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6.xml" ContentType="application/vnd.openxmlformats-officedocument.presentationml.notesSlide+xml"/>
  <Override PartName="/ppt/media/audio2.wav" ContentType="audio/x-wav"/>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9.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1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2.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20.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21.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24.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25.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26.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27.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28.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9.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30.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31.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32.xml" ContentType="application/vnd.openxmlformats-officedocument.presentationml.notesSlide+xml"/>
  <Override PartName="/ppt/tags/tag223.xml" ContentType="application/vnd.openxmlformats-officedocument.presentationml.tags+xml"/>
  <Override PartName="/ppt/notesSlides/notesSlide33.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34.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35.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36.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37.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notesSlides/notesSlide38.xml" ContentType="application/vnd.openxmlformats-officedocument.presentationml.notesSlide+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39.xml" ContentType="application/vnd.openxmlformats-officedocument.presentationml.notesSlid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notesSlides/notesSlide40.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notesSlides/notesSlide41.xml" ContentType="application/vnd.openxmlformats-officedocument.presentationml.notesSlide+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notesSlides/notesSlide42.xml" ContentType="application/vnd.openxmlformats-officedocument.presentationml.notesSlide+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43.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44.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3"/>
  </p:notesMasterIdLst>
  <p:handoutMasterIdLst>
    <p:handoutMasterId r:id="rId94"/>
  </p:handoutMasterIdLst>
  <p:sldIdLst>
    <p:sldId id="256" r:id="rId2"/>
    <p:sldId id="259" r:id="rId3"/>
    <p:sldId id="312" r:id="rId4"/>
    <p:sldId id="314" r:id="rId5"/>
    <p:sldId id="354" r:id="rId6"/>
    <p:sldId id="327" r:id="rId7"/>
    <p:sldId id="328" r:id="rId8"/>
    <p:sldId id="329" r:id="rId9"/>
    <p:sldId id="330" r:id="rId10"/>
    <p:sldId id="331" r:id="rId11"/>
    <p:sldId id="332" r:id="rId12"/>
    <p:sldId id="333" r:id="rId13"/>
    <p:sldId id="334" r:id="rId14"/>
    <p:sldId id="335" r:id="rId15"/>
    <p:sldId id="336" r:id="rId16"/>
    <p:sldId id="502" r:id="rId17"/>
    <p:sldId id="503" r:id="rId18"/>
    <p:sldId id="283" r:id="rId19"/>
    <p:sldId id="504" r:id="rId20"/>
    <p:sldId id="297" r:id="rId21"/>
    <p:sldId id="505" r:id="rId22"/>
    <p:sldId id="337" r:id="rId23"/>
    <p:sldId id="338" r:id="rId24"/>
    <p:sldId id="339" r:id="rId25"/>
    <p:sldId id="315" r:id="rId26"/>
    <p:sldId id="352" r:id="rId27"/>
    <p:sldId id="262" r:id="rId28"/>
    <p:sldId id="264" r:id="rId29"/>
    <p:sldId id="429" r:id="rId30"/>
    <p:sldId id="366" r:id="rId31"/>
    <p:sldId id="271" r:id="rId32"/>
    <p:sldId id="509" r:id="rId33"/>
    <p:sldId id="266" r:id="rId34"/>
    <p:sldId id="265" r:id="rId35"/>
    <p:sldId id="267" r:id="rId36"/>
    <p:sldId id="268" r:id="rId37"/>
    <p:sldId id="506" r:id="rId38"/>
    <p:sldId id="353" r:id="rId39"/>
    <p:sldId id="316" r:id="rId40"/>
    <p:sldId id="284" r:id="rId41"/>
    <p:sldId id="288" r:id="rId42"/>
    <p:sldId id="291" r:id="rId43"/>
    <p:sldId id="289" r:id="rId44"/>
    <p:sldId id="292" r:id="rId45"/>
    <p:sldId id="290" r:id="rId46"/>
    <p:sldId id="508" r:id="rId47"/>
    <p:sldId id="324" r:id="rId48"/>
    <p:sldId id="322" r:id="rId49"/>
    <p:sldId id="308" r:id="rId50"/>
    <p:sldId id="320" r:id="rId51"/>
    <p:sldId id="321" r:id="rId52"/>
    <p:sldId id="343" r:id="rId53"/>
    <p:sldId id="428" r:id="rId54"/>
    <p:sldId id="272" r:id="rId55"/>
    <p:sldId id="355" r:id="rId56"/>
    <p:sldId id="270" r:id="rId57"/>
    <p:sldId id="296" r:id="rId58"/>
    <p:sldId id="318" r:id="rId59"/>
    <p:sldId id="341" r:id="rId60"/>
    <p:sldId id="340" r:id="rId61"/>
    <p:sldId id="351" r:id="rId62"/>
    <p:sldId id="274" r:id="rId63"/>
    <p:sldId id="275" r:id="rId64"/>
    <p:sldId id="325" r:id="rId65"/>
    <p:sldId id="276" r:id="rId66"/>
    <p:sldId id="277" r:id="rId67"/>
    <p:sldId id="279" r:id="rId68"/>
    <p:sldId id="278" r:id="rId69"/>
    <p:sldId id="280" r:id="rId70"/>
    <p:sldId id="281" r:id="rId71"/>
    <p:sldId id="319" r:id="rId72"/>
    <p:sldId id="285" r:id="rId73"/>
    <p:sldId id="286" r:id="rId74"/>
    <p:sldId id="282" r:id="rId75"/>
    <p:sldId id="287" r:id="rId76"/>
    <p:sldId id="293" r:id="rId77"/>
    <p:sldId id="317" r:id="rId78"/>
    <p:sldId id="298" r:id="rId79"/>
    <p:sldId id="299" r:id="rId80"/>
    <p:sldId id="300" r:id="rId81"/>
    <p:sldId id="301" r:id="rId82"/>
    <p:sldId id="302" r:id="rId83"/>
    <p:sldId id="303" r:id="rId84"/>
    <p:sldId id="304" r:id="rId85"/>
    <p:sldId id="305" r:id="rId86"/>
    <p:sldId id="306" r:id="rId87"/>
    <p:sldId id="307" r:id="rId88"/>
    <p:sldId id="309" r:id="rId89"/>
    <p:sldId id="310" r:id="rId90"/>
    <p:sldId id="323" r:id="rId91"/>
    <p:sldId id="430" r:id="rId9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 R" initials="TR" lastIdx="1" clrIdx="0">
    <p:extLst>
      <p:ext uri="{19B8F6BF-5375-455C-9EA6-DF929625EA0E}">
        <p15:presenceInfo xmlns:p15="http://schemas.microsoft.com/office/powerpoint/2012/main" userId="b39eee72eadda8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E29F"/>
    <a:srgbClr val="CC2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55" autoAdjust="0"/>
    <p:restoredTop sz="66384"/>
  </p:normalViewPr>
  <p:slideViewPr>
    <p:cSldViewPr snapToGrid="0" snapToObjects="1">
      <p:cViewPr varScale="1">
        <p:scale>
          <a:sx n="65" d="100"/>
          <a:sy n="65" d="100"/>
        </p:scale>
        <p:origin x="2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2T15:47:49.954" idx="1">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FEA0E0-5F4F-224F-8FC5-8D79BB744AE0}" type="datetimeFigureOut">
              <a:rPr lang="nb-NO" smtClean="0"/>
              <a:t>26.09.2022</a:t>
            </a:fld>
            <a:endParaRPr lang="nb-NO"/>
          </a:p>
        </p:txBody>
      </p:sp>
      <p:sp>
        <p:nvSpPr>
          <p:cNvPr id="4" name="Plassholder for bunn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E2BDD6-576C-C74A-850D-5FCC2442C2BE}" type="slidenum">
              <a:rPr lang="nb-NO" smtClean="0"/>
              <a:t>‹#›</a:t>
            </a:fld>
            <a:endParaRPr lang="nb-NO"/>
          </a:p>
        </p:txBody>
      </p:sp>
    </p:spTree>
    <p:extLst>
      <p:ext uri="{BB962C8B-B14F-4D97-AF65-F5344CB8AC3E}">
        <p14:creationId xmlns:p14="http://schemas.microsoft.com/office/powerpoint/2010/main" val="13127232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B4E0D-213B-E54F-8181-8E0C794D268F}" type="datetimeFigureOut">
              <a:rPr lang="nb-NO" smtClean="0"/>
              <a:t>26.09.2022</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91656-71E2-F74B-986F-3962C1E85EDC}" type="slidenum">
              <a:rPr lang="nb-NO" smtClean="0"/>
              <a:t>‹#›</a:t>
            </a:fld>
            <a:endParaRPr lang="nb-NO"/>
          </a:p>
        </p:txBody>
      </p:sp>
    </p:spTree>
    <p:extLst>
      <p:ext uri="{BB962C8B-B14F-4D97-AF65-F5344CB8AC3E}">
        <p14:creationId xmlns:p14="http://schemas.microsoft.com/office/powerpoint/2010/main" val="510177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engadget.com/2018/06/18/astra-arm-supercomput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engadget.com/2018/06/18/astra-arm-supercomput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Parallel_computer"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en.wikipedia.org/wiki/Instruction_set_architecture" TargetMode="External"/><Relationship Id="rId4" Type="http://schemas.openxmlformats.org/officeDocument/2006/relationships/hyperlink" Target="https://en.wikipedia.org/wiki/Flynn%27s_taxonomy"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www.computerhope.com/jargon/f/floppydi.htm" TargetMode="External"/><Relationship Id="rId3" Type="http://schemas.openxmlformats.org/officeDocument/2006/relationships/hyperlink" Target="https://www.computerhope.com/jargon/d/disk.htm" TargetMode="External"/><Relationship Id="rId7" Type="http://schemas.openxmlformats.org/officeDocument/2006/relationships/hyperlink" Target="https://www.computerhope.com/jargon/h/harddriv.htm"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www.computerhope.com/jargon/p/platter.htm" TargetMode="External"/><Relationship Id="rId5" Type="http://schemas.openxmlformats.org/officeDocument/2006/relationships/hyperlink" Target="https://www.computerhope.com/jargon/t/tape.htm" TargetMode="External"/><Relationship Id="rId4" Type="http://schemas.openxmlformats.org/officeDocument/2006/relationships/hyperlink" Target="https://www.computerhope.com/jargon/d/disc.htm" TargetMode="External"/><Relationship Id="rId9" Type="http://schemas.openxmlformats.org/officeDocument/2006/relationships/hyperlink" Target="https://www.computerhope.com/jargon/z/zip.htm"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Multi-core_processor#cite_note-2"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en.wikipedia.org/wiki/Chip_carrier" TargetMode="External"/><Relationship Id="rId4" Type="http://schemas.openxmlformats.org/officeDocument/2006/relationships/hyperlink" Target="https://en.wikipedia.org/wiki/Die_(integrated_circuit)"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Electromechanica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Theseu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80871903-0C16-4BE5-962C-9FB76323EF0B}" type="slidenum">
              <a:rPr lang="nb-NO" smtClean="0"/>
              <a:t>2</a:t>
            </a:fld>
            <a:endParaRPr lang="nb-NO"/>
          </a:p>
        </p:txBody>
      </p:sp>
    </p:spTree>
    <p:extLst>
      <p:ext uri="{BB962C8B-B14F-4D97-AF65-F5344CB8AC3E}">
        <p14:creationId xmlns:p14="http://schemas.microsoft.com/office/powerpoint/2010/main" val="3676900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DAB8E-0E22-49BC-A464-7B5F9CC3EB06}" type="slidenum">
              <a:rPr lang="en-US"/>
              <a:pPr/>
              <a:t>12</a:t>
            </a:fld>
            <a:endParaRPr lang="en-US"/>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25050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0F5EAB-03CF-4CFF-8760-E7DC997DF8D7}" type="slidenum">
              <a:rPr lang="en-US"/>
              <a:pPr/>
              <a:t>13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164574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F094C1-E5BB-4421-B93A-28920F80FCAA}" type="slidenum">
              <a:rPr lang="en-US"/>
              <a:pPr/>
              <a:t>14</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1532141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4B5C42-6FCE-4AD6-9B64-DE138FF87030}" type="slidenum">
              <a:rPr lang="en-US"/>
              <a:pPr/>
              <a:t>15</a:t>
            </a:fld>
            <a:endParaRPr lang="en-US"/>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147517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BA91656-71E2-F74B-986F-3962C1E85EDC}" type="slidenum">
              <a:rPr lang="nb-NO" smtClean="0"/>
              <a:t>16</a:t>
            </a:fld>
            <a:endParaRPr lang="nb-NO"/>
          </a:p>
        </p:txBody>
      </p:sp>
    </p:spTree>
    <p:extLst>
      <p:ext uri="{BB962C8B-B14F-4D97-AF65-F5344CB8AC3E}">
        <p14:creationId xmlns:p14="http://schemas.microsoft.com/office/powerpoint/2010/main" val="3256900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BA91656-71E2-F74B-986F-3962C1E85EDC}" type="slidenum">
              <a:rPr lang="nb-NO" smtClean="0"/>
              <a:t>17</a:t>
            </a:fld>
            <a:endParaRPr lang="nb-NO"/>
          </a:p>
        </p:txBody>
      </p:sp>
    </p:spTree>
    <p:extLst>
      <p:ext uri="{BB962C8B-B14F-4D97-AF65-F5344CB8AC3E}">
        <p14:creationId xmlns:p14="http://schemas.microsoft.com/office/powerpoint/2010/main" val="3239113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BA91656-71E2-F74B-986F-3962C1E85EDC}" type="slidenum">
              <a:rPr lang="nb-NO" smtClean="0"/>
              <a:t>18</a:t>
            </a:fld>
            <a:endParaRPr lang="nb-NO"/>
          </a:p>
        </p:txBody>
      </p:sp>
    </p:spTree>
    <p:extLst>
      <p:ext uri="{BB962C8B-B14F-4D97-AF65-F5344CB8AC3E}">
        <p14:creationId xmlns:p14="http://schemas.microsoft.com/office/powerpoint/2010/main" val="1291425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BA91656-71E2-F74B-986F-3962C1E85EDC}" type="slidenum">
              <a:rPr lang="nb-NO" smtClean="0"/>
              <a:t>19</a:t>
            </a:fld>
            <a:endParaRPr lang="nb-NO"/>
          </a:p>
        </p:txBody>
      </p:sp>
    </p:spTree>
    <p:extLst>
      <p:ext uri="{BB962C8B-B14F-4D97-AF65-F5344CB8AC3E}">
        <p14:creationId xmlns:p14="http://schemas.microsoft.com/office/powerpoint/2010/main" val="379649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BA91656-71E2-F74B-986F-3962C1E85EDC}" type="slidenum">
              <a:rPr lang="nb-NO" smtClean="0"/>
              <a:t>20</a:t>
            </a:fld>
            <a:endParaRPr lang="nb-NO"/>
          </a:p>
        </p:txBody>
      </p:sp>
    </p:spTree>
    <p:extLst>
      <p:ext uri="{BB962C8B-B14F-4D97-AF65-F5344CB8AC3E}">
        <p14:creationId xmlns:p14="http://schemas.microsoft.com/office/powerpoint/2010/main" val="2100934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BA91656-71E2-F74B-986F-3962C1E85EDC}" type="slidenum">
              <a:rPr lang="nb-NO" smtClean="0"/>
              <a:t>21</a:t>
            </a:fld>
            <a:endParaRPr lang="nb-NO"/>
          </a:p>
        </p:txBody>
      </p:sp>
    </p:spTree>
    <p:extLst>
      <p:ext uri="{BB962C8B-B14F-4D97-AF65-F5344CB8AC3E}">
        <p14:creationId xmlns:p14="http://schemas.microsoft.com/office/powerpoint/2010/main" val="4046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define</a:t>
            </a:r>
            <a:r>
              <a:rPr lang="nb-NO" dirty="0"/>
              <a:t> </a:t>
            </a:r>
            <a:r>
              <a:rPr lang="nb-NO" dirty="0" err="1"/>
              <a:t>the</a:t>
            </a:r>
            <a:r>
              <a:rPr lang="nb-NO" dirty="0"/>
              <a:t> terms </a:t>
            </a:r>
            <a:r>
              <a:rPr lang="nb-NO" b="1" dirty="0"/>
              <a:t>digital</a:t>
            </a:r>
            <a:r>
              <a:rPr lang="nb-NO" dirty="0"/>
              <a:t> og </a:t>
            </a:r>
            <a:r>
              <a:rPr lang="nb-NO" b="1" dirty="0"/>
              <a:t>analog</a:t>
            </a:r>
          </a:p>
          <a:p>
            <a:r>
              <a:rPr lang="nb-NO" dirty="0" err="1"/>
              <a:t>define</a:t>
            </a:r>
            <a:r>
              <a:rPr lang="nb-NO" dirty="0"/>
              <a:t> </a:t>
            </a:r>
            <a:r>
              <a:rPr lang="nb-NO" dirty="0" err="1"/>
              <a:t>the</a:t>
            </a:r>
            <a:r>
              <a:rPr lang="nb-NO" dirty="0"/>
              <a:t> terms </a:t>
            </a:r>
            <a:r>
              <a:rPr lang="nb-NO" b="1" dirty="0"/>
              <a:t>system</a:t>
            </a:r>
            <a:r>
              <a:rPr lang="nb-NO" dirty="0"/>
              <a:t> and </a:t>
            </a:r>
            <a:r>
              <a:rPr lang="nb-NO" dirty="0" err="1"/>
              <a:t>component</a:t>
            </a:r>
            <a:r>
              <a:rPr lang="nb-NO" dirty="0"/>
              <a:t> and </a:t>
            </a:r>
            <a:r>
              <a:rPr lang="nb-NO" dirty="0" err="1"/>
              <a:t>use</a:t>
            </a:r>
            <a:r>
              <a:rPr lang="nb-NO" dirty="0"/>
              <a:t> </a:t>
            </a:r>
            <a:r>
              <a:rPr lang="nb-NO" dirty="0" err="1"/>
              <a:t>these</a:t>
            </a:r>
            <a:r>
              <a:rPr lang="nb-NO" dirty="0"/>
              <a:t> in </a:t>
            </a:r>
            <a:r>
              <a:rPr lang="nb-NO" dirty="0" err="1"/>
              <a:t>analysis</a:t>
            </a:r>
            <a:r>
              <a:rPr lang="nb-NO" dirty="0"/>
              <a:t>.</a:t>
            </a:r>
          </a:p>
          <a:p>
            <a:r>
              <a:rPr lang="nb-NO" dirty="0" err="1"/>
              <a:t>define</a:t>
            </a:r>
            <a:r>
              <a:rPr lang="nb-NO" dirty="0"/>
              <a:t> computer</a:t>
            </a:r>
          </a:p>
          <a:p>
            <a:r>
              <a:rPr lang="nb-NO" dirty="0" err="1"/>
              <a:t>define</a:t>
            </a:r>
            <a:r>
              <a:rPr lang="nb-NO" dirty="0"/>
              <a:t>: bit, </a:t>
            </a:r>
            <a:r>
              <a:rPr lang="nb-NO" dirty="0" err="1"/>
              <a:t>nibble</a:t>
            </a:r>
            <a:r>
              <a:rPr lang="nb-NO" dirty="0"/>
              <a:t>, byte, </a:t>
            </a:r>
            <a:r>
              <a:rPr lang="nb-NO" dirty="0" err="1"/>
              <a:t>word</a:t>
            </a:r>
            <a:endParaRPr lang="nb-NO" dirty="0"/>
          </a:p>
          <a:p>
            <a:r>
              <a:rPr lang="nb-NO" dirty="0" err="1"/>
              <a:t>use</a:t>
            </a:r>
            <a:r>
              <a:rPr lang="nb-NO" dirty="0"/>
              <a:t> </a:t>
            </a:r>
            <a:r>
              <a:rPr lang="nb-NO" dirty="0" err="1"/>
              <a:t>the</a:t>
            </a:r>
            <a:r>
              <a:rPr lang="nb-NO" dirty="0"/>
              <a:t> </a:t>
            </a:r>
            <a:r>
              <a:rPr lang="nb-NO" dirty="0" err="1"/>
              <a:t>prefixes</a:t>
            </a:r>
            <a:r>
              <a:rPr lang="nb-NO" dirty="0"/>
              <a:t>: </a:t>
            </a:r>
            <a:r>
              <a:rPr lang="nb-NO" dirty="0" err="1"/>
              <a:t>k,M,G,T</a:t>
            </a:r>
            <a:r>
              <a:rPr lang="nb-NO" dirty="0"/>
              <a:t> and </a:t>
            </a:r>
            <a:r>
              <a:rPr lang="nb-NO" dirty="0" err="1"/>
              <a:t>binary</a:t>
            </a:r>
            <a:r>
              <a:rPr lang="nb-NO" dirty="0"/>
              <a:t> </a:t>
            </a:r>
            <a:r>
              <a:rPr lang="nb-NO" dirty="0" err="1"/>
              <a:t>sense</a:t>
            </a:r>
            <a:endParaRPr lang="nb-NO" dirty="0"/>
          </a:p>
          <a:p>
            <a:r>
              <a:rPr lang="nb-NO" dirty="0" err="1"/>
              <a:t>Binary</a:t>
            </a:r>
            <a:r>
              <a:rPr lang="nb-NO" dirty="0"/>
              <a:t> </a:t>
            </a:r>
            <a:r>
              <a:rPr lang="nb-NO" dirty="0" err="1"/>
              <a:t>numbering</a:t>
            </a:r>
            <a:r>
              <a:rPr lang="nb-NO" dirty="0"/>
              <a:t> system</a:t>
            </a:r>
          </a:p>
          <a:p>
            <a:endParaRPr lang="en-NO" dirty="0"/>
          </a:p>
        </p:txBody>
      </p:sp>
    </p:spTree>
    <p:extLst>
      <p:ext uri="{BB962C8B-B14F-4D97-AF65-F5344CB8AC3E}">
        <p14:creationId xmlns:p14="http://schemas.microsoft.com/office/powerpoint/2010/main" val="2563683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417505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C939EE-9C6C-4B60-A351-03DD0E743F68}" type="slidenum">
              <a:rPr lang="en-US"/>
              <a:pPr/>
              <a:t>30</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90686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MIPS and ARM are two different instruction set architectures in the family of RISC instruction set. Although both the instruction sets have a fixed and same instruction size, ARM has only 16 registers while </a:t>
            </a:r>
            <a:r>
              <a:rPr lang="en-US" sz="1200" b="1" i="0" kern="1200" dirty="0">
                <a:solidFill>
                  <a:schemeClr val="tx1"/>
                </a:solidFill>
                <a:effectLst/>
                <a:latin typeface="+mn-lt"/>
                <a:ea typeface="+mn-ea"/>
                <a:cs typeface="+mn-cs"/>
              </a:rPr>
              <a:t>MIPS has 32 registers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Mac book pro : intel</a:t>
            </a:r>
          </a:p>
          <a:p>
            <a:r>
              <a:rPr lang="en-US" sz="1200" b="1" i="0" kern="1200" dirty="0">
                <a:solidFill>
                  <a:schemeClr val="tx1"/>
                </a:solidFill>
                <a:effectLst/>
                <a:latin typeface="+mn-lt"/>
                <a:ea typeface="+mn-ea"/>
                <a:cs typeface="+mn-cs"/>
              </a:rPr>
              <a:t>The other Mac book pro : apple M1 ARM</a:t>
            </a:r>
          </a:p>
          <a:p>
            <a:r>
              <a:rPr lang="en-US" sz="1200" b="1" i="0" kern="1200" dirty="0">
                <a:solidFill>
                  <a:schemeClr val="tx1"/>
                </a:solidFill>
                <a:effectLst/>
                <a:latin typeface="+mn-lt"/>
                <a:ea typeface="+mn-ea"/>
                <a:cs typeface="+mn-cs"/>
              </a:rPr>
              <a:t>Better for AI</a:t>
            </a:r>
          </a:p>
          <a:p>
            <a:r>
              <a:rPr lang="en-US" sz="1200" b="1" i="0" kern="1200" dirty="0">
                <a:solidFill>
                  <a:schemeClr val="tx1"/>
                </a:solidFill>
                <a:effectLst/>
                <a:latin typeface="+mn-lt"/>
                <a:ea typeface="+mn-ea"/>
                <a:cs typeface="+mn-cs"/>
              </a:rPr>
              <a:t>Martix multiplication easier and internal that is useful in ML</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Old apple were ARM but now they also have Intel</a:t>
            </a:r>
          </a:p>
          <a:p>
            <a:r>
              <a:rPr lang="en-US" sz="1200" b="1" i="0" kern="1200" dirty="0">
                <a:solidFill>
                  <a:schemeClr val="tx1"/>
                </a:solidFill>
                <a:effectLst/>
                <a:latin typeface="+mn-lt"/>
                <a:ea typeface="+mn-ea"/>
                <a:cs typeface="+mn-cs"/>
              </a:rPr>
              <a:t>And ARM in apple m1 for example</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b="0" i="0" dirty="0">
                <a:solidFill>
                  <a:srgbClr val="202124"/>
                </a:solidFill>
                <a:effectLst/>
                <a:latin typeface="arial" panose="020B0604020202020204" pitchFamily="34" charset="0"/>
              </a:rPr>
              <a:t>Both the ‌M1‌ and ‌M2‌ are configurable with 8GB or 16GB of unified memory, but </a:t>
            </a:r>
            <a:r>
              <a:rPr lang="en-US" b="1" i="0" dirty="0">
                <a:solidFill>
                  <a:srgbClr val="202124"/>
                </a:solidFill>
                <a:effectLst/>
                <a:latin typeface="arial" panose="020B0604020202020204" pitchFamily="34" charset="0"/>
              </a:rPr>
              <a:t>the ‌M2‌ offers an additional 24GB top-tier memory option</a:t>
            </a:r>
            <a:r>
              <a:rPr lang="en-US" b="0" i="0" dirty="0">
                <a:solidFill>
                  <a:srgbClr val="202124"/>
                </a:solidFill>
                <a:effectLst/>
                <a:latin typeface="arial" panose="020B0604020202020204" pitchFamily="34" charset="0"/>
              </a:rPr>
              <a:t>. Multitasking and memory-hungry workflows, such as working with large assets, benefit from the higher memory option as a result.</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endParaRPr lang="en-NO" dirty="0"/>
          </a:p>
        </p:txBody>
      </p:sp>
    </p:spTree>
    <p:extLst>
      <p:ext uri="{BB962C8B-B14F-4D97-AF65-F5344CB8AC3E}">
        <p14:creationId xmlns:p14="http://schemas.microsoft.com/office/powerpoint/2010/main" val="2017265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02124"/>
                </a:solidFill>
                <a:latin typeface="arial" panose="020B0604020202020204" pitchFamily="34" charset="0"/>
              </a:rPr>
              <a:t>Most Arduinos (ARM, </a:t>
            </a:r>
            <a:r>
              <a:rPr lang="en-US" sz="1200" dirty="0" err="1">
                <a:solidFill>
                  <a:srgbClr val="202124"/>
                </a:solidFill>
                <a:latin typeface="arial" panose="020B0604020202020204" pitchFamily="34" charset="0"/>
              </a:rPr>
              <a:t>etc</a:t>
            </a:r>
            <a:r>
              <a:rPr lang="en-US" sz="1200" dirty="0">
                <a:solidFill>
                  <a:srgbClr val="202124"/>
                </a:solidFill>
                <a:latin typeface="arial" panose="020B0604020202020204" pitchFamily="34" charset="0"/>
              </a:rPr>
              <a:t>) are considered RISC</a:t>
            </a:r>
          </a:p>
          <a:p>
            <a:endParaRPr lang="en-US" b="0" i="0" dirty="0">
              <a:solidFill>
                <a:srgbClr val="404040"/>
              </a:solidFill>
              <a:effectLst/>
              <a:latin typeface="gt-regular"/>
            </a:endParaRPr>
          </a:p>
          <a:p>
            <a:r>
              <a:rPr lang="en-US" b="0" i="0" dirty="0">
                <a:solidFill>
                  <a:srgbClr val="404040"/>
                </a:solidFill>
                <a:effectLst/>
                <a:latin typeface="gt-regular"/>
              </a:rPr>
              <a:t>The supercomputer Astra, made by Hewlett Packard Enterprise, is the largest ARM-based supercomputer to be used by the Sandia National Laboratory for nuclear research </a:t>
            </a:r>
            <a:r>
              <a:rPr lang="en-US" b="0" i="0" dirty="0">
                <a:solidFill>
                  <a:srgbClr val="1D9AD1"/>
                </a:solidFill>
                <a:effectLst/>
                <a:latin typeface="gt-regular"/>
                <a:hlinkClick r:id="rId3"/>
              </a:rPr>
              <a:t>(Engadget)</a:t>
            </a:r>
            <a:r>
              <a:rPr lang="en-US" b="0" i="0" dirty="0">
                <a:solidFill>
                  <a:srgbClr val="404040"/>
                </a:solidFill>
                <a:effectLst/>
                <a:latin typeface="gt-regular"/>
              </a:rPr>
              <a:t>.</a:t>
            </a:r>
            <a:endParaRPr lang="en-US" i="0" dirty="0">
              <a:solidFill>
                <a:srgbClr val="202124"/>
              </a:solidFill>
              <a:effectLst/>
              <a:latin typeface="arial" panose="020B0604020202020204" pitchFamily="34" charset="0"/>
            </a:endParaRPr>
          </a:p>
          <a:p>
            <a:r>
              <a:rPr lang="en-US" b="0" i="0" dirty="0">
                <a:solidFill>
                  <a:srgbClr val="404040"/>
                </a:solidFill>
                <a:effectLst/>
                <a:latin typeface="gt-regular"/>
              </a:rPr>
              <a:t>Supercomputer located at Oak Ridge National Laboratory uses a total of 9,216 IBM POWER9 processors which use the Power Instruction Set Architecture, which is based upon RISC.</a:t>
            </a:r>
            <a:endParaRPr lang="en-NO" dirty="0"/>
          </a:p>
          <a:p>
            <a:endParaRPr lang="en-NO" dirty="0"/>
          </a:p>
        </p:txBody>
      </p:sp>
    </p:spTree>
    <p:extLst>
      <p:ext uri="{BB962C8B-B14F-4D97-AF65-F5344CB8AC3E}">
        <p14:creationId xmlns:p14="http://schemas.microsoft.com/office/powerpoint/2010/main" val="220358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Global System for Mobile Communication Subscriber Identity Module, or GSM SIM card, is a </a:t>
            </a:r>
            <a:r>
              <a:rPr lang="en-US" sz="1200" b="1" i="0" kern="1200" dirty="0">
                <a:solidFill>
                  <a:schemeClr val="tx1"/>
                </a:solidFill>
                <a:effectLst/>
                <a:latin typeface="+mn-lt"/>
                <a:ea typeface="+mn-ea"/>
                <a:cs typeface="+mn-cs"/>
              </a:rPr>
              <a:t>SIM card</a:t>
            </a:r>
            <a:r>
              <a:rPr lang="en-US" sz="1200" b="0" i="0" kern="1200" dirty="0">
                <a:solidFill>
                  <a:schemeClr val="tx1"/>
                </a:solidFill>
                <a:effectLst/>
                <a:latin typeface="+mn-lt"/>
                <a:ea typeface="+mn-ea"/>
                <a:cs typeface="+mn-cs"/>
              </a:rPr>
              <a:t> that uses the GSM network. Having this card in an unlocked cell phone while using the correct frequency allows a cell phone user to use his cell phone in various countries all over the world.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5g 4g now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gsm old</a:t>
            </a:r>
          </a:p>
          <a:p>
            <a:endParaRPr lang="en-US" sz="1200" b="0" i="0" kern="1200" dirty="0">
              <a:solidFill>
                <a:schemeClr val="tx1"/>
              </a:solidFill>
              <a:effectLst/>
              <a:latin typeface="+mn-lt"/>
              <a:ea typeface="+mn-ea"/>
              <a:cs typeface="+mn-cs"/>
            </a:endParaRPr>
          </a:p>
          <a:p>
            <a:r>
              <a:rPr lang="en-US" dirty="0"/>
              <a:t>https://www.translatorscafe.com/unit-converter/ku-IR/data-storage/29-19/exbibyte-gibibyte/</a:t>
            </a:r>
          </a:p>
          <a:p>
            <a:endParaRPr lang="en-US" dirty="0"/>
          </a:p>
          <a:p>
            <a:endParaRPr lang="en-NO" dirty="0"/>
          </a:p>
          <a:p>
            <a:endParaRPr lang="en-NO" dirty="0"/>
          </a:p>
        </p:txBody>
      </p:sp>
    </p:spTree>
    <p:extLst>
      <p:ext uri="{BB962C8B-B14F-4D97-AF65-F5344CB8AC3E}">
        <p14:creationId xmlns:p14="http://schemas.microsoft.com/office/powerpoint/2010/main" val="355972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China's Tianhe-2 is now the world's fastest super computer, with speeds reaching up to 30.65 petaflops (full capacity - 54.9 petaflops); 74 percent faster than the current record holder Cray XK7 system-based Titan at the Oak Ridge National Laboratory in the US. Ars Technica, the technology magazine reported. And it was not even running at its full capacity! The machine runs on Kylin Linux, an operating system developed by teams at the National University for Defense Technology, and is built of a staggeringly large system. There are 32,000 Intel Ivy Bridge Xeon sockets and 48,000 Xeon Phi boards for a total of 3,120,000 cores. Titan is a supercomputer built by Cray at Oak Ridge National Laboratory for use in a variety of science projects. Titan is an upgrade of Jaguar, a previous supercomputer at Oak Ridge, to use graphics processing units (GPUs) in addition to conventional central processing units (CPUs), and is the first such hybrid to perform over 10 petaFLOPS. The upgrade began in October 2011, commenced stability testing in October 2012 and it became partially available to researchers in early 2013. The initial cost of the upgrade was US$60 million, funded primarily by the United States Department of Energy. Titan has AMD Opteron CPUs in conjunction with Nvidia Tesla GPUs to improve energy efficiency while providing an order of magnitude increase in computational power over Jaguar. It uses 18,688 CPUs paired with an equal number of GPUs to perform at a theoretical peak of 27 petaFLOPS; however, in the LINPACK benchmark used to rank supercomputers' speed, it performed at 17.59 petaFLOPS. This was enough to take first place in the November 2012 list by the TOP500 organisation. Titan is available for any purpose; however, selection for time on the computer depends on the importance of the project and its potential to fully utilise the hybrid architecture. Any selected code must also be executable on other supercomputers to avoid dependence solely on Titan. Six "vanguard" codes were selected to be the first to run on Titan dealing mostly with molecular scale physics or climate models, while 25 others are also queued for use of the machine. Due to the inclusion of GPUs, programmers have had to alter their existing code to properly address the new architecture. The modifications often require a greater degree of parallelism as the GPUs can handle many more threads simultaneously than CPUs and the changes often yield greater performance even on CPU-only machines.</a:t>
            </a:r>
            <a:endParaRPr lang="en-NO" dirty="0"/>
          </a:p>
        </p:txBody>
      </p:sp>
    </p:spTree>
    <p:extLst>
      <p:ext uri="{BB962C8B-B14F-4D97-AF65-F5344CB8AC3E}">
        <p14:creationId xmlns:p14="http://schemas.microsoft.com/office/powerpoint/2010/main" val="1128509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Global System for Mobile Communication Subscriber Identity Module, or GSM SIM card, is a </a:t>
            </a:r>
            <a:r>
              <a:rPr lang="en-US" sz="1200" b="1" i="0" kern="1200" dirty="0">
                <a:solidFill>
                  <a:schemeClr val="tx1"/>
                </a:solidFill>
                <a:effectLst/>
                <a:latin typeface="+mn-lt"/>
                <a:ea typeface="+mn-ea"/>
                <a:cs typeface="+mn-cs"/>
              </a:rPr>
              <a:t>SIM card</a:t>
            </a:r>
            <a:r>
              <a:rPr lang="en-US" sz="1200" b="0" i="0" kern="1200" dirty="0">
                <a:solidFill>
                  <a:schemeClr val="tx1"/>
                </a:solidFill>
                <a:effectLst/>
                <a:latin typeface="+mn-lt"/>
                <a:ea typeface="+mn-ea"/>
                <a:cs typeface="+mn-cs"/>
              </a:rPr>
              <a:t> that uses the GSM network. Having this card in an unlocked cell phone while using the correct frequency allows a cell phone user to use his cell phone in various countries all over the world.</a:t>
            </a:r>
            <a:endParaRPr lang="en-NO" dirty="0"/>
          </a:p>
        </p:txBody>
      </p:sp>
    </p:spTree>
    <p:extLst>
      <p:ext uri="{BB962C8B-B14F-4D97-AF65-F5344CB8AC3E}">
        <p14:creationId xmlns:p14="http://schemas.microsoft.com/office/powerpoint/2010/main" val="3582600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02124"/>
                </a:solidFill>
                <a:latin typeface="arial" panose="020B0604020202020204" pitchFamily="34" charset="0"/>
              </a:rPr>
              <a:t>Most Arduinos (ARM, </a:t>
            </a:r>
            <a:r>
              <a:rPr lang="en-US" sz="1200" dirty="0" err="1">
                <a:solidFill>
                  <a:srgbClr val="202124"/>
                </a:solidFill>
                <a:latin typeface="arial" panose="020B0604020202020204" pitchFamily="34" charset="0"/>
              </a:rPr>
              <a:t>etc</a:t>
            </a:r>
            <a:r>
              <a:rPr lang="en-US" sz="1200" dirty="0">
                <a:solidFill>
                  <a:srgbClr val="202124"/>
                </a:solidFill>
                <a:latin typeface="arial" panose="020B0604020202020204" pitchFamily="34" charset="0"/>
              </a:rPr>
              <a:t>) are considered RISC</a:t>
            </a:r>
          </a:p>
          <a:p>
            <a:endParaRPr lang="en-US" b="0" i="0" dirty="0">
              <a:solidFill>
                <a:srgbClr val="404040"/>
              </a:solidFill>
              <a:effectLst/>
              <a:latin typeface="gt-regular"/>
            </a:endParaRPr>
          </a:p>
          <a:p>
            <a:r>
              <a:rPr lang="en-US" b="0" i="0" dirty="0">
                <a:solidFill>
                  <a:srgbClr val="404040"/>
                </a:solidFill>
                <a:effectLst/>
                <a:latin typeface="gt-regular"/>
              </a:rPr>
              <a:t>The supercomputer Astra, made by Hewlett Packard Enterprise, is the largest ARM-based supercomputer to be used by the Sandia National Laboratory for nuclear research </a:t>
            </a:r>
            <a:r>
              <a:rPr lang="en-US" b="0" i="0" dirty="0">
                <a:solidFill>
                  <a:srgbClr val="1D9AD1"/>
                </a:solidFill>
                <a:effectLst/>
                <a:latin typeface="gt-regular"/>
                <a:hlinkClick r:id="rId3"/>
              </a:rPr>
              <a:t>(Engadget)</a:t>
            </a:r>
            <a:r>
              <a:rPr lang="en-US" b="0" i="0" dirty="0">
                <a:solidFill>
                  <a:srgbClr val="404040"/>
                </a:solidFill>
                <a:effectLst/>
                <a:latin typeface="gt-regular"/>
              </a:rPr>
              <a:t>.</a:t>
            </a:r>
            <a:endParaRPr lang="en-US" i="0" dirty="0">
              <a:solidFill>
                <a:srgbClr val="202124"/>
              </a:solidFill>
              <a:effectLst/>
              <a:latin typeface="arial" panose="020B0604020202020204" pitchFamily="34" charset="0"/>
            </a:endParaRPr>
          </a:p>
          <a:p>
            <a:r>
              <a:rPr lang="en-US" b="0" i="0" dirty="0">
                <a:solidFill>
                  <a:srgbClr val="404040"/>
                </a:solidFill>
                <a:effectLst/>
                <a:latin typeface="gt-regular"/>
              </a:rPr>
              <a:t>Supercomputer located at Oak Ridge National Laboratory uses a total of 9,216 IBM POWER9 processors which use the Power Instruction Set Architecture, which is based upon RISC.</a:t>
            </a:r>
            <a:endParaRPr lang="en-NO" dirty="0"/>
          </a:p>
          <a:p>
            <a:endParaRPr lang="en-NO" dirty="0"/>
          </a:p>
        </p:txBody>
      </p:sp>
    </p:spTree>
    <p:extLst>
      <p:ext uri="{BB962C8B-B14F-4D97-AF65-F5344CB8AC3E}">
        <p14:creationId xmlns:p14="http://schemas.microsoft.com/office/powerpoint/2010/main" val="307011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system using x86 architecture, the instructions CLI (Clear Interrupt) and STI (</a:t>
            </a:r>
            <a:r>
              <a:rPr lang="en-US" sz="1200" b="1" i="0" kern="1200" dirty="0">
                <a:solidFill>
                  <a:schemeClr val="tx1"/>
                </a:solidFill>
                <a:effectLst/>
                <a:latin typeface="+mn-lt"/>
                <a:ea typeface="+mn-ea"/>
                <a:cs typeface="+mn-cs"/>
              </a:rPr>
              <a:t>Set Interrupt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Single instruction, multiple data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SIMD</a:t>
            </a:r>
            <a:r>
              <a:rPr lang="en-US" sz="1200" b="0" i="0" kern="1200" dirty="0">
                <a:solidFill>
                  <a:schemeClr val="tx1"/>
                </a:solidFill>
                <a:effectLst/>
                <a:latin typeface="+mn-lt"/>
                <a:ea typeface="+mn-ea"/>
                <a:cs typeface="+mn-cs"/>
              </a:rPr>
              <a:t>) is a type of </a:t>
            </a:r>
            <a:r>
              <a:rPr lang="en-US" sz="1200" b="0" i="0" u="none" strike="noStrike" kern="1200" dirty="0">
                <a:solidFill>
                  <a:schemeClr val="tx1"/>
                </a:solidFill>
                <a:effectLst/>
                <a:latin typeface="+mn-lt"/>
                <a:ea typeface="+mn-ea"/>
                <a:cs typeface="+mn-cs"/>
                <a:hlinkClick r:id="rId3" tooltip="Parallel computer"/>
              </a:rPr>
              <a:t>parallel processing</a:t>
            </a:r>
            <a:r>
              <a:rPr lang="en-US" sz="1200" b="0" i="0"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4" tooltip="Flynn's taxonomy"/>
              </a:rPr>
              <a:t>Flynn's taxonomy</a:t>
            </a:r>
            <a:r>
              <a:rPr lang="en-US" sz="1200" b="0" i="0" kern="1200" dirty="0">
                <a:solidFill>
                  <a:schemeClr val="tx1"/>
                </a:solidFill>
                <a:effectLst/>
                <a:latin typeface="+mn-lt"/>
                <a:ea typeface="+mn-ea"/>
                <a:cs typeface="+mn-cs"/>
              </a:rPr>
              <a:t>. SIMD can be internal (part of the hardware design) and it can be directly accessible through an </a:t>
            </a:r>
            <a:r>
              <a:rPr lang="en-US" sz="1200" b="0" i="0" u="none" strike="noStrike" kern="1200" dirty="0">
                <a:solidFill>
                  <a:schemeClr val="tx1"/>
                </a:solidFill>
                <a:effectLst/>
                <a:latin typeface="+mn-lt"/>
                <a:ea typeface="+mn-ea"/>
                <a:cs typeface="+mn-cs"/>
                <a:hlinkClick r:id="rId5" tooltip="Instruction set architecture"/>
              </a:rPr>
              <a:t>instruction set architecture</a:t>
            </a:r>
            <a:r>
              <a:rPr lang="en-US" sz="1200" b="0" i="0" kern="1200" dirty="0">
                <a:solidFill>
                  <a:schemeClr val="tx1"/>
                </a:solidFill>
                <a:effectLst/>
                <a:latin typeface="+mn-lt"/>
                <a:ea typeface="+mn-ea"/>
                <a:cs typeface="+mn-cs"/>
              </a:rPr>
              <a:t> (ISA)</a:t>
            </a:r>
            <a:endParaRPr lang="en-NO" dirty="0"/>
          </a:p>
        </p:txBody>
      </p:sp>
    </p:spTree>
    <p:extLst>
      <p:ext uri="{BB962C8B-B14F-4D97-AF65-F5344CB8AC3E}">
        <p14:creationId xmlns:p14="http://schemas.microsoft.com/office/powerpoint/2010/main" val="3190279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CPU with a clock speed of</a:t>
            </a:r>
          </a:p>
          <a:p>
            <a:r>
              <a:rPr lang="en-US" sz="1200" b="0" i="0" kern="1200" dirty="0">
                <a:solidFill>
                  <a:schemeClr val="tx1"/>
                </a:solidFill>
                <a:effectLst/>
                <a:latin typeface="+mn-lt"/>
                <a:ea typeface="+mn-ea"/>
                <a:cs typeface="+mn-cs"/>
              </a:rPr>
              <a:t> 3.2 GHz executes 3.2 billion cycles per second. (Older CPUs had speeds measured in megahertz, or millions of cycles per second.)</a:t>
            </a:r>
          </a:p>
          <a:p>
            <a:r>
              <a:rPr lang="en-US" sz="1200" b="0" i="0" kern="1200" dirty="0">
                <a:solidFill>
                  <a:schemeClr val="tx1"/>
                </a:solidFill>
                <a:effectLst/>
                <a:latin typeface="+mn-lt"/>
                <a:ea typeface="+mn-ea"/>
                <a:cs typeface="+mn-cs"/>
              </a:rPr>
              <a:t>Your CPU processes many instructions (low-level calculations like arithmetic) from different programs every second. The clock speed measures the number of cycles your CPU executes per second, measured in GHz (gigahertz).</a:t>
            </a:r>
          </a:p>
          <a:p>
            <a:r>
              <a:rPr lang="en-US" sz="1200" b="0" i="0" kern="1200" dirty="0">
                <a:solidFill>
                  <a:schemeClr val="tx1"/>
                </a:solidFill>
                <a:effectLst/>
                <a:latin typeface="+mn-lt"/>
                <a:ea typeface="+mn-ea"/>
                <a:cs typeface="+mn-cs"/>
              </a:rPr>
              <a:t>A “cycle” is technically a pulse synchronized by an internal oscillator, but for our purposes, they’re a basic unit that helps understand a CPU’s speed. During each cycle, billions of transistors within the processor open and close.</a:t>
            </a:r>
          </a:p>
          <a:p>
            <a:endParaRPr lang="en-NO" dirty="0"/>
          </a:p>
        </p:txBody>
      </p:sp>
    </p:spTree>
    <p:extLst>
      <p:ext uri="{BB962C8B-B14F-4D97-AF65-F5344CB8AC3E}">
        <p14:creationId xmlns:p14="http://schemas.microsoft.com/office/powerpoint/2010/main" val="123402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FF0000"/>
              </a:buClr>
              <a:buNone/>
            </a:pPr>
            <a:r>
              <a:rPr lang="nb-NO" dirty="0"/>
              <a:t>System design (</a:t>
            </a:r>
            <a:r>
              <a:rPr lang="nb-NO" dirty="0" err="1"/>
              <a:t>Next</a:t>
            </a:r>
            <a:r>
              <a:rPr lang="nb-NO" dirty="0"/>
              <a:t> time!)</a:t>
            </a:r>
          </a:p>
          <a:p>
            <a:pPr marL="914400" lvl="1" indent="-514350"/>
            <a:r>
              <a:rPr lang="nb-NO" dirty="0" err="1"/>
              <a:t>Chipset</a:t>
            </a:r>
            <a:r>
              <a:rPr lang="nb-NO" dirty="0"/>
              <a:t> (bus and </a:t>
            </a:r>
            <a:r>
              <a:rPr lang="nb-NO" dirty="0" err="1"/>
              <a:t>memory</a:t>
            </a:r>
            <a:r>
              <a:rPr lang="nb-NO" dirty="0"/>
              <a:t> </a:t>
            </a:r>
            <a:r>
              <a:rPr lang="nb-NO" dirty="0" err="1"/>
              <a:t>controllers</a:t>
            </a:r>
            <a:r>
              <a:rPr lang="nb-NO" dirty="0"/>
              <a:t>)</a:t>
            </a:r>
          </a:p>
          <a:p>
            <a:pPr marL="914400" lvl="1" indent="-514350"/>
            <a:r>
              <a:rPr lang="nb-NO" dirty="0"/>
              <a:t>Memory </a:t>
            </a:r>
            <a:r>
              <a:rPr lang="nb-NO" dirty="0" err="1"/>
              <a:t>organization</a:t>
            </a:r>
            <a:endParaRPr lang="nb-NO" dirty="0"/>
          </a:p>
          <a:p>
            <a:pPr marL="914400" lvl="1" indent="-514350"/>
            <a:r>
              <a:rPr lang="nb-NO" dirty="0"/>
              <a:t>Virtual </a:t>
            </a:r>
            <a:r>
              <a:rPr lang="nb-NO" dirty="0" err="1"/>
              <a:t>memory</a:t>
            </a:r>
            <a:r>
              <a:rPr lang="nb-NO" dirty="0"/>
              <a:t>?</a:t>
            </a:r>
          </a:p>
          <a:p>
            <a:pPr marL="914400" lvl="1" indent="-514350"/>
            <a:r>
              <a:rPr lang="en-US" dirty="0"/>
              <a:t>Direct memory access (DMA) </a:t>
            </a:r>
          </a:p>
          <a:p>
            <a:pPr marL="914400" lvl="1" indent="-514350"/>
            <a:r>
              <a:rPr lang="nb-NO" dirty="0" err="1"/>
              <a:t>What</a:t>
            </a:r>
            <a:r>
              <a:rPr lang="nb-NO" dirty="0"/>
              <a:t> and </a:t>
            </a:r>
            <a:r>
              <a:rPr lang="nb-NO" dirty="0" err="1"/>
              <a:t>how</a:t>
            </a:r>
            <a:r>
              <a:rPr lang="nb-NO" dirty="0"/>
              <a:t> it is </a:t>
            </a:r>
            <a:r>
              <a:rPr lang="nb-NO" dirty="0" err="1"/>
              <a:t>connected</a:t>
            </a:r>
            <a:endParaRPr lang="nb-NO" dirty="0"/>
          </a:p>
          <a:p>
            <a:endParaRPr lang="en-NO" dirty="0"/>
          </a:p>
          <a:p>
            <a:endParaRPr lang="en-NO" dirty="0"/>
          </a:p>
        </p:txBody>
      </p:sp>
    </p:spTree>
    <p:extLst>
      <p:ext uri="{BB962C8B-B14F-4D97-AF65-F5344CB8AC3E}">
        <p14:creationId xmlns:p14="http://schemas.microsoft.com/office/powerpoint/2010/main" val="3457017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Dynamic random-access memory</a:t>
            </a:r>
            <a:endParaRPr lang="en-NO" dirty="0"/>
          </a:p>
        </p:txBody>
      </p:sp>
    </p:spTree>
    <p:extLst>
      <p:ext uri="{BB962C8B-B14F-4D97-AF65-F5344CB8AC3E}">
        <p14:creationId xmlns:p14="http://schemas.microsoft.com/office/powerpoint/2010/main" val="1614030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rigid disk</a:t>
            </a:r>
            <a:r>
              <a:rPr lang="en-US" sz="1200" b="0" i="0" kern="1200" dirty="0">
                <a:solidFill>
                  <a:schemeClr val="tx1"/>
                </a:solidFill>
                <a:effectLst/>
                <a:latin typeface="+mn-lt"/>
                <a:ea typeface="+mn-ea"/>
                <a:cs typeface="+mn-cs"/>
              </a:rPr>
              <a:t> is the name of a </a:t>
            </a:r>
            <a:r>
              <a:rPr lang="en-US" sz="1200" b="0" i="0" u="none" strike="noStrike" kern="1200" dirty="0">
                <a:solidFill>
                  <a:schemeClr val="tx1"/>
                </a:solidFill>
                <a:effectLst/>
                <a:latin typeface="+mn-lt"/>
                <a:ea typeface="+mn-ea"/>
                <a:cs typeface="+mn-cs"/>
                <a:hlinkClick r:id="rId3"/>
              </a:rPr>
              <a:t>disk</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disc</a:t>
            </a:r>
            <a:r>
              <a:rPr lang="en-US" sz="1200" b="0" i="0" kern="1200" dirty="0">
                <a:solidFill>
                  <a:schemeClr val="tx1"/>
                </a:solidFill>
                <a:effectLst/>
                <a:latin typeface="+mn-lt"/>
                <a:ea typeface="+mn-ea"/>
                <a:cs typeface="+mn-cs"/>
              </a:rPr>
              <a:t> that is not flimsy like </a:t>
            </a:r>
            <a:r>
              <a:rPr lang="en-US" sz="1200" b="0" i="0" u="none" strike="noStrike" kern="1200" dirty="0">
                <a:solidFill>
                  <a:schemeClr val="tx1"/>
                </a:solidFill>
                <a:effectLst/>
                <a:latin typeface="+mn-lt"/>
                <a:ea typeface="+mn-ea"/>
                <a:cs typeface="+mn-cs"/>
                <a:hlinkClick r:id="rId5"/>
              </a:rPr>
              <a:t>tape</a:t>
            </a:r>
            <a:r>
              <a:rPr lang="en-US" sz="1200" b="0" i="0" kern="1200" dirty="0">
                <a:solidFill>
                  <a:schemeClr val="tx1"/>
                </a:solidFill>
                <a:effectLst/>
                <a:latin typeface="+mn-lt"/>
                <a:ea typeface="+mn-ea"/>
                <a:cs typeface="+mn-cs"/>
              </a:rPr>
              <a:t>. Good examples of rigid disks are the disk </a:t>
            </a:r>
            <a:r>
              <a:rPr lang="en-US" sz="1200" b="0" i="0" u="none" strike="noStrike" kern="1200" dirty="0">
                <a:solidFill>
                  <a:schemeClr val="tx1"/>
                </a:solidFill>
                <a:effectLst/>
                <a:latin typeface="+mn-lt"/>
                <a:ea typeface="+mn-ea"/>
                <a:cs typeface="+mn-cs"/>
                <a:hlinkClick r:id="rId6"/>
              </a:rPr>
              <a:t>platters</a:t>
            </a:r>
            <a:r>
              <a:rPr lang="en-US" sz="1200" b="0" i="0" kern="1200" dirty="0">
                <a:solidFill>
                  <a:schemeClr val="tx1"/>
                </a:solidFill>
                <a:effectLst/>
                <a:latin typeface="+mn-lt"/>
                <a:ea typeface="+mn-ea"/>
                <a:cs typeface="+mn-cs"/>
              </a:rPr>
              <a:t> found in </a:t>
            </a:r>
            <a:r>
              <a:rPr lang="en-US" sz="1200" b="0" i="0" u="none" strike="noStrike" kern="1200" dirty="0">
                <a:solidFill>
                  <a:schemeClr val="tx1"/>
                </a:solidFill>
                <a:effectLst/>
                <a:latin typeface="+mn-lt"/>
                <a:ea typeface="+mn-ea"/>
                <a:cs typeface="+mn-cs"/>
                <a:hlinkClick r:id="rId7"/>
              </a:rPr>
              <a:t>hard drives</a:t>
            </a:r>
            <a:r>
              <a:rPr lang="en-US" sz="1200" b="0" i="0" kern="1200" dirty="0">
                <a:solidFill>
                  <a:schemeClr val="tx1"/>
                </a:solidFill>
                <a:effectLst/>
                <a:latin typeface="+mn-lt"/>
                <a:ea typeface="+mn-ea"/>
                <a:cs typeface="+mn-cs"/>
              </a:rPr>
              <a:t>, CDs, </a:t>
            </a:r>
            <a:r>
              <a:rPr lang="en-US" sz="1200" b="0" i="0" u="none" strike="noStrike" kern="1200" dirty="0">
                <a:solidFill>
                  <a:schemeClr val="tx1"/>
                </a:solidFill>
                <a:effectLst/>
                <a:latin typeface="+mn-lt"/>
                <a:ea typeface="+mn-ea"/>
                <a:cs typeface="+mn-cs"/>
                <a:hlinkClick r:id="rId8"/>
              </a:rPr>
              <a:t>floppy diskettes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9"/>
              </a:rPr>
              <a:t>Zip</a:t>
            </a:r>
            <a:r>
              <a:rPr lang="en-US" sz="1200" b="0" i="0" kern="1200" dirty="0">
                <a:solidFill>
                  <a:schemeClr val="tx1"/>
                </a:solidFill>
                <a:effectLst/>
                <a:latin typeface="+mn-lt"/>
                <a:ea typeface="+mn-ea"/>
                <a:cs typeface="+mn-cs"/>
              </a:rPr>
              <a:t> diskettes.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Nearline storage is a term used in computer science to describe an intermediate type of data storage that represents a compromise between online storage and offline storage/archiving. </a:t>
            </a:r>
            <a:endParaRPr lang="en-NO" dirty="0"/>
          </a:p>
        </p:txBody>
      </p:sp>
    </p:spTree>
    <p:extLst>
      <p:ext uri="{BB962C8B-B14F-4D97-AF65-F5344CB8AC3E}">
        <p14:creationId xmlns:p14="http://schemas.microsoft.com/office/powerpoint/2010/main" val="2837079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30000" dirty="0">
                <a:solidFill>
                  <a:schemeClr val="tx1"/>
                </a:solidFill>
                <a:effectLst/>
                <a:latin typeface="+mn-lt"/>
                <a:ea typeface="+mn-ea"/>
                <a:cs typeface="+mn-cs"/>
                <a:hlinkClick r:id="rId3"/>
              </a:rPr>
              <a:t>[2]</a:t>
            </a:r>
            <a:r>
              <a:rPr lang="en-US" sz="1200" b="0" i="0" kern="1200" dirty="0">
                <a:solidFill>
                  <a:schemeClr val="tx1"/>
                </a:solidFill>
                <a:effectLst/>
                <a:latin typeface="+mn-lt"/>
                <a:ea typeface="+mn-ea"/>
                <a:cs typeface="+mn-cs"/>
              </a:rPr>
              <a:t> Manufacturers typically integrate the cores onto a single integrated circuit </a:t>
            </a:r>
            <a:r>
              <a:rPr lang="en-US" sz="1200" b="0" i="0" u="none" strike="noStrike" kern="1200" dirty="0">
                <a:solidFill>
                  <a:schemeClr val="tx1"/>
                </a:solidFill>
                <a:effectLst/>
                <a:latin typeface="+mn-lt"/>
                <a:ea typeface="+mn-ea"/>
                <a:cs typeface="+mn-cs"/>
                <a:hlinkClick r:id="rId4" tooltip="Die (integrated circuit)"/>
              </a:rPr>
              <a:t>die</a:t>
            </a:r>
            <a:r>
              <a:rPr lang="en-US" sz="1200" b="0" i="0" kern="1200" dirty="0">
                <a:solidFill>
                  <a:schemeClr val="tx1"/>
                </a:solidFill>
                <a:effectLst/>
                <a:latin typeface="+mn-lt"/>
                <a:ea typeface="+mn-ea"/>
                <a:cs typeface="+mn-cs"/>
              </a:rPr>
              <a:t> (known as a chip multiprocessor or CMP) or onto multiple dies in a single </a:t>
            </a:r>
            <a:r>
              <a:rPr lang="en-US" sz="1200" b="0" i="0" u="none" strike="noStrike" kern="1200" dirty="0">
                <a:solidFill>
                  <a:schemeClr val="tx1"/>
                </a:solidFill>
                <a:effectLst/>
                <a:latin typeface="+mn-lt"/>
                <a:ea typeface="+mn-ea"/>
                <a:cs typeface="+mn-cs"/>
                <a:hlinkClick r:id="rId5" tooltip="Chip carrier"/>
              </a:rPr>
              <a:t>chip package</a:t>
            </a:r>
            <a:r>
              <a:rPr lang="en-US" sz="1200" b="0" i="0" kern="1200" dirty="0">
                <a:solidFill>
                  <a:schemeClr val="tx1"/>
                </a:solidFill>
                <a:effectLst/>
                <a:latin typeface="+mn-lt"/>
                <a:ea typeface="+mn-ea"/>
                <a:cs typeface="+mn-cs"/>
              </a:rPr>
              <a:t>. The microprocessors currently used in almost all personal computers are multi-core.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is a Core i3, Core i5, or Core i7 as Fast As Possible</a:t>
            </a:r>
          </a:p>
          <a:p>
            <a:r>
              <a:rPr lang="en-US" dirty="0"/>
              <a:t>https://www.youtube.com/watch?v=GLSPub4ydiM</a:t>
            </a:r>
          </a:p>
          <a:p>
            <a:endParaRPr lang="en-NO" dirty="0"/>
          </a:p>
          <a:p>
            <a:r>
              <a:rPr lang="en-US" dirty="0"/>
              <a:t>Core ix</a:t>
            </a:r>
          </a:p>
          <a:p>
            <a:r>
              <a:rPr lang="en-US" dirty="0"/>
              <a:t>Multi threading, faster, graphic on board, 2-8 cores in i7,</a:t>
            </a:r>
          </a:p>
          <a:p>
            <a:r>
              <a:rPr lang="en-US" dirty="0"/>
              <a:t>Cash size,</a:t>
            </a:r>
          </a:p>
          <a:p>
            <a:endParaRPr lang="en-NO" dirty="0"/>
          </a:p>
        </p:txBody>
      </p:sp>
    </p:spTree>
    <p:extLst>
      <p:ext uri="{BB962C8B-B14F-4D97-AF65-F5344CB8AC3E}">
        <p14:creationId xmlns:p14="http://schemas.microsoft.com/office/powerpoint/2010/main" val="230112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gibibyte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exbibyte</a:t>
            </a:r>
            <a:r>
              <a:rPr lang="en-US" sz="1200" b="0" i="0" kern="1200" dirty="0">
                <a:solidFill>
                  <a:schemeClr val="tx1"/>
                </a:solidFill>
                <a:effectLst/>
                <a:latin typeface="+mn-lt"/>
                <a:ea typeface="+mn-ea"/>
                <a:cs typeface="+mn-cs"/>
              </a:rPr>
              <a:t> (EiB) is a decimal multiple of the unit byte for digital information or computer storage. The prefix exa (symbol E) is defined in the International System of Units (SI) as a multiplier of 10¹⁸, therefore, 1 exabyte = 10¹⁸ bytes. At the same time, traditionally this metric prefix is used to designate binary multiplier 2⁶⁰, so 1 Ebyte = 1024 Pbytes. The correct prefix for 2⁶⁰ is an exbibyte (EiB), introduced by the International Electrotechnical Commission (IEC) in 1999. Binary prefixes are increasingly used in technical literature, open-source software, and cloud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gibibyte</a:t>
            </a:r>
            <a:r>
              <a:rPr lang="en-US" sz="1200" b="0" i="0" kern="1200" dirty="0">
                <a:solidFill>
                  <a:schemeClr val="tx1"/>
                </a:solidFill>
                <a:effectLst/>
                <a:latin typeface="+mn-lt"/>
                <a:ea typeface="+mn-ea"/>
                <a:cs typeface="+mn-cs"/>
              </a:rPr>
              <a:t> (GiB) is a decimal multiple of the unit byte for digital information or computer storage. The prefix giga (symbol G) is defined in the International System of Units (SI) as a multiplier of 10⁹, therefore, 1 gigabyte = 10⁹ bytes = 1,000,000,000 bytes. At the same time, traditionally this metric prefix is used to designate binary multiplier 2³⁰, so 1 GB = 1024 Mbytes. The correct prefix for 2³⁰ is a gibibyte (GiB), introduced by the International Electrotechnical Commission (IEC) in 1999. Binary prefixes are increasingly used in technical literature, open-source software, and cloud services.</a:t>
            </a:r>
          </a:p>
          <a:p>
            <a:endParaRPr lang="en-NO" dirty="0"/>
          </a:p>
        </p:txBody>
      </p:sp>
    </p:spTree>
    <p:extLst>
      <p:ext uri="{BB962C8B-B14F-4D97-AF65-F5344CB8AC3E}">
        <p14:creationId xmlns:p14="http://schemas.microsoft.com/office/powerpoint/2010/main" val="1152834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3309703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AGP</a:t>
            </a:r>
          </a:p>
          <a:p>
            <a:r>
              <a:rPr lang="en-NO" dirty="0"/>
              <a:t>BIOS</a:t>
            </a:r>
          </a:p>
          <a:p>
            <a:r>
              <a:rPr lang="en-NO" dirty="0"/>
              <a:t>North bridge</a:t>
            </a:r>
          </a:p>
          <a:p>
            <a:r>
              <a:rPr lang="en-NO" dirty="0"/>
              <a:t>IDE</a:t>
            </a:r>
          </a:p>
          <a:p>
            <a:r>
              <a:rPr lang="en-NO" dirty="0"/>
              <a:t>SATA</a:t>
            </a:r>
          </a:p>
        </p:txBody>
      </p:sp>
    </p:spTree>
    <p:extLst>
      <p:ext uri="{BB962C8B-B14F-4D97-AF65-F5344CB8AC3E}">
        <p14:creationId xmlns:p14="http://schemas.microsoft.com/office/powerpoint/2010/main" val="1021243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13ED9E-FBE7-4187-B71A-4E3C66F43F7B}" type="slidenum">
              <a:rPr lang="en-US"/>
              <a:pPr/>
              <a:t>78</a:t>
            </a:fld>
            <a:endParaRPr lang="en-US"/>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1983071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2402EE-4716-42CC-BC97-71FA2CEFFDDA}" type="slidenum">
              <a:rPr lang="en-US"/>
              <a:pPr/>
              <a:t>79</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019200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BC02-ECB7-4049-B07C-6BD18E4C109F}" type="slidenum">
              <a:rPr lang="en-US"/>
              <a:pPr/>
              <a:t>80</a:t>
            </a:fld>
            <a:endParaRPr 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1487009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08449-516A-44A0-B7A3-D8F228E56E5E}" type="slidenum">
              <a:rPr lang="en-US"/>
              <a:pPr/>
              <a:t>81</a:t>
            </a:fld>
            <a:endParaRPr 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1310812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De Morgan's theorem, </a:t>
            </a:r>
            <a:r>
              <a:rPr lang="en-US" sz="1200" b="1" i="0" kern="1200" dirty="0">
                <a:solidFill>
                  <a:schemeClr val="tx1"/>
                </a:solidFill>
                <a:effectLst/>
                <a:latin typeface="+mn-lt"/>
                <a:ea typeface="+mn-ea"/>
                <a:cs typeface="+mn-cs"/>
              </a:rPr>
              <a:t>a NAND gate is equivalent to an OR gate with inverted</a:t>
            </a:r>
            <a:r>
              <a:rPr lang="en-US" sz="1200" b="0" i="0" kern="1200" dirty="0">
                <a:solidFill>
                  <a:schemeClr val="tx1"/>
                </a:solidFill>
                <a:effectLst/>
                <a:latin typeface="+mn-lt"/>
                <a:ea typeface="+mn-ea"/>
                <a:cs typeface="+mn-cs"/>
              </a:rPr>
              <a:t> inputs. Similarly, a NOR gate is equivalent to an AND gate with inverted inputs.</a:t>
            </a:r>
            <a:endParaRPr lang="nb-NO" dirty="0"/>
          </a:p>
        </p:txBody>
      </p:sp>
      <p:sp>
        <p:nvSpPr>
          <p:cNvPr id="4" name="Slide Number Placeholder 3"/>
          <p:cNvSpPr>
            <a:spLocks noGrp="1"/>
          </p:cNvSpPr>
          <p:nvPr>
            <p:ph type="sldNum" sz="quarter" idx="10"/>
          </p:nvPr>
        </p:nvSpPr>
        <p:spPr/>
        <p:txBody>
          <a:bodyPr/>
          <a:lstStyle/>
          <a:p>
            <a:fld id="{80871903-0C16-4BE5-962C-9FB76323EF0B}" type="slidenum">
              <a:rPr lang="nb-NO" smtClean="0"/>
              <a:t>6</a:t>
            </a:fld>
            <a:endParaRPr lang="nb-NO"/>
          </a:p>
        </p:txBody>
      </p:sp>
    </p:spTree>
    <p:extLst>
      <p:ext uri="{BB962C8B-B14F-4D97-AF65-F5344CB8AC3E}">
        <p14:creationId xmlns:p14="http://schemas.microsoft.com/office/powerpoint/2010/main" val="40820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3B3009-709E-470E-ADB3-3177CD8A5849}" type="slidenum">
              <a:rPr lang="en-US"/>
              <a:pPr/>
              <a:t>82</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267195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2E732A-EE76-448A-862E-F71C42017E15}" type="slidenum">
              <a:rPr lang="en-US"/>
              <a:pPr/>
              <a:t>83</a:t>
            </a:fld>
            <a:endParaRPr 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415073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EDF988-42BA-4782-8BF6-0B26AAEBA8C1}" type="slidenum">
              <a:rPr lang="en-US"/>
              <a:pPr/>
              <a:t>84</a:t>
            </a:fld>
            <a:endParaRPr 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124169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BD70EE-6B68-45BD-8A13-69193117DA13}" type="slidenum">
              <a:rPr lang="nb-NO"/>
              <a:pPr/>
              <a:t>86</a:t>
            </a:fld>
            <a:endParaRPr lang="nb-NO"/>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049672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175FF4-AD8F-4F91-9BCA-149CFFF6A3F7}" type="slidenum">
              <a:rPr lang="nb-NO"/>
              <a:pPr/>
              <a:t>87</a:t>
            </a:fld>
            <a:endParaRPr lang="nb-NO"/>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766678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https://www.bbc.co.uk/bitesize/guides/zttrcdm/revision/1</a:t>
            </a:r>
          </a:p>
          <a:p>
            <a:endParaRPr lang="en-NO" dirty="0"/>
          </a:p>
        </p:txBody>
      </p:sp>
    </p:spTree>
    <p:extLst>
      <p:ext uri="{BB962C8B-B14F-4D97-AF65-F5344CB8AC3E}">
        <p14:creationId xmlns:p14="http://schemas.microsoft.com/office/powerpoint/2010/main" val="3482761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EE3E68-D102-4397-BF6B-C1FFE7BBAC04}" type="slidenum">
              <a:rPr lang="en-US"/>
              <a:pPr/>
              <a:t>7</a:t>
            </a:fld>
            <a:endParaRPr lang="en-US"/>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r>
              <a:rPr lang="en-US" sz="1200" b="0" i="0" kern="1200" dirty="0">
                <a:solidFill>
                  <a:schemeClr val="tx1"/>
                </a:solidFill>
                <a:effectLst/>
                <a:latin typeface="+mn-lt"/>
                <a:ea typeface="+mn-ea"/>
                <a:cs typeface="+mn-cs"/>
              </a:rPr>
              <a:t>What is a flip-flop? It is a kind of circuit that changes back and forth between two states (on and off) at certain intervals. It flips into one state, then flops to another,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flip-flop </a:t>
            </a:r>
            <a:r>
              <a:rPr lang="en-US" sz="1200" b="1" i="0" kern="1200" dirty="0">
                <a:solidFill>
                  <a:schemeClr val="tx1"/>
                </a:solidFill>
                <a:effectLst/>
                <a:latin typeface="+mn-lt"/>
                <a:ea typeface="+mn-ea"/>
                <a:cs typeface="+mn-cs"/>
              </a:rPr>
              <a:t>uses number of transistors</a:t>
            </a:r>
            <a:r>
              <a:rPr lang="en-US" sz="1200" b="0" i="0" kern="1200" dirty="0">
                <a:solidFill>
                  <a:schemeClr val="tx1"/>
                </a:solidFill>
                <a:effectLst/>
                <a:latin typeface="+mn-lt"/>
                <a:ea typeface="+mn-ea"/>
                <a:cs typeface="+mn-cs"/>
              </a:rPr>
              <a:t>, for example two transistors, two capacitors, and four resistors to turn the LED on and off.</a:t>
            </a:r>
            <a:endParaRPr lang="nb-NO" dirty="0"/>
          </a:p>
        </p:txBody>
      </p:sp>
    </p:spTree>
    <p:extLst>
      <p:ext uri="{BB962C8B-B14F-4D97-AF65-F5344CB8AC3E}">
        <p14:creationId xmlns:p14="http://schemas.microsoft.com/office/powerpoint/2010/main" val="2404090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3E3003-812F-4CAA-962C-0A499474C486}" type="slidenum">
              <a:rPr lang="en-US"/>
              <a:pPr/>
              <a:t>8</a:t>
            </a:fld>
            <a:endParaRPr 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r>
              <a:rPr lang="en-US" sz="1200" b="0" i="0" kern="1200" dirty="0">
                <a:solidFill>
                  <a:schemeClr val="tx1"/>
                </a:solidFill>
                <a:effectLst/>
                <a:latin typeface="+mn-lt"/>
                <a:ea typeface="+mn-ea"/>
                <a:cs typeface="+mn-cs"/>
              </a:rPr>
              <a:t>Shannon and his </a:t>
            </a:r>
            <a:r>
              <a:rPr lang="en-US" sz="1200" b="0" i="0" u="none" strike="noStrike" kern="1200" dirty="0">
                <a:solidFill>
                  <a:schemeClr val="tx1"/>
                </a:solidFill>
                <a:effectLst/>
                <a:latin typeface="+mn-lt"/>
                <a:ea typeface="+mn-ea"/>
                <a:cs typeface="+mn-cs"/>
                <a:hlinkClick r:id="rId3" tooltip="Electromechanical"/>
              </a:rPr>
              <a:t>electromechanical</a:t>
            </a:r>
            <a:r>
              <a:rPr lang="en-US" sz="1200" b="0" i="0" kern="1200" dirty="0">
                <a:solidFill>
                  <a:schemeClr val="tx1"/>
                </a:solidFill>
                <a:effectLst/>
                <a:latin typeface="+mn-lt"/>
                <a:ea typeface="+mn-ea"/>
                <a:cs typeface="+mn-cs"/>
              </a:rPr>
              <a:t> mouse </a:t>
            </a:r>
            <a:r>
              <a:rPr lang="en-US" sz="1200" b="0" i="1" kern="1200" dirty="0">
                <a:solidFill>
                  <a:schemeClr val="tx1"/>
                </a:solidFill>
                <a:effectLst/>
                <a:latin typeface="+mn-lt"/>
                <a:ea typeface="+mn-ea"/>
                <a:cs typeface="+mn-cs"/>
              </a:rPr>
              <a:t>Theseus</a:t>
            </a:r>
            <a:r>
              <a:rPr lang="en-US" sz="1200" b="0" i="0" kern="1200" dirty="0">
                <a:solidFill>
                  <a:schemeClr val="tx1"/>
                </a:solidFill>
                <a:effectLst/>
                <a:latin typeface="+mn-lt"/>
                <a:ea typeface="+mn-ea"/>
                <a:cs typeface="+mn-cs"/>
              </a:rPr>
              <a:t> (named after </a:t>
            </a:r>
            <a:r>
              <a:rPr lang="en-US" sz="1200" b="0" i="0" u="none" strike="noStrike" kern="1200" dirty="0">
                <a:solidFill>
                  <a:schemeClr val="tx1"/>
                </a:solidFill>
                <a:effectLst/>
                <a:latin typeface="+mn-lt"/>
                <a:ea typeface="+mn-ea"/>
                <a:cs typeface="+mn-cs"/>
                <a:hlinkClick r:id="rId4" tooltip="Theseus"/>
              </a:rPr>
              <a:t>Theseus</a:t>
            </a:r>
            <a:r>
              <a:rPr lang="en-US" sz="1200" b="0" i="0" kern="1200" dirty="0">
                <a:solidFill>
                  <a:schemeClr val="tx1"/>
                </a:solidFill>
                <a:effectLst/>
                <a:latin typeface="+mn-lt"/>
                <a:ea typeface="+mn-ea"/>
                <a:cs typeface="+mn-cs"/>
              </a:rPr>
              <a:t> from Greek mythology) </a:t>
            </a:r>
          </a:p>
        </p:txBody>
      </p:sp>
    </p:spTree>
    <p:extLst>
      <p:ext uri="{BB962C8B-B14F-4D97-AF65-F5344CB8AC3E}">
        <p14:creationId xmlns:p14="http://schemas.microsoft.com/office/powerpoint/2010/main" val="203728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228E25-3F75-47FB-96F2-C365A1030962}" type="slidenum">
              <a:rPr lang="en-US"/>
              <a:pPr/>
              <a:t>9</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nb-NO" dirty="0"/>
          </a:p>
        </p:txBody>
      </p:sp>
    </p:spTree>
    <p:extLst>
      <p:ext uri="{BB962C8B-B14F-4D97-AF65-F5344CB8AC3E}">
        <p14:creationId xmlns:p14="http://schemas.microsoft.com/office/powerpoint/2010/main" val="1841413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4E3E21-7930-4249-9E20-343CB7454EB8}" type="slidenum">
              <a:rPr lang="en-US"/>
              <a:pPr/>
              <a:t>10</a:t>
            </a:fld>
            <a:endParaRPr lang="en-US"/>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64669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35B33-32AC-4AF9-85BB-6CBAA42FC7B3}" type="slidenum">
              <a:rPr lang="en-US"/>
              <a:pPr/>
              <a:t>11</a:t>
            </a:fld>
            <a:endParaRPr lang="en-US"/>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0975532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emf"/><Relationship Id="rId3" Type="http://schemas.openxmlformats.org/officeDocument/2006/relationships/image" Target="../media/image5.emf"/><Relationship Id="rId7" Type="http://schemas.openxmlformats.org/officeDocument/2006/relationships/image" Target="../media/image9.emf"/><Relationship Id="rId12" Type="http://schemas.openxmlformats.org/officeDocument/2006/relationships/image" Target="../media/image14.emf"/><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emf"/><Relationship Id="rId11" Type="http://schemas.openxmlformats.org/officeDocument/2006/relationships/image" Target="../media/image13.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Master" Target="../slideMasters/slideMaster1.xml"/><Relationship Id="rId5" Type="http://schemas.openxmlformats.org/officeDocument/2006/relationships/tags" Target="../tags/tag9.xml"/><Relationship Id="rId4" Type="http://schemas.openxmlformats.org/officeDocument/2006/relationships/tags" Target="../tags/tag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1.xml"/><Relationship Id="rId5" Type="http://schemas.openxmlformats.org/officeDocument/2006/relationships/tags" Target="../tags/tag18.xml"/><Relationship Id="rId4"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Åpningsside // rød med dekor">
    <p:bg>
      <p:bgPr>
        <a:solidFill>
          <a:schemeClr val="accent1"/>
        </a:solidFill>
        <a:effectLst/>
      </p:bgPr>
    </p:bg>
    <p:spTree>
      <p:nvGrpSpPr>
        <p:cNvPr id="1" name=""/>
        <p:cNvGrpSpPr/>
        <p:nvPr/>
      </p:nvGrpSpPr>
      <p:grpSpPr>
        <a:xfrm>
          <a:off x="0" y="0"/>
          <a:ext cx="0" cy="0"/>
          <a:chOff x="0" y="0"/>
          <a:chExt cx="0" cy="0"/>
        </a:xfrm>
      </p:grpSpPr>
      <p:sp>
        <p:nvSpPr>
          <p:cNvPr id="13" name="Rektangel 12"/>
          <p:cNvSpPr/>
          <p:nvPr userDrawn="1"/>
        </p:nvSpPr>
        <p:spPr>
          <a:xfrm>
            <a:off x="10402387" y="9028"/>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8100000">
            <a:off x="5010922" y="3609755"/>
            <a:ext cx="6507366" cy="6575758"/>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4" name="Rettvinklet trekant 23"/>
          <p:cNvSpPr/>
          <p:nvPr userDrawn="1"/>
        </p:nvSpPr>
        <p:spPr>
          <a:xfrm rot="18900000">
            <a:off x="1686198" y="-1532932"/>
            <a:ext cx="2998903" cy="3001230"/>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5" name="Rettvinklet trekant 24"/>
          <p:cNvSpPr/>
          <p:nvPr userDrawn="1"/>
        </p:nvSpPr>
        <p:spPr>
          <a:xfrm rot="18900000">
            <a:off x="4205237" y="-360344"/>
            <a:ext cx="1431177" cy="1431176"/>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6" name="Rettvinklet trekant 25"/>
          <p:cNvSpPr/>
          <p:nvPr userDrawn="1"/>
        </p:nvSpPr>
        <p:spPr>
          <a:xfrm rot="18900000">
            <a:off x="8646348"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7" name="Rettvinklet trekant 26"/>
          <p:cNvSpPr/>
          <p:nvPr userDrawn="1"/>
        </p:nvSpPr>
        <p:spPr>
          <a:xfrm rot="8100000">
            <a:off x="8919" y="4941778"/>
            <a:ext cx="3879704" cy="387970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28" name="Rettvinklet trekant 27"/>
          <p:cNvSpPr/>
          <p:nvPr userDrawn="1"/>
        </p:nvSpPr>
        <p:spPr>
          <a:xfrm rot="18900000">
            <a:off x="9475614"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9" name="Rettvinklet trekant 28"/>
          <p:cNvSpPr/>
          <p:nvPr userDrawn="1"/>
        </p:nvSpPr>
        <p:spPr>
          <a:xfrm rot="18900000">
            <a:off x="10734380"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0" name="Bilde 29"/>
          <p:cNvPicPr>
            <a:picLocks noChangeAspect="1"/>
          </p:cNvPicPr>
          <p:nvPr userDrawn="1"/>
        </p:nvPicPr>
        <p:blipFill>
          <a:blip r:embed="rId2"/>
          <a:stretch>
            <a:fillRect/>
          </a:stretch>
        </p:blipFill>
        <p:spPr>
          <a:xfrm>
            <a:off x="4399815" y="2677659"/>
            <a:ext cx="3712520" cy="1502680"/>
          </a:xfrm>
          <a:prstGeom prst="rect">
            <a:avLst/>
          </a:prstGeom>
        </p:spPr>
      </p:pic>
      <p:sp>
        <p:nvSpPr>
          <p:cNvPr id="31" name="Rettvinklet trekant 30"/>
          <p:cNvSpPr/>
          <p:nvPr userDrawn="1"/>
        </p:nvSpPr>
        <p:spPr>
          <a:xfrm rot="5400000">
            <a:off x="7786" y="1357397"/>
            <a:ext cx="1201271" cy="120127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Tree>
    <p:extLst>
      <p:ext uri="{BB962C8B-B14F-4D97-AF65-F5344CB8AC3E}">
        <p14:creationId xmlns:p14="http://schemas.microsoft.com/office/powerpoint/2010/main" val="20594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ide // Sort-hvit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2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Åpningsside // rød">
    <p:bg>
      <p:bgPr>
        <a:solidFill>
          <a:schemeClr val="accent1"/>
        </a:solidFill>
        <a:effectLst/>
      </p:bgPr>
    </p:bg>
    <p:spTree>
      <p:nvGrpSpPr>
        <p:cNvPr id="1" name=""/>
        <p:cNvGrpSpPr/>
        <p:nvPr/>
      </p:nvGrpSpPr>
      <p:grpSpPr>
        <a:xfrm>
          <a:off x="0" y="0"/>
          <a:ext cx="0" cy="0"/>
          <a:chOff x="0" y="0"/>
          <a:chExt cx="0" cy="0"/>
        </a:xfrm>
      </p:grpSpPr>
      <p:sp>
        <p:nvSpPr>
          <p:cNvPr id="9" name="Rektangel 8"/>
          <p:cNvSpPr/>
          <p:nvPr userDrawn="1"/>
        </p:nvSpPr>
        <p:spPr>
          <a:xfrm>
            <a:off x="10272687" y="2"/>
            <a:ext cx="1635779"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 name="Bilde 3"/>
          <p:cNvPicPr>
            <a:picLocks noChangeAspect="1"/>
          </p:cNvPicPr>
          <p:nvPr userDrawn="1"/>
        </p:nvPicPr>
        <p:blipFill>
          <a:blip r:embed="rId2"/>
          <a:stretch>
            <a:fillRect/>
          </a:stretch>
        </p:blipFill>
        <p:spPr>
          <a:xfrm>
            <a:off x="4239740" y="2677660"/>
            <a:ext cx="3712520" cy="1502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l // rød">
    <p:bg>
      <p:bgPr>
        <a:solidFill>
          <a:schemeClr val="accent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365306" y="6543163"/>
            <a:ext cx="4160640"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2" name="Rektangel 11"/>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de 12"/>
          <p:cNvPicPr>
            <a:picLocks noChangeAspect="1"/>
          </p:cNvPicPr>
          <p:nvPr userDrawn="1"/>
        </p:nvPicPr>
        <p:blipFill>
          <a:blip r:embed="rId2"/>
          <a:stretch>
            <a:fillRect/>
          </a:stretch>
        </p:blipFill>
        <p:spPr>
          <a:xfrm>
            <a:off x="10853877" y="365584"/>
            <a:ext cx="854250" cy="374580"/>
          </a:xfrm>
          <a:prstGeom prst="rect">
            <a:avLst/>
          </a:prstGeom>
        </p:spPr>
      </p:pic>
      <p:sp>
        <p:nvSpPr>
          <p:cNvPr id="14" name="Title 1"/>
          <p:cNvSpPr>
            <a:spLocks noGrp="1"/>
          </p:cNvSpPr>
          <p:nvPr>
            <p:ph type="ctrTitle"/>
          </p:nvPr>
        </p:nvSpPr>
        <p:spPr>
          <a:xfrm>
            <a:off x="365308" y="2312991"/>
            <a:ext cx="11342819"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dirty="0"/>
              <a:t>Klikk for å redigere tittelstil</a:t>
            </a:r>
            <a:endParaRPr lang="en-US" dirty="0"/>
          </a:p>
        </p:txBody>
      </p:sp>
      <p:sp useBgFill="1">
        <p:nvSpPr>
          <p:cNvPr id="15" name="Subtitle 2"/>
          <p:cNvSpPr>
            <a:spLocks noGrp="1"/>
          </p:cNvSpPr>
          <p:nvPr>
            <p:ph type="subTitle" idx="1"/>
          </p:nvPr>
        </p:nvSpPr>
        <p:spPr>
          <a:xfrm>
            <a:off x="365305" y="4228642"/>
            <a:ext cx="10294343" cy="1090610"/>
          </a:xfrm>
        </p:spPr>
        <p:txBody>
          <a:bodyPr/>
          <a:lstStyle>
            <a:lvl1pPr marL="0" indent="0" algn="l">
              <a:buNone/>
              <a:defRPr sz="2400" baseline="0">
                <a:solidFill>
                  <a:schemeClr val="bg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dirty="0"/>
              <a:t>Klikk for å redigere undertittelstil i malen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alte // rød">
    <p:bg>
      <p:bgPr>
        <a:solidFill>
          <a:schemeClr val="accent1"/>
        </a:solidFill>
        <a:effectLst/>
      </p:bgPr>
    </p:bg>
    <p:spTree>
      <p:nvGrpSpPr>
        <p:cNvPr id="1" name=""/>
        <p:cNvGrpSpPr/>
        <p:nvPr/>
      </p:nvGrpSpPr>
      <p:grpSpPr>
        <a:xfrm>
          <a:off x="0" y="0"/>
          <a:ext cx="0" cy="0"/>
          <a:chOff x="0" y="0"/>
          <a:chExt cx="0" cy="0"/>
        </a:xfrm>
      </p:grpSpPr>
      <p:sp>
        <p:nvSpPr>
          <p:cNvPr id="7" name="Rektangel 6"/>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de 9"/>
          <p:cNvPicPr>
            <a:picLocks noChangeAspect="1"/>
          </p:cNvPicPr>
          <p:nvPr userDrawn="1"/>
        </p:nvPicPr>
        <p:blipFill>
          <a:blip r:embed="rId2"/>
          <a:stretch>
            <a:fillRect/>
          </a:stretch>
        </p:blipFill>
        <p:spPr>
          <a:xfrm>
            <a:off x="10853877" y="365584"/>
            <a:ext cx="854250" cy="374580"/>
          </a:xfrm>
          <a:prstGeom prst="rect">
            <a:avLst/>
          </a:prstGeom>
        </p:spPr>
      </p:pic>
      <p:sp>
        <p:nvSpPr>
          <p:cNvPr id="11"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2"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3"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45350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Spalter // rød">
    <p:bg>
      <p:bgPr>
        <a:solidFill>
          <a:schemeClr val="accent1"/>
        </a:solidFill>
        <a:effectLst/>
      </p:bgPr>
    </p:bg>
    <p:spTree>
      <p:nvGrpSpPr>
        <p:cNvPr id="1" name=""/>
        <p:cNvGrpSpPr/>
        <p:nvPr/>
      </p:nvGrpSpPr>
      <p:grpSpPr>
        <a:xfrm>
          <a:off x="0" y="0"/>
          <a:ext cx="0" cy="0"/>
          <a:chOff x="0" y="0"/>
          <a:chExt cx="0" cy="0"/>
        </a:xfrm>
      </p:grpSpPr>
      <p:sp>
        <p:nvSpPr>
          <p:cNvPr id="11" name="Rektangel 10"/>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2" name="Bilde 11"/>
          <p:cNvPicPr>
            <a:picLocks noChangeAspect="1"/>
          </p:cNvPicPr>
          <p:nvPr userDrawn="1"/>
        </p:nvPicPr>
        <p:blipFill>
          <a:blip r:embed="rId2"/>
          <a:stretch>
            <a:fillRect/>
          </a:stretch>
        </p:blipFill>
        <p:spPr>
          <a:xfrm>
            <a:off x="10853877" y="365584"/>
            <a:ext cx="854250" cy="374580"/>
          </a:xfrm>
          <a:prstGeom prst="rect">
            <a:avLst/>
          </a:prstGeom>
        </p:spPr>
      </p:pic>
      <p:sp>
        <p:nvSpPr>
          <p:cNvPr id="13"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4"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5"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16"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ide // rød">
    <p:bg>
      <p:bgPr>
        <a:solidFill>
          <a:schemeClr val="accent1"/>
        </a:solidFill>
        <a:effectLst/>
      </p:bgPr>
    </p:bg>
    <p:spTree>
      <p:nvGrpSpPr>
        <p:cNvPr id="1" name=""/>
        <p:cNvGrpSpPr/>
        <p:nvPr/>
      </p:nvGrpSpPr>
      <p:grpSpPr>
        <a:xfrm>
          <a:off x="0" y="0"/>
          <a:ext cx="0" cy="0"/>
          <a:chOff x="0" y="0"/>
          <a:chExt cx="0" cy="0"/>
        </a:xfrm>
      </p:grpSpPr>
      <p:sp>
        <p:nvSpPr>
          <p:cNvPr id="4" name="Rektangel 3"/>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Bilde 4"/>
          <p:cNvPicPr>
            <a:picLocks noChangeAspect="1"/>
          </p:cNvPicPr>
          <p:nvPr userDrawn="1"/>
        </p:nvPicPr>
        <p:blipFill>
          <a:blip r:embed="rId2"/>
          <a:stretch>
            <a:fillRect/>
          </a:stretch>
        </p:blipFill>
        <p:spPr>
          <a:xfrm>
            <a:off x="10853877"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kløveren">
    <p:spTree>
      <p:nvGrpSpPr>
        <p:cNvPr id="1" name=""/>
        <p:cNvGrpSpPr/>
        <p:nvPr/>
      </p:nvGrpSpPr>
      <p:grpSpPr>
        <a:xfrm>
          <a:off x="0" y="0"/>
          <a:ext cx="0" cy="0"/>
          <a:chOff x="0" y="0"/>
          <a:chExt cx="0" cy="0"/>
        </a:xfrm>
      </p:grpSpPr>
      <p:pic>
        <p:nvPicPr>
          <p:cNvPr id="29" name="Bilde 28"/>
          <p:cNvPicPr>
            <a:picLocks noChangeAspect="1"/>
          </p:cNvPicPr>
          <p:nvPr userDrawn="1"/>
        </p:nvPicPr>
        <p:blipFill>
          <a:blip r:embed="rId2"/>
          <a:stretch>
            <a:fillRect/>
          </a:stretch>
        </p:blipFill>
        <p:spPr>
          <a:xfrm>
            <a:off x="6095995" y="3428999"/>
            <a:ext cx="6316448" cy="3552999"/>
          </a:xfrm>
          <a:prstGeom prst="rect">
            <a:avLst/>
          </a:prstGeom>
        </p:spPr>
      </p:pic>
      <p:pic>
        <p:nvPicPr>
          <p:cNvPr id="40" name="Bilde 39"/>
          <p:cNvPicPr>
            <a:picLocks noChangeAspect="1"/>
          </p:cNvPicPr>
          <p:nvPr userDrawn="1"/>
        </p:nvPicPr>
        <p:blipFill>
          <a:blip r:embed="rId3">
            <a:alphaModFix amt="15000"/>
          </a:blip>
          <a:stretch>
            <a:fillRect/>
          </a:stretch>
        </p:blipFill>
        <p:spPr>
          <a:xfrm>
            <a:off x="8859445" y="3429000"/>
            <a:ext cx="3552998" cy="3552998"/>
          </a:xfrm>
          <a:prstGeom prst="rect">
            <a:avLst/>
          </a:prstGeom>
        </p:spPr>
      </p:pic>
      <p:pic>
        <p:nvPicPr>
          <p:cNvPr id="31" name="Bilde 30"/>
          <p:cNvPicPr>
            <a:picLocks noChangeAspect="1"/>
          </p:cNvPicPr>
          <p:nvPr userDrawn="1"/>
        </p:nvPicPr>
        <p:blipFill>
          <a:blip r:embed="rId4"/>
          <a:stretch>
            <a:fillRect/>
          </a:stretch>
        </p:blipFill>
        <p:spPr>
          <a:xfrm>
            <a:off x="6096000" y="-128334"/>
            <a:ext cx="6324151" cy="3557334"/>
          </a:xfrm>
          <a:prstGeom prst="rect">
            <a:avLst/>
          </a:prstGeom>
        </p:spPr>
      </p:pic>
      <p:pic>
        <p:nvPicPr>
          <p:cNvPr id="39" name="Bilde 38"/>
          <p:cNvPicPr>
            <a:picLocks noChangeAspect="1"/>
          </p:cNvPicPr>
          <p:nvPr userDrawn="1"/>
        </p:nvPicPr>
        <p:blipFill>
          <a:blip r:embed="rId5">
            <a:alphaModFix amt="15000"/>
          </a:blip>
          <a:stretch>
            <a:fillRect/>
          </a:stretch>
        </p:blipFill>
        <p:spPr>
          <a:xfrm>
            <a:off x="5309967" y="-120865"/>
            <a:ext cx="7102476" cy="3551238"/>
          </a:xfrm>
          <a:prstGeom prst="rect">
            <a:avLst/>
          </a:prstGeom>
        </p:spPr>
      </p:pic>
      <p:pic>
        <p:nvPicPr>
          <p:cNvPr id="30" name="Bilde 29"/>
          <p:cNvPicPr>
            <a:picLocks noChangeAspect="1"/>
          </p:cNvPicPr>
          <p:nvPr userDrawn="1"/>
        </p:nvPicPr>
        <p:blipFill>
          <a:blip r:embed="rId6"/>
          <a:stretch>
            <a:fillRect/>
          </a:stretch>
        </p:blipFill>
        <p:spPr>
          <a:xfrm>
            <a:off x="-228156" y="3428999"/>
            <a:ext cx="6324157" cy="3561839"/>
          </a:xfrm>
          <a:prstGeom prst="rect">
            <a:avLst/>
          </a:prstGeom>
        </p:spPr>
      </p:pic>
      <p:pic>
        <p:nvPicPr>
          <p:cNvPr id="38" name="Bilde 37"/>
          <p:cNvPicPr>
            <a:picLocks noChangeAspect="1"/>
          </p:cNvPicPr>
          <p:nvPr userDrawn="1"/>
        </p:nvPicPr>
        <p:blipFill>
          <a:blip r:embed="rId7">
            <a:alphaModFix amt="15000"/>
          </a:blip>
          <a:stretch>
            <a:fillRect/>
          </a:stretch>
        </p:blipFill>
        <p:spPr>
          <a:xfrm>
            <a:off x="-228156" y="3431745"/>
            <a:ext cx="6328011" cy="3951149"/>
          </a:xfrm>
          <a:prstGeom prst="rect">
            <a:avLst/>
          </a:prstGeom>
        </p:spPr>
      </p:pic>
      <p:pic>
        <p:nvPicPr>
          <p:cNvPr id="32" name="Bilde 31"/>
          <p:cNvPicPr>
            <a:picLocks noChangeAspect="1"/>
          </p:cNvPicPr>
          <p:nvPr userDrawn="1"/>
        </p:nvPicPr>
        <p:blipFill>
          <a:blip r:embed="rId8"/>
          <a:stretch>
            <a:fillRect/>
          </a:stretch>
        </p:blipFill>
        <p:spPr>
          <a:xfrm>
            <a:off x="-228156" y="-128337"/>
            <a:ext cx="6324156" cy="3557338"/>
          </a:xfrm>
          <a:prstGeom prst="rect">
            <a:avLst/>
          </a:prstGeom>
        </p:spPr>
      </p:pic>
      <p:pic>
        <p:nvPicPr>
          <p:cNvPr id="37" name="Bilde 36"/>
          <p:cNvPicPr>
            <a:picLocks noChangeAspect="1"/>
          </p:cNvPicPr>
          <p:nvPr userDrawn="1"/>
        </p:nvPicPr>
        <p:blipFill>
          <a:blip r:embed="rId9">
            <a:alphaModFix amt="15000"/>
          </a:blip>
          <a:stretch>
            <a:fillRect/>
          </a:stretch>
        </p:blipFill>
        <p:spPr>
          <a:xfrm>
            <a:off x="-228156" y="-212778"/>
            <a:ext cx="6360661" cy="3639032"/>
          </a:xfrm>
          <a:prstGeom prst="rect">
            <a:avLst/>
          </a:prstGeom>
        </p:spPr>
      </p:pic>
      <p:pic>
        <p:nvPicPr>
          <p:cNvPr id="33" name="Bilde 32"/>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8128697" y="4690448"/>
            <a:ext cx="2242878" cy="1030100"/>
          </a:xfrm>
          <a:prstGeom prst="rect">
            <a:avLst/>
          </a:prstGeom>
        </p:spPr>
      </p:pic>
      <p:pic>
        <p:nvPicPr>
          <p:cNvPr id="34" name="Bilde 33"/>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832205" y="1135897"/>
            <a:ext cx="2227010" cy="1022812"/>
          </a:xfrm>
          <a:prstGeom prst="rect">
            <a:avLst/>
          </a:prstGeom>
        </p:spPr>
      </p:pic>
      <p:pic>
        <p:nvPicPr>
          <p:cNvPr id="35" name="Bilde 34"/>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8156361" y="1135896"/>
            <a:ext cx="2227012" cy="1022814"/>
          </a:xfrm>
          <a:prstGeom prst="rect">
            <a:avLst/>
          </a:prstGeom>
        </p:spPr>
      </p:pic>
      <p:pic>
        <p:nvPicPr>
          <p:cNvPr id="36" name="Bilde 35"/>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20416" y="4690448"/>
            <a:ext cx="2227008" cy="1022814"/>
          </a:xfrm>
          <a:prstGeom prst="rect">
            <a:avLst/>
          </a:prstGeom>
        </p:spPr>
      </p:pic>
    </p:spTree>
    <p:extLst>
      <p:ext uri="{BB962C8B-B14F-4D97-AF65-F5344CB8AC3E}">
        <p14:creationId xmlns:p14="http://schemas.microsoft.com/office/powerpoint/2010/main" val="20947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26"/>
            <a:ext cx="10363200" cy="1470025"/>
          </a:xfrm>
        </p:spPr>
        <p:txBody>
          <a:bodyPr/>
          <a:lstStyle/>
          <a:p>
            <a:r>
              <a:rPr lang="en-US"/>
              <a:t>Click to edit Master title style</a:t>
            </a:r>
            <a:endParaRPr lang="nb-NO"/>
          </a:p>
        </p:txBody>
      </p:sp>
      <p:sp>
        <p:nvSpPr>
          <p:cNvPr id="3" name="Subtitle 2"/>
          <p:cNvSpPr>
            <a:spLocks noGrp="1"/>
          </p:cNvSpPr>
          <p:nvPr>
            <p:ph type="subTitle" idx="1"/>
            <p:custDataLst>
              <p:tags r:id="rId2"/>
            </p:custDataLst>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a:p>
        </p:txBody>
      </p:sp>
      <p:sp>
        <p:nvSpPr>
          <p:cNvPr id="4" name="Date Placeholder 3"/>
          <p:cNvSpPr>
            <a:spLocks noGrp="1"/>
          </p:cNvSpPr>
          <p:nvPr>
            <p:ph type="dt" sz="half" idx="10"/>
            <p:custDataLst>
              <p:tags r:id="rId3"/>
            </p:custDataLst>
          </p:nvPr>
        </p:nvSpPr>
        <p:spPr>
          <a:xfrm>
            <a:off x="914400" y="6477001"/>
            <a:ext cx="2844800" cy="365125"/>
          </a:xfrm>
          <a:prstGeom prst="rect">
            <a:avLst/>
          </a:prstGeom>
        </p:spPr>
        <p:txBody>
          <a:bodyPr/>
          <a:lstStyle>
            <a:lvl1pPr>
              <a:defRPr sz="1100"/>
            </a:lvl1pPr>
          </a:lstStyle>
          <a:p>
            <a:endParaRPr lang="nb-NO" dirty="0"/>
          </a:p>
        </p:txBody>
      </p:sp>
      <p:sp>
        <p:nvSpPr>
          <p:cNvPr id="5" name="Footer Placeholder 4"/>
          <p:cNvSpPr>
            <a:spLocks noGrp="1"/>
          </p:cNvSpPr>
          <p:nvPr>
            <p:ph type="ftr" sz="quarter" idx="11"/>
            <p:custDataLst>
              <p:tags r:id="rId4"/>
            </p:custDataLst>
          </p:nvPr>
        </p:nvSpPr>
        <p:spPr>
          <a:xfrm>
            <a:off x="3352800" y="6477001"/>
            <a:ext cx="3860800" cy="365125"/>
          </a:xfrm>
          <a:prstGeom prst="rect">
            <a:avLst/>
          </a:prstGeom>
        </p:spPr>
        <p:txBody>
          <a:bodyPr/>
          <a:lstStyle>
            <a:lvl1pPr>
              <a:defRPr sz="1050"/>
            </a:lvl1pPr>
          </a:lstStyle>
          <a:p>
            <a:endParaRPr lang="nb-NO" dirty="0"/>
          </a:p>
        </p:txBody>
      </p:sp>
    </p:spTree>
    <p:extLst>
      <p:ext uri="{BB962C8B-B14F-4D97-AF65-F5344CB8AC3E}">
        <p14:creationId xmlns:p14="http://schemas.microsoft.com/office/powerpoint/2010/main" val="1869021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914400" y="125785"/>
            <a:ext cx="10972800" cy="634082"/>
          </a:xfrm>
        </p:spPr>
        <p:txBody>
          <a:bodyPr>
            <a:normAutofit/>
          </a:bodyPr>
          <a:lstStyle/>
          <a:p>
            <a:r>
              <a:rPr lang="en-US"/>
              <a:t>Click to edit Master title style</a:t>
            </a:r>
            <a:endParaRPr lang="nb-NO" dirty="0"/>
          </a:p>
        </p:txBody>
      </p:sp>
      <p:sp>
        <p:nvSpPr>
          <p:cNvPr id="3" name="Content Placeholder 2"/>
          <p:cNvSpPr>
            <a:spLocks noGrp="1"/>
          </p:cNvSpPr>
          <p:nvPr>
            <p:ph idx="1"/>
            <p:custDataLst>
              <p:tags r:id="rId2"/>
            </p:custDataLst>
          </p:nvPr>
        </p:nvSpPr>
        <p:spPr>
          <a:xfrm>
            <a:off x="609600" y="1124744"/>
            <a:ext cx="10972800" cy="52565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custDataLst>
              <p:tags r:id="rId3"/>
            </p:custDataLst>
          </p:nvPr>
        </p:nvSpPr>
        <p:spPr>
          <a:xfrm>
            <a:off x="914400" y="6477001"/>
            <a:ext cx="2844800" cy="365125"/>
          </a:xfrm>
          <a:prstGeom prst="rect">
            <a:avLst/>
          </a:prstGeom>
        </p:spPr>
        <p:txBody>
          <a:bodyPr/>
          <a:lstStyle>
            <a:lvl1pPr>
              <a:defRPr/>
            </a:lvl1pPr>
          </a:lstStyle>
          <a:p>
            <a:endParaRPr lang="nb-NO"/>
          </a:p>
        </p:txBody>
      </p:sp>
      <p:sp>
        <p:nvSpPr>
          <p:cNvPr id="5" name="Footer Placeholder 4"/>
          <p:cNvSpPr>
            <a:spLocks noGrp="1"/>
          </p:cNvSpPr>
          <p:nvPr>
            <p:ph type="ftr" sz="quarter" idx="11"/>
            <p:custDataLst>
              <p:tags r:id="rId4"/>
            </p:custDataLst>
          </p:nvPr>
        </p:nvSpPr>
        <p:spPr>
          <a:xfrm>
            <a:off x="3352800" y="6477001"/>
            <a:ext cx="3860800" cy="365125"/>
          </a:xfrm>
          <a:prstGeom prst="rect">
            <a:avLst/>
          </a:prstGeom>
        </p:spPr>
        <p:txBody>
          <a:bodyPr/>
          <a:lstStyle>
            <a:lvl1pPr>
              <a:defRPr/>
            </a:lvl1pPr>
          </a:lstStyle>
          <a:p>
            <a:endParaRPr lang="nb-NO"/>
          </a:p>
        </p:txBody>
      </p:sp>
      <p:cxnSp>
        <p:nvCxnSpPr>
          <p:cNvPr id="8" name="Straight Connector 7"/>
          <p:cNvCxnSpPr/>
          <p:nvPr>
            <p:custDataLst>
              <p:tags r:id="rId5"/>
            </p:custDataLst>
          </p:nvPr>
        </p:nvCxnSpPr>
        <p:spPr>
          <a:xfrm>
            <a:off x="0" y="908720"/>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75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963084" y="4406901"/>
            <a:ext cx="10363200" cy="1362075"/>
          </a:xfrm>
        </p:spPr>
        <p:txBody>
          <a:bodyPr anchor="t"/>
          <a:lstStyle>
            <a:lvl1pPr algn="l">
              <a:defRPr sz="4000" b="1" cap="all"/>
            </a:lvl1pPr>
          </a:lstStyle>
          <a:p>
            <a:r>
              <a:rPr lang="en-US"/>
              <a:t>Click to edit Master title style</a:t>
            </a:r>
            <a:endParaRPr lang="nb-NO" dirty="0"/>
          </a:p>
        </p:txBody>
      </p:sp>
      <p:sp>
        <p:nvSpPr>
          <p:cNvPr id="3" name="Text Placeholder 2"/>
          <p:cNvSpPr>
            <a:spLocks noGrp="1"/>
          </p:cNvSpPr>
          <p:nvPr>
            <p:ph type="body" idx="1"/>
            <p:custDataLst>
              <p:tags r:id="rId2"/>
            </p:custDataLst>
          </p:nvPr>
        </p:nvSpPr>
        <p:spPr>
          <a:xfrm>
            <a:off x="963084" y="2906713"/>
            <a:ext cx="103632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custDataLst>
              <p:tags r:id="rId3"/>
            </p:custDataLst>
          </p:nvPr>
        </p:nvSpPr>
        <p:spPr>
          <a:xfrm>
            <a:off x="914400" y="6477001"/>
            <a:ext cx="2844800" cy="365125"/>
          </a:xfrm>
          <a:prstGeom prst="rect">
            <a:avLst/>
          </a:prstGeom>
        </p:spPr>
        <p:txBody>
          <a:bodyPr/>
          <a:lstStyle>
            <a:lvl1pPr>
              <a:defRPr/>
            </a:lvl1pPr>
          </a:lstStyle>
          <a:p>
            <a:endParaRPr lang="nb-NO"/>
          </a:p>
        </p:txBody>
      </p:sp>
      <p:sp>
        <p:nvSpPr>
          <p:cNvPr id="5" name="Footer Placeholder 4"/>
          <p:cNvSpPr>
            <a:spLocks noGrp="1"/>
          </p:cNvSpPr>
          <p:nvPr>
            <p:ph type="ftr" sz="quarter" idx="11"/>
            <p:custDataLst>
              <p:tags r:id="rId4"/>
            </p:custDataLst>
          </p:nvPr>
        </p:nvSpPr>
        <p:spPr>
          <a:xfrm>
            <a:off x="3352800" y="6477001"/>
            <a:ext cx="3860800" cy="365125"/>
          </a:xfrm>
          <a:prstGeom prst="rect">
            <a:avLst/>
          </a:prstGeom>
        </p:spPr>
        <p:txBody>
          <a:bodyPr/>
          <a:lstStyle>
            <a:lvl1pPr>
              <a:defRPr/>
            </a:lvl1pPr>
          </a:lstStyle>
          <a:p>
            <a:endParaRPr lang="nb-NO"/>
          </a:p>
        </p:txBody>
      </p:sp>
    </p:spTree>
    <p:extLst>
      <p:ext uri="{BB962C8B-B14F-4D97-AF65-F5344CB8AC3E}">
        <p14:creationId xmlns:p14="http://schemas.microsoft.com/office/powerpoint/2010/main" val="303365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0" name="Title 1"/>
          <p:cNvSpPr>
            <a:spLocks noGrp="1"/>
          </p:cNvSpPr>
          <p:nvPr>
            <p:ph type="ctrTitle"/>
          </p:nvPr>
        </p:nvSpPr>
        <p:spPr>
          <a:xfrm>
            <a:off x="395750" y="2312991"/>
            <a:ext cx="11146328"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a:t>Klikk for å redigere tittelstil</a:t>
            </a:r>
            <a:endParaRPr lang="en-US" dirty="0"/>
          </a:p>
        </p:txBody>
      </p:sp>
      <p:sp>
        <p:nvSpPr>
          <p:cNvPr id="31" name="Subtitle 2"/>
          <p:cNvSpPr>
            <a:spLocks noGrp="1"/>
          </p:cNvSpPr>
          <p:nvPr>
            <p:ph type="subTitle" idx="1"/>
          </p:nvPr>
        </p:nvSpPr>
        <p:spPr>
          <a:xfrm>
            <a:off x="395748" y="4228642"/>
            <a:ext cx="10214994" cy="1090610"/>
          </a:xfrm>
        </p:spPr>
        <p:txBody>
          <a:bodyPr/>
          <a:lstStyle>
            <a:lvl1pPr marL="0" indent="0" algn="l">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a:t>Klikk for å redigere undertittelstil i malen</a:t>
            </a:r>
            <a:endParaRPr lang="en-US" dirty="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Tree>
    <p:extLst>
      <p:ext uri="{BB962C8B-B14F-4D97-AF65-F5344CB8AC3E}">
        <p14:creationId xmlns:p14="http://schemas.microsoft.com/office/powerpoint/2010/main" val="14276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3" name="Content Placeholder 2"/>
          <p:cNvSpPr>
            <a:spLocks noGrp="1"/>
          </p:cNvSpPr>
          <p:nvPr>
            <p:ph sz="half" idx="1"/>
            <p:custDataLst>
              <p:tags r:id="rId2"/>
            </p:custDataLst>
          </p:nvPr>
        </p:nvSpPr>
        <p:spPr>
          <a:xfrm>
            <a:off x="609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Content Placeholder 3"/>
          <p:cNvSpPr>
            <a:spLocks noGrp="1"/>
          </p:cNvSpPr>
          <p:nvPr>
            <p:ph sz="half" idx="2"/>
            <p:custDataLst>
              <p:tags r:id="rId3"/>
            </p:custDataLst>
          </p:nvPr>
        </p:nvSpPr>
        <p:spPr>
          <a:xfrm>
            <a:off x="6197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5" name="Date Placeholder 3"/>
          <p:cNvSpPr>
            <a:spLocks noGrp="1"/>
          </p:cNvSpPr>
          <p:nvPr>
            <p:ph type="dt" sz="half" idx="10"/>
            <p:custDataLst>
              <p:tags r:id="rId4"/>
            </p:custDataLst>
          </p:nvPr>
        </p:nvSpPr>
        <p:spPr>
          <a:xfrm>
            <a:off x="914400" y="6477001"/>
            <a:ext cx="2844800" cy="365125"/>
          </a:xfrm>
          <a:prstGeom prst="rect">
            <a:avLst/>
          </a:prstGeom>
        </p:spPr>
        <p:txBody>
          <a:bodyPr/>
          <a:lstStyle>
            <a:lvl1pPr>
              <a:defRPr/>
            </a:lvl1pPr>
          </a:lstStyle>
          <a:p>
            <a:endParaRPr lang="nb-NO"/>
          </a:p>
        </p:txBody>
      </p:sp>
      <p:sp>
        <p:nvSpPr>
          <p:cNvPr id="6" name="Footer Placeholder 4"/>
          <p:cNvSpPr>
            <a:spLocks noGrp="1"/>
          </p:cNvSpPr>
          <p:nvPr>
            <p:ph type="ftr" sz="quarter" idx="11"/>
            <p:custDataLst>
              <p:tags r:id="rId5"/>
            </p:custDataLst>
          </p:nvPr>
        </p:nvSpPr>
        <p:spPr>
          <a:xfrm>
            <a:off x="3352800" y="6477001"/>
            <a:ext cx="3860800" cy="365125"/>
          </a:xfrm>
          <a:prstGeom prst="rect">
            <a:avLst/>
          </a:prstGeom>
        </p:spPr>
        <p:txBody>
          <a:bodyPr/>
          <a:lstStyle>
            <a:lvl1pPr>
              <a:defRPr/>
            </a:lvl1pPr>
          </a:lstStyle>
          <a:p>
            <a:endParaRPr lang="nb-NO"/>
          </a:p>
        </p:txBody>
      </p:sp>
    </p:spTree>
    <p:extLst>
      <p:ext uri="{BB962C8B-B14F-4D97-AF65-F5344CB8AC3E}">
        <p14:creationId xmlns:p14="http://schemas.microsoft.com/office/powerpoint/2010/main" val="3166414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Text Placeholder 4">
            <a:extLst>
              <a:ext uri="{FF2B5EF4-FFF2-40B4-BE49-F238E27FC236}">
                <a16:creationId xmlns:a16="http://schemas.microsoft.com/office/drawing/2014/main" id="{3824CA3C-6E62-B24D-B520-B3EEF97DE71A}"/>
              </a:ext>
            </a:extLst>
          </p:cNvPr>
          <p:cNvSpPr>
            <a:spLocks noGrp="1"/>
          </p:cNvSpPr>
          <p:nvPr>
            <p:ph type="body" sz="quarter" idx="13" hasCustomPrompt="1"/>
          </p:nvPr>
        </p:nvSpPr>
        <p:spPr>
          <a:xfrm>
            <a:off x="11753927" y="6446771"/>
            <a:ext cx="438073" cy="333114"/>
          </a:xfrm>
        </p:spPr>
        <p:txBody>
          <a:bodyPr>
            <a:normAutofit/>
          </a:bodyPr>
          <a:lstStyle>
            <a:lvl2pPr marL="12700" indent="0">
              <a:buNone/>
              <a:tabLst/>
              <a:defRPr sz="1400"/>
            </a:lvl2pPr>
          </a:lstStyle>
          <a:p>
            <a:pPr lvl="1"/>
            <a:fld id="{E84BE5C2-EE3B-AD49-B828-C57685AD31D8}" type="slidenum">
              <a:rPr lang="en-NO" smtClean="0"/>
              <a:t>‹#›</a:t>
            </a:fld>
            <a:endParaRPr lang="en-NO" dirty="0"/>
          </a:p>
        </p:txBody>
      </p:sp>
    </p:spTree>
    <p:extLst>
      <p:ext uri="{BB962C8B-B14F-4D97-AF65-F5344CB8AC3E}">
        <p14:creationId xmlns:p14="http://schemas.microsoft.com/office/powerpoint/2010/main" val="120741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palte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
        <p:nvSpPr>
          <p:cNvPr id="35"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6"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r // rød med dekor">
    <p:bg>
      <p:bgPr>
        <a:solidFill>
          <a:schemeClr val="accent1"/>
        </a:solidFill>
        <a:effectLst/>
      </p:bgPr>
    </p:bg>
    <p:spTree>
      <p:nvGrpSpPr>
        <p:cNvPr id="1" name=""/>
        <p:cNvGrpSpPr/>
        <p:nvPr/>
      </p:nvGrpSpPr>
      <p:grpSpPr>
        <a:xfrm>
          <a:off x="0" y="0"/>
          <a:ext cx="0" cy="0"/>
          <a:chOff x="0" y="0"/>
          <a:chExt cx="0" cy="0"/>
        </a:xfrm>
      </p:grpSpPr>
      <p:sp>
        <p:nvSpPr>
          <p:cNvPr id="14" name="Rettvinklet trekant 13"/>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6" name="Rettvinklet trekant 15"/>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1" name="Rettvinklet trekant 30"/>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5" name="Rektangel 34"/>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6" name="Bilde 35"/>
          <p:cNvPicPr>
            <a:picLocks noChangeAspect="1"/>
          </p:cNvPicPr>
          <p:nvPr userDrawn="1"/>
        </p:nvPicPr>
        <p:blipFill>
          <a:blip r:embed="rId2"/>
          <a:stretch>
            <a:fillRect/>
          </a:stretch>
        </p:blipFill>
        <p:spPr>
          <a:xfrm>
            <a:off x="10687828" y="365584"/>
            <a:ext cx="854250" cy="374580"/>
          </a:xfrm>
          <a:prstGeom prst="rect">
            <a:avLst/>
          </a:prstGeom>
        </p:spPr>
      </p:pic>
      <p:sp>
        <p:nvSpPr>
          <p:cNvPr id="37"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8"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39"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ide // rød med dekor">
    <p:bg>
      <p:bgPr>
        <a:solidFill>
          <a:schemeClr val="accent1"/>
        </a:solidFill>
        <a:effectLst/>
      </p:bgPr>
    </p:bg>
    <p:spTree>
      <p:nvGrpSpPr>
        <p:cNvPr id="1" name=""/>
        <p:cNvGrpSpPr/>
        <p:nvPr/>
      </p:nvGrpSpPr>
      <p:grpSpPr>
        <a:xfrm>
          <a:off x="0" y="0"/>
          <a:ext cx="0" cy="0"/>
          <a:chOff x="0" y="0"/>
          <a:chExt cx="0" cy="0"/>
        </a:xfrm>
      </p:grpSpPr>
      <p:sp>
        <p:nvSpPr>
          <p:cNvPr id="30" name="Rettvinklet trekant 29"/>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1" name="Rettvinklet trekant 30"/>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2" name="Rettvinklet trekant 31"/>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3" name="Rettvinklet trekant 32"/>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Rettvinklet trekant 33"/>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5" name="Rettvinklet trekant 34"/>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9" name="Rektangel 38"/>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0" name="Bilde 39"/>
          <p:cNvPicPr>
            <a:picLocks noChangeAspect="1"/>
          </p:cNvPicPr>
          <p:nvPr userDrawn="1"/>
        </p:nvPicPr>
        <p:blipFill>
          <a:blip r:embed="rId2"/>
          <a:stretch>
            <a:fillRect/>
          </a:stretch>
        </p:blipFill>
        <p:spPr>
          <a:xfrm>
            <a:off x="10687828"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Åpningsside // sort-hvitt">
    <p:bg>
      <p:bgPr>
        <a:solidFill>
          <a:schemeClr val="bg1"/>
        </a:solidFill>
        <a:effectLst/>
      </p:bgPr>
    </p:bg>
    <p:spTree>
      <p:nvGrpSpPr>
        <p:cNvPr id="1" name=""/>
        <p:cNvGrpSpPr/>
        <p:nvPr/>
      </p:nvGrpSpPr>
      <p:grpSpPr>
        <a:xfrm>
          <a:off x="0" y="0"/>
          <a:ext cx="0" cy="0"/>
          <a:chOff x="0" y="0"/>
          <a:chExt cx="0" cy="0"/>
        </a:xfrm>
      </p:grpSpPr>
      <p:sp>
        <p:nvSpPr>
          <p:cNvPr id="3" name="Rektangel 2"/>
          <p:cNvSpPr/>
          <p:nvPr userDrawn="1"/>
        </p:nvSpPr>
        <p:spPr>
          <a:xfrm>
            <a:off x="10210800" y="203200"/>
            <a:ext cx="1727200" cy="647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b-NO" sz="1800">
              <a:ln>
                <a:noFill/>
              </a:ln>
            </a:endParaRPr>
          </a:p>
        </p:txBody>
      </p:sp>
      <p:pic>
        <p:nvPicPr>
          <p:cNvPr id="5" name="Bil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8291" y="2488537"/>
            <a:ext cx="4095418" cy="1880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 sort-hvitt">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65308" y="2312991"/>
            <a:ext cx="11382744" cy="1822448"/>
          </a:xfrm>
          <a:prstGeom prst="rect">
            <a:avLst/>
          </a:prstGeom>
        </p:spPr>
        <p:txBody>
          <a:bodyPr vert="horz" anchor="t" anchorCtr="0">
            <a:normAutofit/>
          </a:bodyPr>
          <a:lstStyle>
            <a:lvl1pPr algn="l" fontAlgn="auto">
              <a:defRPr sz="4400" baseline="0">
                <a:solidFill>
                  <a:schemeClr val="tx1"/>
                </a:solidFill>
                <a:latin typeface="Arial" charset="0"/>
              </a:defRPr>
            </a:lvl1pPr>
          </a:lstStyle>
          <a:p>
            <a:r>
              <a:rPr lang="nb-NO"/>
              <a:t>Klikk for å redigere tittelstil</a:t>
            </a:r>
            <a:endParaRPr lang="en-US" dirty="0"/>
          </a:p>
        </p:txBody>
      </p:sp>
      <p:sp useBgFill="1">
        <p:nvSpPr>
          <p:cNvPr id="6" name="Subtitle 2"/>
          <p:cNvSpPr>
            <a:spLocks noGrp="1"/>
          </p:cNvSpPr>
          <p:nvPr>
            <p:ph type="subTitle" idx="1"/>
          </p:nvPr>
        </p:nvSpPr>
        <p:spPr>
          <a:xfrm>
            <a:off x="365306" y="4228642"/>
            <a:ext cx="10330578" cy="1090610"/>
          </a:xfrm>
        </p:spPr>
        <p:txBody>
          <a:bodyPr/>
          <a:lstStyle>
            <a:lvl1pPr marL="0" indent="0" algn="l">
              <a:buNone/>
              <a:defRPr sz="2400" baseline="0">
                <a:solidFill>
                  <a:schemeClr val="tx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a:t>Klikk for å redigere undertittelstil i malen</a:t>
            </a:r>
            <a:endParaRPr lang="en-US" dirty="0"/>
          </a:p>
        </p:txBody>
      </p:sp>
      <p:sp>
        <p:nvSpPr>
          <p:cNvPr id="10" name="Footer Placeholder 4"/>
          <p:cNvSpPr>
            <a:spLocks noGrp="1"/>
          </p:cNvSpPr>
          <p:nvPr>
            <p:ph type="ftr" sz="quarter" idx="11"/>
          </p:nvPr>
        </p:nvSpPr>
        <p:spPr>
          <a:xfrm>
            <a:off x="365305" y="6543163"/>
            <a:ext cx="4175285" cy="365125"/>
          </a:xfrm>
          <a:prstGeom prst="rect">
            <a:avLst/>
          </a:prstGeom>
        </p:spPr>
        <p:txBody>
          <a:bodyPr/>
          <a:lstStyle>
            <a:lvl1pPr>
              <a:defRPr sz="1000" baseline="0">
                <a:solidFill>
                  <a:schemeClr val="tx1"/>
                </a:solidFill>
                <a:latin typeface="Arial" charset="0"/>
              </a:defRPr>
            </a:lvl1pPr>
          </a:lstStyle>
          <a:p>
            <a:endParaRPr lang="nb-NO" dirty="0"/>
          </a:p>
        </p:txBody>
      </p:sp>
    </p:spTree>
    <p:extLst>
      <p:ext uri="{BB962C8B-B14F-4D97-AF65-F5344CB8AC3E}">
        <p14:creationId xmlns:p14="http://schemas.microsoft.com/office/powerpoint/2010/main" val="13938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Spalte // Sort-hvitt">
    <p:spTree>
      <p:nvGrpSpPr>
        <p:cNvPr id="1" name=""/>
        <p:cNvGrpSpPr/>
        <p:nvPr/>
      </p:nvGrpSpPr>
      <p:grpSpPr>
        <a:xfrm>
          <a:off x="0" y="0"/>
          <a:ext cx="0" cy="0"/>
          <a:chOff x="0" y="0"/>
          <a:chExt cx="0" cy="0"/>
        </a:xfrm>
      </p:grpSpPr>
      <p:sp>
        <p:nvSpPr>
          <p:cNvPr id="5" name="Title 1"/>
          <p:cNvSpPr>
            <a:spLocks noGrp="1"/>
          </p:cNvSpPr>
          <p:nvPr>
            <p:ph type="title"/>
          </p:nvPr>
        </p:nvSpPr>
        <p:spPr>
          <a:xfrm>
            <a:off x="383603" y="349708"/>
            <a:ext cx="10003742" cy="1325563"/>
          </a:xfrm>
          <a:prstGeom prst="rect">
            <a:avLst/>
          </a:prstGeom>
        </p:spPr>
        <p:txBody>
          <a:bodyPr/>
          <a:lstStyle/>
          <a:p>
            <a:r>
              <a:rPr lang="nb-NO"/>
              <a:t>Klikk for å redigere tittelstil</a:t>
            </a:r>
            <a:endParaRPr lang="en-US" dirty="0"/>
          </a:p>
        </p:txBody>
      </p:sp>
      <p:sp>
        <p:nvSpPr>
          <p:cNvPr id="6" name="Content Placeholder 2"/>
          <p:cNvSpPr>
            <a:spLocks noGrp="1"/>
          </p:cNvSpPr>
          <p:nvPr>
            <p:ph idx="1"/>
          </p:nvPr>
        </p:nvSpPr>
        <p:spPr>
          <a:xfrm>
            <a:off x="383603" y="1848467"/>
            <a:ext cx="11443962"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Footer Placeholder 4"/>
          <p:cNvSpPr>
            <a:spLocks noGrp="1"/>
          </p:cNvSpPr>
          <p:nvPr>
            <p:ph type="ftr" sz="quarter" idx="11"/>
          </p:nvPr>
        </p:nvSpPr>
        <p:spPr>
          <a:xfrm>
            <a:off x="365305" y="6543163"/>
            <a:ext cx="4221721" cy="365125"/>
          </a:xfrm>
          <a:prstGeom prst="rect">
            <a:avLst/>
          </a:prstGeom>
        </p:spPr>
        <p:txBody>
          <a:bodyPr/>
          <a:lstStyle>
            <a:lvl1pPr>
              <a:defRPr sz="1000" baseline="0">
                <a:latin typeface="Arial" charset="0"/>
              </a:defRPr>
            </a:lvl1pPr>
          </a:lstStyle>
          <a:p>
            <a:endParaRPr lang="nb-NO" dirty="0"/>
          </a:p>
        </p:txBody>
      </p:sp>
    </p:spTree>
    <p:extLst>
      <p:ext uri="{BB962C8B-B14F-4D97-AF65-F5344CB8AC3E}">
        <p14:creationId xmlns:p14="http://schemas.microsoft.com/office/powerpoint/2010/main" val="84429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Spalter // Sort-hvitt">
    <p:spTree>
      <p:nvGrpSpPr>
        <p:cNvPr id="1" name=""/>
        <p:cNvGrpSpPr/>
        <p:nvPr/>
      </p:nvGrpSpPr>
      <p:grpSpPr>
        <a:xfrm>
          <a:off x="0" y="0"/>
          <a:ext cx="0" cy="0"/>
          <a:chOff x="0" y="0"/>
          <a:chExt cx="0" cy="0"/>
        </a:xfrm>
      </p:grpSpPr>
      <p:sp>
        <p:nvSpPr>
          <p:cNvPr id="6" name="Title 1"/>
          <p:cNvSpPr>
            <a:spLocks noGrp="1"/>
          </p:cNvSpPr>
          <p:nvPr>
            <p:ph type="title"/>
          </p:nvPr>
        </p:nvSpPr>
        <p:spPr>
          <a:xfrm>
            <a:off x="383602" y="349708"/>
            <a:ext cx="10112871" cy="1325563"/>
          </a:xfrm>
          <a:prstGeom prst="rect">
            <a:avLst/>
          </a:prstGeom>
        </p:spPr>
        <p:txBody>
          <a:bodyPr/>
          <a:lstStyle/>
          <a:p>
            <a:r>
              <a:rPr lang="nb-NO"/>
              <a:t>Klikk for å redigere tittelstil</a:t>
            </a:r>
            <a:endParaRPr lang="en-US" dirty="0"/>
          </a:p>
        </p:txBody>
      </p:sp>
      <p:sp>
        <p:nvSpPr>
          <p:cNvPr id="7" name="Content Placeholder 2"/>
          <p:cNvSpPr>
            <a:spLocks noGrp="1"/>
          </p:cNvSpPr>
          <p:nvPr>
            <p:ph idx="1"/>
          </p:nvPr>
        </p:nvSpPr>
        <p:spPr>
          <a:xfrm>
            <a:off x="383602"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9" name="Footer Placeholder 4"/>
          <p:cNvSpPr>
            <a:spLocks noGrp="1"/>
          </p:cNvSpPr>
          <p:nvPr>
            <p:ph type="ftr" sz="quarter" idx="11"/>
          </p:nvPr>
        </p:nvSpPr>
        <p:spPr>
          <a:xfrm>
            <a:off x="365305" y="6543163"/>
            <a:ext cx="4267775" cy="365125"/>
          </a:xfrm>
          <a:prstGeom prst="rect">
            <a:avLst/>
          </a:prstGeom>
        </p:spPr>
        <p:txBody>
          <a:bodyPr/>
          <a:lstStyle>
            <a:lvl1pPr>
              <a:defRPr sz="1000" baseline="0">
                <a:latin typeface="Arial" charset="0"/>
              </a:defRPr>
            </a:lvl1pPr>
          </a:lstStyle>
          <a:p>
            <a:endParaRPr lang="nb-NO" dirty="0"/>
          </a:p>
        </p:txBody>
      </p:sp>
      <p:sp>
        <p:nvSpPr>
          <p:cNvPr id="10" name="Content Placeholder 2"/>
          <p:cNvSpPr>
            <a:spLocks noGrp="1"/>
          </p:cNvSpPr>
          <p:nvPr>
            <p:ph idx="12"/>
          </p:nvPr>
        </p:nvSpPr>
        <p:spPr>
          <a:xfrm>
            <a:off x="6235458"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205133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83603" y="1838632"/>
            <a:ext cx="11281994" cy="4601497"/>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pic>
        <p:nvPicPr>
          <p:cNvPr id="9" name="Bilde 8" descr="kristiania-logo-rgb-black.eps"/>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0807922" y="365128"/>
            <a:ext cx="857675" cy="378705"/>
          </a:xfrm>
          <a:prstGeom prst="rect">
            <a:avLst/>
          </a:prstGeom>
        </p:spPr>
      </p:pic>
      <p:sp>
        <p:nvSpPr>
          <p:cNvPr id="10" name="Plassholder for tittel 7"/>
          <p:cNvSpPr>
            <a:spLocks noGrp="1"/>
          </p:cNvSpPr>
          <p:nvPr>
            <p:ph type="title"/>
          </p:nvPr>
        </p:nvSpPr>
        <p:spPr>
          <a:xfrm>
            <a:off x="383601" y="365125"/>
            <a:ext cx="9825438" cy="1321014"/>
          </a:xfrm>
          <a:prstGeom prst="rect">
            <a:avLst/>
          </a:prstGeom>
        </p:spPr>
        <p:txBody>
          <a:bodyPr vert="horz" lIns="90000" tIns="45720" rIns="91440" bIns="45720" rtlCol="0" anchor="t" anchorCtr="0">
            <a:normAutofit/>
          </a:bodyPr>
          <a:lstStyle/>
          <a:p>
            <a:endParaRPr lang="nb-NO" dirty="0"/>
          </a:p>
        </p:txBody>
      </p:sp>
      <p:sp>
        <p:nvSpPr>
          <p:cNvPr id="11" name="Footer Placeholder 4"/>
          <p:cNvSpPr>
            <a:spLocks noGrp="1"/>
          </p:cNvSpPr>
          <p:nvPr>
            <p:ph type="ftr" sz="quarter" idx="3"/>
          </p:nvPr>
        </p:nvSpPr>
        <p:spPr>
          <a:xfrm>
            <a:off x="365305" y="6592622"/>
            <a:ext cx="4190365" cy="315666"/>
          </a:xfrm>
          <a:prstGeom prst="rect">
            <a:avLst/>
          </a:prstGeom>
        </p:spPr>
        <p:txBody>
          <a:bodyPr/>
          <a:lstStyle>
            <a:lvl1pPr>
              <a:defRPr sz="1000" baseline="0">
                <a:latin typeface="Arial" charset="0"/>
              </a:defRPr>
            </a:lvl1pPr>
          </a:lstStyle>
          <a:p>
            <a:endParaRPr lang="nb-NO" dirty="0"/>
          </a:p>
        </p:txBody>
      </p:sp>
      <p:sp>
        <p:nvSpPr>
          <p:cNvPr id="2" name="TextBox 1">
            <a:extLst>
              <a:ext uri="{FF2B5EF4-FFF2-40B4-BE49-F238E27FC236}">
                <a16:creationId xmlns:a16="http://schemas.microsoft.com/office/drawing/2014/main" id="{C5AD5501-9810-2943-97F8-7A15423DE73A}"/>
              </a:ext>
            </a:extLst>
          </p:cNvPr>
          <p:cNvSpPr txBox="1"/>
          <p:nvPr userDrawn="1"/>
        </p:nvSpPr>
        <p:spPr>
          <a:xfrm>
            <a:off x="11711835" y="6490233"/>
            <a:ext cx="436338" cy="338554"/>
          </a:xfrm>
          <a:prstGeom prst="rect">
            <a:avLst/>
          </a:prstGeom>
          <a:noFill/>
        </p:spPr>
        <p:txBody>
          <a:bodyPr wrap="none" rtlCol="0">
            <a:spAutoFit/>
          </a:bodyPr>
          <a:lstStyle/>
          <a:p>
            <a:fld id="{5EE359C1-3A7E-7D44-9D7C-545D46BDA7CF}" type="slidenum">
              <a:rPr lang="en-NO" sz="1600" smtClean="0"/>
              <a:t>‹#›</a:t>
            </a:fld>
            <a:endParaRPr lang="en-NO" sz="1600" dirty="0"/>
          </a:p>
        </p:txBody>
      </p:sp>
    </p:spTree>
    <p:extLst>
      <p:ext uri="{BB962C8B-B14F-4D97-AF65-F5344CB8AC3E}">
        <p14:creationId xmlns:p14="http://schemas.microsoft.com/office/powerpoint/2010/main" val="1889083471"/>
      </p:ext>
    </p:extLst>
  </p:cSld>
  <p:clrMap bg1="lt1" tx1="dk1" bg2="lt2" tx2="dk2" accent1="accent1" accent2="accent2" accent3="accent3" accent4="accent4" accent5="accent5" accent6="accent6" hlink="hlink" folHlink="folHlink"/>
  <p:sldLayoutIdLst>
    <p:sldLayoutId id="2147483671" r:id="rId1"/>
    <p:sldLayoutId id="2147483661" r:id="rId2"/>
    <p:sldLayoutId id="2147483676" r:id="rId3"/>
    <p:sldLayoutId id="2147483682" r:id="rId4"/>
    <p:sldLayoutId id="2147483683" r:id="rId5"/>
    <p:sldLayoutId id="2147483684" r:id="rId6"/>
    <p:sldLayoutId id="2147483670" r:id="rId7"/>
    <p:sldLayoutId id="2147483662" r:id="rId8"/>
    <p:sldLayoutId id="2147483673" r:id="rId9"/>
    <p:sldLayoutId id="2147483674" r:id="rId10"/>
    <p:sldLayoutId id="2147483685" r:id="rId11"/>
    <p:sldLayoutId id="2147483680" r:id="rId12"/>
    <p:sldLayoutId id="2147483672" r:id="rId13"/>
    <p:sldLayoutId id="2147483678" r:id="rId14"/>
    <p:sldLayoutId id="2147483681" r:id="rId15"/>
    <p:sldLayoutId id="2147483675" r:id="rId16"/>
    <p:sldLayoutId id="2147483686" r:id="rId17"/>
    <p:sldLayoutId id="2147483687" r:id="rId18"/>
    <p:sldLayoutId id="2147483688" r:id="rId19"/>
    <p:sldLayoutId id="2147483689" r:id="rId20"/>
    <p:sldLayoutId id="2147483690"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95" rtl="0" eaLnBrk="1" latinLnBrk="0" hangingPunct="1">
        <a:lnSpc>
          <a:spcPct val="90000"/>
        </a:lnSpc>
        <a:spcBef>
          <a:spcPct val="0"/>
        </a:spcBef>
        <a:buNone/>
        <a:defRPr sz="3200" kern="1200" baseline="0">
          <a:solidFill>
            <a:schemeClr val="tx1"/>
          </a:solidFill>
          <a:latin typeface="+mj-lt"/>
          <a:ea typeface="+mj-ea"/>
          <a:cs typeface="+mj-cs"/>
        </a:defRPr>
      </a:lvl1pPr>
    </p:titleStyle>
    <p:body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26" Type="http://schemas.openxmlformats.org/officeDocument/2006/relationships/image" Target="../media/image24.png"/><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notesSlide" Target="../notesSlides/notesSlide8.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29" Type="http://schemas.openxmlformats.org/officeDocument/2006/relationships/image" Target="../media/image27.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slideLayout" Target="../slideLayouts/slideLayout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28" Type="http://schemas.openxmlformats.org/officeDocument/2006/relationships/image" Target="../media/image26.png"/><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 Id="rId27" Type="http://schemas.openxmlformats.org/officeDocument/2006/relationships/image" Target="../media/image25.png"/><Relationship Id="rId30"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tags" Target="../tags/tag83.xml"/><Relationship Id="rId7" Type="http://schemas.openxmlformats.org/officeDocument/2006/relationships/notesSlide" Target="../notesSlides/notesSlide9.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8.xml"/><Relationship Id="rId5" Type="http://schemas.openxmlformats.org/officeDocument/2006/relationships/tags" Target="../tags/tag85.xml"/><Relationship Id="rId10" Type="http://schemas.openxmlformats.org/officeDocument/2006/relationships/image" Target="../media/image31.png"/><Relationship Id="rId4" Type="http://schemas.openxmlformats.org/officeDocument/2006/relationships/tags" Target="../tags/tag84.xml"/><Relationship Id="rId9" Type="http://schemas.openxmlformats.org/officeDocument/2006/relationships/image" Target="../media/image30.gif"/></Relationships>
</file>

<file path=ppt/slides/_rels/slide12.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8.xml"/><Relationship Id="rId3" Type="http://schemas.openxmlformats.org/officeDocument/2006/relationships/tags" Target="../tags/tag88.xml"/><Relationship Id="rId21" Type="http://schemas.openxmlformats.org/officeDocument/2006/relationships/image" Target="../media/image33.png"/><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image" Target="../media/image32.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notesSlide" Target="../notesSlides/notesSlide10.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05.xml"/><Relationship Id="rId7" Type="http://schemas.openxmlformats.org/officeDocument/2006/relationships/notesSlide" Target="../notesSlides/notesSlide11.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8.xml"/><Relationship Id="rId5" Type="http://schemas.openxmlformats.org/officeDocument/2006/relationships/tags" Target="../tags/tag107.xml"/><Relationship Id="rId10" Type="http://schemas.openxmlformats.org/officeDocument/2006/relationships/image" Target="../media/image36.gif"/><Relationship Id="rId4" Type="http://schemas.openxmlformats.org/officeDocument/2006/relationships/tags" Target="../tags/tag106.xml"/><Relationship Id="rId9" Type="http://schemas.openxmlformats.org/officeDocument/2006/relationships/image" Target="../media/image35.gif"/></Relationships>
</file>

<file path=ppt/slides/_rels/slide14.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notesSlide" Target="../notesSlides/notesSlide12.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slideLayout" Target="../slideLayouts/slideLayout8.xml"/><Relationship Id="rId2" Type="http://schemas.openxmlformats.org/officeDocument/2006/relationships/tags" Target="../tags/tag109.xml"/><Relationship Id="rId16" Type="http://schemas.openxmlformats.org/officeDocument/2006/relationships/tags" Target="../tags/tag123.xml"/><Relationship Id="rId20" Type="http://schemas.openxmlformats.org/officeDocument/2006/relationships/image" Target="../media/image38.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tags" Target="../tags/tag122.xml"/><Relationship Id="rId10" Type="http://schemas.openxmlformats.org/officeDocument/2006/relationships/tags" Target="../tags/tag117.xml"/><Relationship Id="rId19" Type="http://schemas.openxmlformats.org/officeDocument/2006/relationships/image" Target="../media/image37.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26.xml"/><Relationship Id="rId7" Type="http://schemas.openxmlformats.org/officeDocument/2006/relationships/image" Target="../media/image39.gif"/><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1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6.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audio" Target="../media/audio1.wav"/><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30.xml"/><Relationship Id="rId7" Type="http://schemas.openxmlformats.org/officeDocument/2006/relationships/image" Target="../media/image43.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slideLayout" Target="../slideLayouts/slideLayout8.xml"/><Relationship Id="rId5" Type="http://schemas.openxmlformats.org/officeDocument/2006/relationships/tags" Target="../tags/tag132.xml"/><Relationship Id="rId4" Type="http://schemas.openxmlformats.org/officeDocument/2006/relationships/tags" Target="../tags/tag131.xml"/></Relationships>
</file>

<file path=ppt/slides/_rels/slide23.xml.rels><?xml version="1.0" encoding="UTF-8" standalone="yes"?>
<Relationships xmlns="http://schemas.openxmlformats.org/package/2006/relationships"><Relationship Id="rId8" Type="http://schemas.openxmlformats.org/officeDocument/2006/relationships/tags" Target="../tags/tag140.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image" Target="../media/image46.png"/><Relationship Id="rId5" Type="http://schemas.openxmlformats.org/officeDocument/2006/relationships/tags" Target="../tags/tag137.xml"/><Relationship Id="rId10" Type="http://schemas.openxmlformats.org/officeDocument/2006/relationships/image" Target="../media/image45.png"/><Relationship Id="rId4" Type="http://schemas.openxmlformats.org/officeDocument/2006/relationships/tags" Target="../tags/tag136.xml"/><Relationship Id="rId9"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46.pn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slideLayout" Target="../slideLayouts/slideLayout8.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image" Target="../media/image48.png"/><Relationship Id="rId10" Type="http://schemas.openxmlformats.org/officeDocument/2006/relationships/tags" Target="../tags/tag150.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3.xml"/><Relationship Id="rId1" Type="http://schemas.openxmlformats.org/officeDocument/2006/relationships/tags" Target="../tags/tag15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hyperlink" Target="https://youtu.be/-SADbPS8UgA"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tags" Target="../tags/tag164.xml"/><Relationship Id="rId7" Type="http://schemas.openxmlformats.org/officeDocument/2006/relationships/image" Target="../media/image53.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tags" Target="../tags/tag165.xml"/></Relationships>
</file>

<file path=ppt/slides/_rels/slide3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tags" Target="../tags/tag168.xml"/><Relationship Id="rId7" Type="http://schemas.openxmlformats.org/officeDocument/2006/relationships/image" Target="../media/image55.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54.png"/><Relationship Id="rId5" Type="http://schemas.openxmlformats.org/officeDocument/2006/relationships/notesSlide" Target="../notesSlides/notesSlide22.xml"/><Relationship Id="rId4"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tags" Target="../tags/tag171.xml"/><Relationship Id="rId7" Type="http://schemas.openxmlformats.org/officeDocument/2006/relationships/image" Target="../media/image56.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notesSlide" Target="../notesSlides/notesSlide24.xml"/><Relationship Id="rId5" Type="http://schemas.openxmlformats.org/officeDocument/2006/relationships/slideLayout" Target="../slideLayouts/slideLayout8.xml"/><Relationship Id="rId10" Type="http://schemas.openxmlformats.org/officeDocument/2006/relationships/image" Target="../media/image59.png"/><Relationship Id="rId4" Type="http://schemas.openxmlformats.org/officeDocument/2006/relationships/tags" Target="../tags/tag172.xml"/><Relationship Id="rId9" Type="http://schemas.openxmlformats.org/officeDocument/2006/relationships/image" Target="../media/image58.jpeg"/></Relationships>
</file>

<file path=ppt/slides/_rels/slide34.xml.rels><?xml version="1.0" encoding="UTF-8" standalone="yes"?>
<Relationships xmlns="http://schemas.openxmlformats.org/package/2006/relationships"><Relationship Id="rId8" Type="http://schemas.openxmlformats.org/officeDocument/2006/relationships/hyperlink" Target="http://top500.org/" TargetMode="External"/><Relationship Id="rId3" Type="http://schemas.openxmlformats.org/officeDocument/2006/relationships/tags" Target="../tags/tag175.xml"/><Relationship Id="rId7" Type="http://schemas.openxmlformats.org/officeDocument/2006/relationships/image" Target="../media/image60.jpe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notesSlide" Target="../notesSlides/notesSlide25.xml"/><Relationship Id="rId5" Type="http://schemas.openxmlformats.org/officeDocument/2006/relationships/slideLayout" Target="../slideLayouts/slideLayout8.xml"/><Relationship Id="rId4" Type="http://schemas.openxmlformats.org/officeDocument/2006/relationships/tags" Target="../tags/tag176.xml"/></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179.xml"/><Relationship Id="rId7" Type="http://schemas.openxmlformats.org/officeDocument/2006/relationships/image" Target="../media/image62.jpe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61.jpeg"/><Relationship Id="rId5" Type="http://schemas.openxmlformats.org/officeDocument/2006/relationships/notesSlide" Target="../notesSlides/notesSlide26.xml"/><Relationship Id="rId4"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notesSlide" Target="../notesSlides/notesSlide28.xml"/><Relationship Id="rId4"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7.xml"/><Relationship Id="rId1" Type="http://schemas.openxmlformats.org/officeDocument/2006/relationships/tags" Target="../tags/tag186.xml"/></Relationships>
</file>

<file path=ppt/slides/_rels/slide4.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tags" Target="../tags/tag28.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66.png"/><Relationship Id="rId3" Type="http://schemas.openxmlformats.org/officeDocument/2006/relationships/tags" Target="../tags/tag190.xml"/><Relationship Id="rId7" Type="http://schemas.openxmlformats.org/officeDocument/2006/relationships/slideLayout" Target="../slideLayouts/slideLayout8.xml"/><Relationship Id="rId12" Type="http://schemas.openxmlformats.org/officeDocument/2006/relationships/image" Target="../media/image65.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64.wmf"/><Relationship Id="rId5" Type="http://schemas.openxmlformats.org/officeDocument/2006/relationships/tags" Target="../tags/tag192.xml"/><Relationship Id="rId10" Type="http://schemas.openxmlformats.org/officeDocument/2006/relationships/oleObject" Target="../embeddings/oleObject1.bin"/><Relationship Id="rId4" Type="http://schemas.openxmlformats.org/officeDocument/2006/relationships/tags" Target="../tags/tag191.xml"/><Relationship Id="rId9" Type="http://schemas.openxmlformats.org/officeDocument/2006/relationships/audio" Target="../media/audio3.wav"/><Relationship Id="rId1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196.xml"/><Relationship Id="rId7" Type="http://schemas.openxmlformats.org/officeDocument/2006/relationships/slideLayout" Target="../slideLayouts/slideLayout8.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9"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tags" Target="../tags/tag202.xml"/><Relationship Id="rId7" Type="http://schemas.openxmlformats.org/officeDocument/2006/relationships/image" Target="../media/image69.jpe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notesSlide" Target="../notesSlides/notesSlide31.xml"/><Relationship Id="rId5" Type="http://schemas.openxmlformats.org/officeDocument/2006/relationships/slideLayout" Target="../slideLayouts/slideLayout8.xml"/><Relationship Id="rId4" Type="http://schemas.openxmlformats.org/officeDocument/2006/relationships/tags" Target="../tags/tag203.xml"/></Relationships>
</file>

<file path=ppt/slides/_rels/slide43.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slideLayout" Target="../slideLayouts/slideLayout8.xml"/><Relationship Id="rId3" Type="http://schemas.openxmlformats.org/officeDocument/2006/relationships/tags" Target="../tags/tag209.xml"/><Relationship Id="rId7" Type="http://schemas.openxmlformats.org/officeDocument/2006/relationships/tags" Target="../tags/tag213.xml"/><Relationship Id="rId12" Type="http://schemas.openxmlformats.org/officeDocument/2006/relationships/tags" Target="../tags/tag218.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5" Type="http://schemas.openxmlformats.org/officeDocument/2006/relationships/tags" Target="../tags/tag211.xml"/><Relationship Id="rId10" Type="http://schemas.openxmlformats.org/officeDocument/2006/relationships/tags" Target="../tags/tag216.xml"/><Relationship Id="rId4" Type="http://schemas.openxmlformats.org/officeDocument/2006/relationships/tags" Target="../tags/tag210.xml"/><Relationship Id="rId9" Type="http://schemas.openxmlformats.org/officeDocument/2006/relationships/tags" Target="../tags/tag215.xml"/></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Central_processing_unit" TargetMode="External"/><Relationship Id="rId3" Type="http://schemas.openxmlformats.org/officeDocument/2006/relationships/tags" Target="../tags/tag221.xml"/><Relationship Id="rId7" Type="http://schemas.openxmlformats.org/officeDocument/2006/relationships/hyperlink" Target="https://en.wikipedia.org/wiki/Integrated_circuit" TargetMode="External"/><Relationship Id="rId12" Type="http://schemas.openxmlformats.org/officeDocument/2006/relationships/image" Target="../media/image70.png"/><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notesSlide" Target="../notesSlides/notesSlide32.xml"/><Relationship Id="rId11" Type="http://schemas.openxmlformats.org/officeDocument/2006/relationships/hyperlink" Target="https://en.wikipedia.org/wiki/Parallel_computing" TargetMode="External"/><Relationship Id="rId5" Type="http://schemas.openxmlformats.org/officeDocument/2006/relationships/slideLayout" Target="../slideLayouts/slideLayout8.xml"/><Relationship Id="rId10" Type="http://schemas.openxmlformats.org/officeDocument/2006/relationships/hyperlink" Target="https://en.wikipedia.org/wiki/Multithreading_(computer_architecture)" TargetMode="External"/><Relationship Id="rId4" Type="http://schemas.openxmlformats.org/officeDocument/2006/relationships/tags" Target="../tags/tag222.xml"/><Relationship Id="rId9" Type="http://schemas.openxmlformats.org/officeDocument/2006/relationships/hyperlink" Target="https://en.wikipedia.org/wiki/Instruction_set"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22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5.xml"/><Relationship Id="rId1" Type="http://schemas.openxmlformats.org/officeDocument/2006/relationships/tags" Target="../tags/tag224.xml"/></Relationships>
</file>

<file path=ppt/slides/_rels/slide49.xml.rels><?xml version="1.0" encoding="UTF-8" standalone="yes"?>
<Relationships xmlns="http://schemas.openxmlformats.org/package/2006/relationships"><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 Id="rId4"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4"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 Id="rId4"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6.xml"/><Relationship Id="rId1" Type="http://schemas.openxmlformats.org/officeDocument/2006/relationships/tags" Target="../tags/tag235.xml"/></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239.xml"/><Relationship Id="rId7" Type="http://schemas.openxmlformats.org/officeDocument/2006/relationships/notesSlide" Target="../notesSlides/notesSlide34.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slideLayout" Target="../slideLayouts/slideLayout8.xml"/><Relationship Id="rId5" Type="http://schemas.openxmlformats.org/officeDocument/2006/relationships/tags" Target="../tags/tag241.xml"/><Relationship Id="rId4" Type="http://schemas.openxmlformats.org/officeDocument/2006/relationships/tags" Target="../tags/tag240.xml"/><Relationship Id="rId9"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76.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247.xml"/><Relationship Id="rId7" Type="http://schemas.openxmlformats.org/officeDocument/2006/relationships/slideLayout" Target="../slideLayouts/slideLayout8.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s>
</file>

<file path=ppt/slides/_rels/slide57.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78.jpeg"/><Relationship Id="rId5" Type="http://schemas.openxmlformats.org/officeDocument/2006/relationships/notesSlide" Target="../notesSlides/notesSlide35.xml"/><Relationship Id="rId4"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image" Target="../media/image79.jpeg"/><Relationship Id="rId5" Type="http://schemas.openxmlformats.org/officeDocument/2006/relationships/hyperlink" Target="http://www.pcauthority.com.au/Feature/135504,nehalem-and-core-i7--how-fast-can-they-go.aspx" TargetMode="External"/><Relationship Id="rId4"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29.xml"/><Relationship Id="rId5" Type="http://schemas.openxmlformats.org/officeDocument/2006/relationships/image" Target="../media/image18.png"/><Relationship Id="rId4" Type="http://schemas.openxmlformats.org/officeDocument/2006/relationships/image" Target="../media/image17.gif"/></Relationships>
</file>

<file path=ppt/slides/_rels/slide60.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4"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 Id="rId4"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4"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66.xml"/></Relationships>
</file>

<file path=ppt/slides/_rels/slide65.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image" Target="../media/image80.png"/><Relationship Id="rId5" Type="http://schemas.openxmlformats.org/officeDocument/2006/relationships/slideLayout" Target="../slideLayouts/slideLayout8.xml"/><Relationship Id="rId4" Type="http://schemas.openxmlformats.org/officeDocument/2006/relationships/tags" Target="../tags/tag270.xml"/></Relationships>
</file>

<file path=ppt/slides/_rels/slide66.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4"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81.png"/><Relationship Id="rId5" Type="http://schemas.openxmlformats.org/officeDocument/2006/relationships/slideLayout" Target="../slideLayouts/slideLayout8.xml"/><Relationship Id="rId4" Type="http://schemas.openxmlformats.org/officeDocument/2006/relationships/tags" Target="../tags/tag277.xml"/></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280.xml"/><Relationship Id="rId7" Type="http://schemas.openxmlformats.org/officeDocument/2006/relationships/hyperlink" Target="http://youtu.be/igthwn_qGVI" TargetMode="Externa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slideLayout" Target="../slideLayouts/slideLayout8.xml"/><Relationship Id="rId5" Type="http://schemas.openxmlformats.org/officeDocument/2006/relationships/tags" Target="../tags/tag282.xml"/><Relationship Id="rId4" Type="http://schemas.openxmlformats.org/officeDocument/2006/relationships/tags" Target="../tags/tag281.xml"/></Relationships>
</file>

<file path=ppt/slides/_rels/slide69.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83.png"/><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slideLayout" Target="../slideLayouts/slideLayout8.xml"/><Relationship Id="rId5" Type="http://schemas.openxmlformats.org/officeDocument/2006/relationships/tags" Target="../tags/tag285.xml"/><Relationship Id="rId4" Type="http://schemas.openxmlformats.org/officeDocument/2006/relationships/video" Target="../media/media1.mp4"/></Relationships>
</file>

<file path=ppt/slides/_rels/slide7.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slideLayout" Target="../slideLayouts/slideLayout8.xml"/><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tags" Target="../tags/tag4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image" Target="../media/image19.png"/><Relationship Id="rId10" Type="http://schemas.openxmlformats.org/officeDocument/2006/relationships/tags" Target="../tags/tag39.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 Id="rId4"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 Id="rId4"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tags" Target="../tags/tag294.xml"/><Relationship Id="rId7" Type="http://schemas.openxmlformats.org/officeDocument/2006/relationships/image" Target="../media/image84.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slideLayout" Target="../slideLayouts/slideLayout8.xml"/><Relationship Id="rId5" Type="http://schemas.openxmlformats.org/officeDocument/2006/relationships/tags" Target="../tags/tag296.xml"/><Relationship Id="rId4" Type="http://schemas.openxmlformats.org/officeDocument/2006/relationships/tags" Target="../tags/tag295.xml"/></Relationships>
</file>

<file path=ppt/slides/_rels/slide73.xml.rels><?xml version="1.0" encoding="UTF-8" standalone="yes"?>
<Relationships xmlns="http://schemas.openxmlformats.org/package/2006/relationships"><Relationship Id="rId8" Type="http://schemas.openxmlformats.org/officeDocument/2006/relationships/tags" Target="../tags/tag304.xml"/><Relationship Id="rId13" Type="http://schemas.openxmlformats.org/officeDocument/2006/relationships/image" Target="../media/image86.png"/><Relationship Id="rId3" Type="http://schemas.openxmlformats.org/officeDocument/2006/relationships/tags" Target="../tags/tag299.xml"/><Relationship Id="rId7" Type="http://schemas.openxmlformats.org/officeDocument/2006/relationships/tags" Target="../tags/tag303.xml"/><Relationship Id="rId12" Type="http://schemas.openxmlformats.org/officeDocument/2006/relationships/audio" Target="../media/audio5.wav"/><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audio" Target="../media/audio4.wav"/><Relationship Id="rId5" Type="http://schemas.openxmlformats.org/officeDocument/2006/relationships/tags" Target="../tags/tag301.xml"/><Relationship Id="rId10" Type="http://schemas.openxmlformats.org/officeDocument/2006/relationships/slideLayout" Target="../slideLayouts/slideLayout8.xml"/><Relationship Id="rId4" Type="http://schemas.openxmlformats.org/officeDocument/2006/relationships/tags" Target="../tags/tag300.xml"/><Relationship Id="rId9" Type="http://schemas.openxmlformats.org/officeDocument/2006/relationships/tags" Target="../tags/tag305.xml"/></Relationships>
</file>

<file path=ppt/slides/_rels/slide74.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tags" Target="../tags/tag308.xml"/><Relationship Id="rId7" Type="http://schemas.openxmlformats.org/officeDocument/2006/relationships/image" Target="../media/image87.jpe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slideLayout" Target="../slideLayouts/slideLayout8.xml"/><Relationship Id="rId5" Type="http://schemas.openxmlformats.org/officeDocument/2006/relationships/tags" Target="../tags/tag310.xml"/><Relationship Id="rId4" Type="http://schemas.openxmlformats.org/officeDocument/2006/relationships/tags" Target="../tags/tag309.xml"/></Relationships>
</file>

<file path=ppt/slides/_rels/slide75.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88.gif"/><Relationship Id="rId5" Type="http://schemas.openxmlformats.org/officeDocument/2006/relationships/slideLayout" Target="../slideLayouts/slideLayout8.xml"/><Relationship Id="rId4" Type="http://schemas.openxmlformats.org/officeDocument/2006/relationships/tags" Target="../tags/tag314.xml"/></Relationships>
</file>

<file path=ppt/slides/_rels/slide76.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5" Type="http://schemas.openxmlformats.org/officeDocument/2006/relationships/image" Target="../media/image89.png"/><Relationship Id="rId4"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image" Target="../media/image90.png"/><Relationship Id="rId5" Type="http://schemas.openxmlformats.org/officeDocument/2006/relationships/slideLayout" Target="../slideLayouts/slideLayout8.xml"/><Relationship Id="rId4" Type="http://schemas.openxmlformats.org/officeDocument/2006/relationships/tags" Target="../tags/tag321.xml"/></Relationships>
</file>

<file path=ppt/slides/_rels/slide78.xml.rels><?xml version="1.0" encoding="UTF-8" standalone="yes"?>
<Relationships xmlns="http://schemas.openxmlformats.org/package/2006/relationships"><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image" Target="../media/image91.png"/><Relationship Id="rId5" Type="http://schemas.openxmlformats.org/officeDocument/2006/relationships/notesSlide" Target="../notesSlides/notesSlide36.xml"/><Relationship Id="rId4"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95.png"/><Relationship Id="rId3" Type="http://schemas.openxmlformats.org/officeDocument/2006/relationships/tags" Target="../tags/tag327.xml"/><Relationship Id="rId7" Type="http://schemas.openxmlformats.org/officeDocument/2006/relationships/tags" Target="../tags/tag331.xml"/><Relationship Id="rId12" Type="http://schemas.openxmlformats.org/officeDocument/2006/relationships/image" Target="../media/image94.png"/><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image" Target="../media/image93.png"/><Relationship Id="rId5" Type="http://schemas.openxmlformats.org/officeDocument/2006/relationships/tags" Target="../tags/tag329.xml"/><Relationship Id="rId10" Type="http://schemas.openxmlformats.org/officeDocument/2006/relationships/image" Target="../media/image92.png"/><Relationship Id="rId4" Type="http://schemas.openxmlformats.org/officeDocument/2006/relationships/tags" Target="../tags/tag328.xml"/><Relationship Id="rId9" Type="http://schemas.openxmlformats.org/officeDocument/2006/relationships/notesSlide" Target="../notesSlides/notesSlide37.xml"/><Relationship Id="rId14" Type="http://schemas.openxmlformats.org/officeDocument/2006/relationships/image" Target="../media/image9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44.xml"/><Relationship Id="rId7" Type="http://schemas.openxmlformats.org/officeDocument/2006/relationships/image" Target="../media/image20.jpe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audio" Target="../media/audio2.wav"/><Relationship Id="rId5" Type="http://schemas.openxmlformats.org/officeDocument/2006/relationships/notesSlide" Target="../notesSlides/notesSlide6.xml"/><Relationship Id="rId4" Type="http://schemas.openxmlformats.org/officeDocument/2006/relationships/slideLayout" Target="../slideLayouts/slideLayout8.xml"/><Relationship Id="rId9" Type="http://schemas.openxmlformats.org/officeDocument/2006/relationships/hyperlink" Target="https://en.wikipedia.org/wiki/Artificial_intelligence" TargetMode="External"/></Relationships>
</file>

<file path=ppt/slides/_rels/slide8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97.png"/><Relationship Id="rId5" Type="http://schemas.openxmlformats.org/officeDocument/2006/relationships/notesSlide" Target="../notesSlides/notesSlide38.xml"/><Relationship Id="rId4"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337.xml"/><Relationship Id="rId7" Type="http://schemas.openxmlformats.org/officeDocument/2006/relationships/image" Target="../media/image98.pn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notesSlide" Target="../notesSlides/notesSlide39.xml"/><Relationship Id="rId5" Type="http://schemas.openxmlformats.org/officeDocument/2006/relationships/slideLayout" Target="../slideLayouts/slideLayout8.xml"/><Relationship Id="rId4" Type="http://schemas.openxmlformats.org/officeDocument/2006/relationships/tags" Target="../tags/tag338.xml"/></Relationships>
</file>

<file path=ppt/slides/_rels/slide82.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image" Target="../media/image100.png"/><Relationship Id="rId5" Type="http://schemas.openxmlformats.org/officeDocument/2006/relationships/notesSlide" Target="../notesSlides/notesSlide40.xml"/><Relationship Id="rId4"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image" Target="../media/image101.png"/><Relationship Id="rId5" Type="http://schemas.openxmlformats.org/officeDocument/2006/relationships/notesSlide" Target="../notesSlides/notesSlide41.xml"/><Relationship Id="rId4"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image" Target="../media/image102.png"/><Relationship Id="rId5" Type="http://schemas.openxmlformats.org/officeDocument/2006/relationships/notesSlide" Target="../notesSlides/notesSlide42.xml"/><Relationship Id="rId4"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 Id="rId4"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image" Target="../media/image103.png"/><Relationship Id="rId5" Type="http://schemas.openxmlformats.org/officeDocument/2006/relationships/notesSlide" Target="../notesSlides/notesSlide43.xml"/><Relationship Id="rId4"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8" Type="http://schemas.openxmlformats.org/officeDocument/2006/relationships/tags" Target="../tags/tag361.xml"/><Relationship Id="rId13" Type="http://schemas.openxmlformats.org/officeDocument/2006/relationships/image" Target="../media/image105.png"/><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104.png"/><Relationship Id="rId2" Type="http://schemas.openxmlformats.org/officeDocument/2006/relationships/tags" Target="../tags/tag355.xml"/><Relationship Id="rId16" Type="http://schemas.openxmlformats.org/officeDocument/2006/relationships/image" Target="../media/image108.png"/><Relationship Id="rId1" Type="http://schemas.openxmlformats.org/officeDocument/2006/relationships/tags" Target="../tags/tag354.xml"/><Relationship Id="rId6" Type="http://schemas.openxmlformats.org/officeDocument/2006/relationships/tags" Target="../tags/tag359.xml"/><Relationship Id="rId11" Type="http://schemas.openxmlformats.org/officeDocument/2006/relationships/notesSlide" Target="../notesSlides/notesSlide44.xml"/><Relationship Id="rId5" Type="http://schemas.openxmlformats.org/officeDocument/2006/relationships/tags" Target="../tags/tag358.xml"/><Relationship Id="rId15" Type="http://schemas.openxmlformats.org/officeDocument/2006/relationships/image" Target="../media/image107.png"/><Relationship Id="rId10" Type="http://schemas.openxmlformats.org/officeDocument/2006/relationships/slideLayout" Target="../slideLayouts/slideLayout8.xml"/><Relationship Id="rId4" Type="http://schemas.openxmlformats.org/officeDocument/2006/relationships/tags" Target="../tags/tag357.xml"/><Relationship Id="rId9" Type="http://schemas.openxmlformats.org/officeDocument/2006/relationships/tags" Target="../tags/tag362.xml"/><Relationship Id="rId14" Type="http://schemas.openxmlformats.org/officeDocument/2006/relationships/image" Target="../media/image106.png"/></Relationships>
</file>

<file path=ppt/slides/_rels/slide88.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5" Type="http://schemas.openxmlformats.org/officeDocument/2006/relationships/image" Target="../media/image109.png"/><Relationship Id="rId4"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image" Target="../media/image110.gif"/><Relationship Id="rId5" Type="http://schemas.openxmlformats.org/officeDocument/2006/relationships/slideLayout" Target="../slideLayouts/slideLayout8.xml"/><Relationship Id="rId4" Type="http://schemas.openxmlformats.org/officeDocument/2006/relationships/tags" Target="../tags/tag369.xml"/></Relationships>
</file>

<file path=ppt/slides/_rels/slide9.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hyperlink" Target="https://en.wikipedia.org/wiki/Digital_electronics" TargetMode="Externa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image" Target="../media/image23.png"/><Relationship Id="rId2" Type="http://schemas.openxmlformats.org/officeDocument/2006/relationships/tags" Target="../tags/tag46.xml"/><Relationship Id="rId16" Type="http://schemas.openxmlformats.org/officeDocument/2006/relationships/image" Target="../media/image22.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notesSlide" Target="../notesSlides/notesSlide7.xml"/><Relationship Id="rId10" Type="http://schemas.openxmlformats.org/officeDocument/2006/relationships/tags" Target="../tags/tag54.xml"/><Relationship Id="rId19" Type="http://schemas.openxmlformats.org/officeDocument/2006/relationships/hyperlink" Target="https://en.wikipedia.org/wiki/Bit" TargetMode="Externa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 Id="rId4"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custDataLst>
              <p:tags r:id="rId2"/>
            </p:custDataLst>
          </p:nvPr>
        </p:nvSpPr>
        <p:spPr/>
        <p:txBody>
          <a:bodyPr>
            <a:normAutofit/>
          </a:bodyPr>
          <a:lstStyle/>
          <a:p>
            <a:r>
              <a:rPr lang="nb-NO" dirty="0">
                <a:solidFill>
                  <a:srgbClr val="FF0000"/>
                </a:solidFill>
              </a:rPr>
              <a:t>AND</a:t>
            </a:r>
            <a:r>
              <a:rPr lang="nb-NO" dirty="0"/>
              <a:t> and NAND</a:t>
            </a:r>
          </a:p>
        </p:txBody>
      </p:sp>
      <p:sp>
        <p:nvSpPr>
          <p:cNvPr id="122883" name="Rectangle 3"/>
          <p:cNvSpPr>
            <a:spLocks noGrp="1" noChangeArrowheads="1"/>
          </p:cNvSpPr>
          <p:nvPr>
            <p:ph idx="1"/>
            <p:custDataLst>
              <p:tags r:id="rId3"/>
            </p:custDataLst>
          </p:nvPr>
        </p:nvSpPr>
        <p:spPr>
          <a:xfrm>
            <a:off x="-188535" y="2814580"/>
            <a:ext cx="12016100" cy="3625552"/>
          </a:xfrm>
        </p:spPr>
        <p:txBody>
          <a:bodyPr>
            <a:normAutofit/>
          </a:bodyPr>
          <a:lstStyle/>
          <a:p>
            <a:pPr>
              <a:buFontTx/>
              <a:buNone/>
            </a:pPr>
            <a:r>
              <a:rPr lang="nb-NO" dirty="0"/>
              <a:t>                           </a:t>
            </a:r>
            <a:r>
              <a:rPr lang="nb-NO" sz="3900" b="1" dirty="0">
                <a:solidFill>
                  <a:srgbClr val="FF0000"/>
                </a:solidFill>
                <a:latin typeface="Courier New" panose="02070309020205020404" pitchFamily="49" charset="0"/>
                <a:cs typeface="Courier New" panose="02070309020205020404" pitchFamily="49" charset="0"/>
              </a:rPr>
              <a:t>AND</a:t>
            </a:r>
            <a:r>
              <a:rPr lang="nb-NO" dirty="0">
                <a:latin typeface="Comic Sans MS" pitchFamily="66" charset="0"/>
              </a:rPr>
              <a:t>       			             NAND</a:t>
            </a:r>
          </a:p>
          <a:p>
            <a:pPr>
              <a:buFontTx/>
              <a:buNone/>
            </a:pPr>
            <a:r>
              <a:rPr lang="nb-NO" dirty="0"/>
              <a:t>                       X    Y    F        				X    Y    F</a:t>
            </a:r>
          </a:p>
          <a:p>
            <a:pPr>
              <a:buFontTx/>
              <a:buNone/>
            </a:pPr>
            <a:r>
              <a:rPr lang="nb-NO" dirty="0"/>
              <a:t>                       0    0    0        				0     0    1</a:t>
            </a:r>
          </a:p>
          <a:p>
            <a:pPr>
              <a:buFontTx/>
              <a:buNone/>
            </a:pPr>
            <a:r>
              <a:rPr lang="nb-NO" dirty="0"/>
              <a:t>                       0    1    0       				0     1    1</a:t>
            </a:r>
          </a:p>
          <a:p>
            <a:pPr>
              <a:buFontTx/>
              <a:buNone/>
            </a:pPr>
            <a:r>
              <a:rPr lang="nb-NO" dirty="0"/>
              <a:t>                       1    0    0       				1     0    1</a:t>
            </a:r>
          </a:p>
          <a:p>
            <a:pPr>
              <a:buFontTx/>
              <a:buNone/>
            </a:pPr>
            <a:r>
              <a:rPr lang="nb-NO" dirty="0"/>
              <a:t>                       1    1    1         				1     1    0</a:t>
            </a:r>
            <a:endParaRPr lang="nb-NO" u="sng" dirty="0"/>
          </a:p>
        </p:txBody>
      </p:sp>
      <p:sp>
        <p:nvSpPr>
          <p:cNvPr id="122884" name="Line 4"/>
          <p:cNvSpPr>
            <a:spLocks noChangeShapeType="1"/>
          </p:cNvSpPr>
          <p:nvPr>
            <p:custDataLst>
              <p:tags r:id="rId4"/>
            </p:custDataLst>
          </p:nvPr>
        </p:nvSpPr>
        <p:spPr bwMode="auto">
          <a:xfrm>
            <a:off x="1668379" y="3885387"/>
            <a:ext cx="1477108" cy="0"/>
          </a:xfrm>
          <a:prstGeom prst="line">
            <a:avLst/>
          </a:prstGeom>
          <a:noFill/>
          <a:ln w="9525">
            <a:solidFill>
              <a:schemeClr val="tx1"/>
            </a:solidFill>
            <a:round/>
            <a:headEnd/>
            <a:tailEnd/>
          </a:ln>
          <a:effectLst/>
        </p:spPr>
        <p:txBody>
          <a:bodyPr wrap="none" anchor="ctr"/>
          <a:lstStyle/>
          <a:p>
            <a:endParaRPr lang="nb-NO"/>
          </a:p>
        </p:txBody>
      </p:sp>
      <p:sp>
        <p:nvSpPr>
          <p:cNvPr id="122885" name="Line 5"/>
          <p:cNvSpPr>
            <a:spLocks noChangeShapeType="1"/>
          </p:cNvSpPr>
          <p:nvPr>
            <p:custDataLst>
              <p:tags r:id="rId5"/>
            </p:custDataLst>
          </p:nvPr>
        </p:nvSpPr>
        <p:spPr bwMode="auto">
          <a:xfrm>
            <a:off x="6973766" y="3861048"/>
            <a:ext cx="1547446" cy="0"/>
          </a:xfrm>
          <a:prstGeom prst="line">
            <a:avLst/>
          </a:prstGeom>
          <a:noFill/>
          <a:ln w="9525">
            <a:solidFill>
              <a:schemeClr val="tx1"/>
            </a:solidFill>
            <a:round/>
            <a:headEnd/>
            <a:tailEnd/>
          </a:ln>
          <a:effectLst/>
        </p:spPr>
        <p:txBody>
          <a:bodyPr wrap="none" anchor="ctr"/>
          <a:lstStyle/>
          <a:p>
            <a:endParaRPr lang="nb-NO"/>
          </a:p>
        </p:txBody>
      </p:sp>
      <p:sp>
        <p:nvSpPr>
          <p:cNvPr id="122886" name="Line 6"/>
          <p:cNvSpPr>
            <a:spLocks noChangeShapeType="1"/>
          </p:cNvSpPr>
          <p:nvPr>
            <p:custDataLst>
              <p:tags r:id="rId6"/>
            </p:custDataLst>
          </p:nvPr>
        </p:nvSpPr>
        <p:spPr bwMode="auto">
          <a:xfrm>
            <a:off x="2709195" y="3419959"/>
            <a:ext cx="0" cy="2286000"/>
          </a:xfrm>
          <a:prstGeom prst="line">
            <a:avLst/>
          </a:prstGeom>
          <a:noFill/>
          <a:ln w="9525">
            <a:solidFill>
              <a:schemeClr val="tx1"/>
            </a:solidFill>
            <a:round/>
            <a:headEnd/>
            <a:tailEnd/>
          </a:ln>
          <a:effectLst/>
        </p:spPr>
        <p:txBody>
          <a:bodyPr wrap="none" anchor="ctr"/>
          <a:lstStyle/>
          <a:p>
            <a:endParaRPr lang="nb-NO"/>
          </a:p>
        </p:txBody>
      </p:sp>
      <p:sp>
        <p:nvSpPr>
          <p:cNvPr id="122887" name="Line 7"/>
          <p:cNvSpPr>
            <a:spLocks noChangeShapeType="1"/>
          </p:cNvSpPr>
          <p:nvPr>
            <p:custDataLst>
              <p:tags r:id="rId7"/>
            </p:custDataLst>
          </p:nvPr>
        </p:nvSpPr>
        <p:spPr bwMode="auto">
          <a:xfrm>
            <a:off x="8125286" y="3429000"/>
            <a:ext cx="0" cy="2362200"/>
          </a:xfrm>
          <a:prstGeom prst="line">
            <a:avLst/>
          </a:prstGeom>
          <a:noFill/>
          <a:ln w="9525">
            <a:solidFill>
              <a:schemeClr val="tx1"/>
            </a:solidFill>
            <a:round/>
            <a:headEnd/>
            <a:tailEnd/>
          </a:ln>
          <a:effectLst/>
        </p:spPr>
        <p:txBody>
          <a:bodyPr wrap="none" anchor="ctr"/>
          <a:lstStyle/>
          <a:p>
            <a:endParaRPr lang="nb-NO"/>
          </a:p>
        </p:txBody>
      </p:sp>
      <p:pic>
        <p:nvPicPr>
          <p:cNvPr id="122888" name="Picture 8"/>
          <p:cNvPicPr>
            <a:picLocks noChangeAspect="1" noChangeArrowheads="1"/>
          </p:cNvPicPr>
          <p:nvPr>
            <p:custDataLst>
              <p:tags r:id="rId8"/>
            </p:custDataLst>
          </p:nvPr>
        </p:nvPicPr>
        <p:blipFill>
          <a:blip r:embed="rId26" cstate="print"/>
          <a:srcRect/>
          <a:stretch>
            <a:fillRect/>
          </a:stretch>
        </p:blipFill>
        <p:spPr bwMode="auto">
          <a:xfrm>
            <a:off x="3254622" y="2027162"/>
            <a:ext cx="930519" cy="735012"/>
          </a:xfrm>
          <a:prstGeom prst="rect">
            <a:avLst/>
          </a:prstGeom>
          <a:noFill/>
          <a:ln w="9525">
            <a:noFill/>
            <a:miter lim="800000"/>
            <a:headEnd/>
            <a:tailEnd/>
          </a:ln>
          <a:effectLst/>
        </p:spPr>
      </p:pic>
      <p:pic>
        <p:nvPicPr>
          <p:cNvPr id="122889" name="Picture 9"/>
          <p:cNvPicPr>
            <a:picLocks noChangeAspect="1" noChangeArrowheads="1"/>
          </p:cNvPicPr>
          <p:nvPr>
            <p:custDataLst>
              <p:tags r:id="rId9"/>
            </p:custDataLst>
          </p:nvPr>
        </p:nvPicPr>
        <p:blipFill>
          <a:blip r:embed="rId27" cstate="print"/>
          <a:srcRect/>
          <a:stretch>
            <a:fillRect/>
          </a:stretch>
        </p:blipFill>
        <p:spPr bwMode="auto">
          <a:xfrm>
            <a:off x="7524750" y="2041525"/>
            <a:ext cx="996462" cy="666750"/>
          </a:xfrm>
          <a:prstGeom prst="rect">
            <a:avLst/>
          </a:prstGeom>
          <a:noFill/>
          <a:ln w="9525">
            <a:noFill/>
            <a:miter lim="800000"/>
            <a:headEnd/>
            <a:tailEnd/>
          </a:ln>
          <a:effectLst/>
        </p:spPr>
      </p:pic>
      <p:sp>
        <p:nvSpPr>
          <p:cNvPr id="122894" name="Text Box 14"/>
          <p:cNvSpPr txBox="1">
            <a:spLocks noChangeArrowheads="1"/>
          </p:cNvSpPr>
          <p:nvPr>
            <p:custDataLst>
              <p:tags r:id="rId10"/>
            </p:custDataLst>
          </p:nvPr>
        </p:nvSpPr>
        <p:spPr bwMode="auto">
          <a:xfrm>
            <a:off x="2921980" y="2036687"/>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X</a:t>
            </a:r>
            <a:endParaRPr lang="en-US" sz="2400">
              <a:latin typeface="Times New Roman" pitchFamily="18" charset="0"/>
            </a:endParaRPr>
          </a:p>
        </p:txBody>
      </p:sp>
      <p:sp>
        <p:nvSpPr>
          <p:cNvPr id="122895" name="Text Box 15"/>
          <p:cNvSpPr txBox="1">
            <a:spLocks noChangeArrowheads="1"/>
          </p:cNvSpPr>
          <p:nvPr>
            <p:custDataLst>
              <p:tags r:id="rId11"/>
            </p:custDataLst>
          </p:nvPr>
        </p:nvSpPr>
        <p:spPr bwMode="auto">
          <a:xfrm>
            <a:off x="7243397" y="2257425"/>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Y</a:t>
            </a:r>
            <a:endParaRPr lang="en-US" sz="2400">
              <a:latin typeface="Times New Roman" pitchFamily="18" charset="0"/>
            </a:endParaRPr>
          </a:p>
        </p:txBody>
      </p:sp>
      <p:sp>
        <p:nvSpPr>
          <p:cNvPr id="122896" name="Text Box 16"/>
          <p:cNvSpPr txBox="1">
            <a:spLocks noChangeArrowheads="1"/>
          </p:cNvSpPr>
          <p:nvPr>
            <p:custDataLst>
              <p:tags r:id="rId12"/>
            </p:custDataLst>
          </p:nvPr>
        </p:nvSpPr>
        <p:spPr bwMode="auto">
          <a:xfrm>
            <a:off x="4136784" y="2136699"/>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F</a:t>
            </a:r>
            <a:endParaRPr lang="en-US" sz="2400">
              <a:latin typeface="Times New Roman" pitchFamily="18" charset="0"/>
            </a:endParaRPr>
          </a:p>
        </p:txBody>
      </p:sp>
      <p:sp>
        <p:nvSpPr>
          <p:cNvPr id="122897" name="Text Box 17"/>
          <p:cNvSpPr txBox="1">
            <a:spLocks noChangeArrowheads="1"/>
          </p:cNvSpPr>
          <p:nvPr>
            <p:custDataLst>
              <p:tags r:id="rId13"/>
            </p:custDataLst>
          </p:nvPr>
        </p:nvSpPr>
        <p:spPr bwMode="auto">
          <a:xfrm>
            <a:off x="8488974" y="2116138"/>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F</a:t>
            </a:r>
            <a:endParaRPr lang="en-US" sz="2400">
              <a:latin typeface="Times New Roman" pitchFamily="18" charset="0"/>
            </a:endParaRPr>
          </a:p>
        </p:txBody>
      </p:sp>
      <p:sp>
        <p:nvSpPr>
          <p:cNvPr id="122898" name="Text Box 18"/>
          <p:cNvSpPr txBox="1">
            <a:spLocks noChangeArrowheads="1"/>
          </p:cNvSpPr>
          <p:nvPr>
            <p:custDataLst>
              <p:tags r:id="rId14"/>
            </p:custDataLst>
          </p:nvPr>
        </p:nvSpPr>
        <p:spPr bwMode="auto">
          <a:xfrm>
            <a:off x="2921980" y="2279574"/>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Y</a:t>
            </a:r>
            <a:endParaRPr lang="en-US" sz="2400">
              <a:latin typeface="Times New Roman" pitchFamily="18" charset="0"/>
            </a:endParaRPr>
          </a:p>
        </p:txBody>
      </p:sp>
      <p:sp>
        <p:nvSpPr>
          <p:cNvPr id="122899" name="Text Box 19"/>
          <p:cNvSpPr txBox="1">
            <a:spLocks noChangeArrowheads="1"/>
          </p:cNvSpPr>
          <p:nvPr>
            <p:custDataLst>
              <p:tags r:id="rId15"/>
            </p:custDataLst>
          </p:nvPr>
        </p:nvSpPr>
        <p:spPr bwMode="auto">
          <a:xfrm>
            <a:off x="7243397" y="2000250"/>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X</a:t>
            </a:r>
            <a:endParaRPr lang="en-US" sz="2400">
              <a:latin typeface="Times New Roman" pitchFamily="18" charset="0"/>
            </a:endParaRPr>
          </a:p>
        </p:txBody>
      </p:sp>
      <p:sp>
        <p:nvSpPr>
          <p:cNvPr id="122900" name="Text Box 20"/>
          <p:cNvSpPr txBox="1">
            <a:spLocks noChangeArrowheads="1"/>
          </p:cNvSpPr>
          <p:nvPr>
            <p:custDataLst>
              <p:tags r:id="rId16"/>
            </p:custDataLst>
          </p:nvPr>
        </p:nvSpPr>
        <p:spPr bwMode="auto">
          <a:xfrm>
            <a:off x="2557099" y="1882700"/>
            <a:ext cx="298938" cy="369332"/>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b="1" dirty="0">
                <a:latin typeface="Comic Sans MS" pitchFamily="66" charset="0"/>
              </a:rPr>
              <a:t>1</a:t>
            </a:r>
          </a:p>
        </p:txBody>
      </p:sp>
      <p:sp>
        <p:nvSpPr>
          <p:cNvPr id="122901" name="Text Box 21"/>
          <p:cNvSpPr txBox="1">
            <a:spLocks noChangeArrowheads="1"/>
          </p:cNvSpPr>
          <p:nvPr>
            <p:custDataLst>
              <p:tags r:id="rId17"/>
            </p:custDataLst>
          </p:nvPr>
        </p:nvSpPr>
        <p:spPr bwMode="auto">
          <a:xfrm>
            <a:off x="4484079" y="2171625"/>
            <a:ext cx="298938" cy="369332"/>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b="1" dirty="0">
                <a:latin typeface="Comic Sans MS" pitchFamily="66" charset="0"/>
              </a:rPr>
              <a:t>0</a:t>
            </a:r>
          </a:p>
        </p:txBody>
      </p:sp>
      <p:sp>
        <p:nvSpPr>
          <p:cNvPr id="122902" name="Text Box 22"/>
          <p:cNvSpPr txBox="1">
            <a:spLocks noChangeArrowheads="1"/>
          </p:cNvSpPr>
          <p:nvPr>
            <p:custDataLst>
              <p:tags r:id="rId18"/>
            </p:custDataLst>
          </p:nvPr>
        </p:nvSpPr>
        <p:spPr bwMode="auto">
          <a:xfrm>
            <a:off x="2557099" y="2458963"/>
            <a:ext cx="298938" cy="369332"/>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b="1" dirty="0">
                <a:latin typeface="Comic Sans MS" pitchFamily="66" charset="0"/>
              </a:rPr>
              <a:t>0</a:t>
            </a:r>
          </a:p>
        </p:txBody>
      </p:sp>
      <p:sp>
        <p:nvSpPr>
          <p:cNvPr id="122893" name="Text Box 13"/>
          <p:cNvSpPr txBox="1">
            <a:spLocks noChangeArrowheads="1"/>
          </p:cNvSpPr>
          <p:nvPr>
            <p:custDataLst>
              <p:tags r:id="rId19"/>
            </p:custDataLst>
          </p:nvPr>
        </p:nvSpPr>
        <p:spPr bwMode="auto">
          <a:xfrm>
            <a:off x="4466494" y="2163095"/>
            <a:ext cx="1402374" cy="369332"/>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b="1" dirty="0">
                <a:latin typeface="Comic Sans MS" pitchFamily="66" charset="0"/>
              </a:rPr>
              <a:t>10000100</a:t>
            </a:r>
          </a:p>
        </p:txBody>
      </p:sp>
      <p:grpSp>
        <p:nvGrpSpPr>
          <p:cNvPr id="2" name="Group 10"/>
          <p:cNvGrpSpPr>
            <a:grpSpLocks/>
          </p:cNvGrpSpPr>
          <p:nvPr>
            <p:custDataLst>
              <p:tags r:id="rId20"/>
            </p:custDataLst>
          </p:nvPr>
        </p:nvGrpSpPr>
        <p:grpSpPr bwMode="auto">
          <a:xfrm>
            <a:off x="1482477" y="1873116"/>
            <a:ext cx="1365738" cy="979488"/>
            <a:chOff x="172" y="1152"/>
            <a:chExt cx="932" cy="617"/>
          </a:xfrm>
        </p:grpSpPr>
        <p:sp>
          <p:nvSpPr>
            <p:cNvPr id="122891" name="Text Box 11"/>
            <p:cNvSpPr txBox="1">
              <a:spLocks noChangeArrowheads="1"/>
            </p:cNvSpPr>
            <p:nvPr/>
          </p:nvSpPr>
          <p:spPr bwMode="auto">
            <a:xfrm>
              <a:off x="172" y="1152"/>
              <a:ext cx="932" cy="233"/>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b="1" dirty="0">
                  <a:latin typeface="Comic Sans MS" pitchFamily="66" charset="0"/>
                </a:rPr>
                <a:t>10010101</a:t>
              </a:r>
            </a:p>
          </p:txBody>
        </p:sp>
        <p:sp>
          <p:nvSpPr>
            <p:cNvPr id="122892" name="Text Box 12"/>
            <p:cNvSpPr txBox="1">
              <a:spLocks noChangeArrowheads="1"/>
            </p:cNvSpPr>
            <p:nvPr/>
          </p:nvSpPr>
          <p:spPr bwMode="auto">
            <a:xfrm>
              <a:off x="172" y="1536"/>
              <a:ext cx="932" cy="233"/>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b="1" dirty="0">
                  <a:latin typeface="Comic Sans MS" pitchFamily="66" charset="0"/>
                </a:rPr>
                <a:t>10101100</a:t>
              </a:r>
            </a:p>
          </p:txBody>
        </p:sp>
      </p:grpSp>
      <p:pic>
        <p:nvPicPr>
          <p:cNvPr id="122907" name="Picture 27"/>
          <p:cNvPicPr>
            <a:picLocks noChangeAspect="1" noChangeArrowheads="1"/>
          </p:cNvPicPr>
          <p:nvPr>
            <p:custDataLst>
              <p:tags r:id="rId21"/>
            </p:custDataLst>
          </p:nvPr>
        </p:nvPicPr>
        <p:blipFill>
          <a:blip r:embed="rId28" cstate="print"/>
          <a:srcRect/>
          <a:stretch>
            <a:fillRect/>
          </a:stretch>
        </p:blipFill>
        <p:spPr bwMode="auto">
          <a:xfrm>
            <a:off x="6655778" y="-17463"/>
            <a:ext cx="2365131" cy="1285876"/>
          </a:xfrm>
          <a:prstGeom prst="rect">
            <a:avLst/>
          </a:prstGeom>
          <a:noFill/>
          <a:ln w="9525" algn="ctr">
            <a:noFill/>
            <a:miter lim="800000"/>
            <a:headEnd/>
            <a:tailEnd/>
          </a:ln>
          <a:effectLst/>
        </p:spPr>
      </p:pic>
      <p:pic>
        <p:nvPicPr>
          <p:cNvPr id="122908" name="Picture 28"/>
          <p:cNvPicPr>
            <a:picLocks noChangeAspect="1" noChangeArrowheads="1"/>
          </p:cNvPicPr>
          <p:nvPr>
            <p:custDataLst>
              <p:tags r:id="rId22"/>
            </p:custDataLst>
          </p:nvPr>
        </p:nvPicPr>
        <p:blipFill>
          <a:blip r:embed="rId29" cstate="print"/>
          <a:srcRect/>
          <a:stretch>
            <a:fillRect/>
          </a:stretch>
        </p:blipFill>
        <p:spPr bwMode="auto">
          <a:xfrm>
            <a:off x="8887558" y="63500"/>
            <a:ext cx="1758462" cy="1676400"/>
          </a:xfrm>
          <a:prstGeom prst="rect">
            <a:avLst/>
          </a:prstGeom>
          <a:noFill/>
          <a:ln w="9525" algn="ctr">
            <a:noFill/>
            <a:miter lim="800000"/>
            <a:headEnd/>
            <a:tailEnd/>
          </a:ln>
          <a:effectLst/>
        </p:spPr>
      </p:pic>
      <p:pic>
        <p:nvPicPr>
          <p:cNvPr id="122909" name="Picture 29"/>
          <p:cNvPicPr>
            <a:picLocks noChangeAspect="1" noChangeArrowheads="1"/>
          </p:cNvPicPr>
          <p:nvPr>
            <p:custDataLst>
              <p:tags r:id="rId23"/>
            </p:custDataLst>
          </p:nvPr>
        </p:nvPicPr>
        <p:blipFill>
          <a:blip r:embed="rId30" cstate="print"/>
          <a:srcRect/>
          <a:stretch>
            <a:fillRect/>
          </a:stretch>
        </p:blipFill>
        <p:spPr bwMode="auto">
          <a:xfrm>
            <a:off x="6693877" y="1219202"/>
            <a:ext cx="2286000" cy="523875"/>
          </a:xfrm>
          <a:prstGeom prst="rect">
            <a:avLst/>
          </a:prstGeom>
          <a:noFill/>
          <a:ln w="9525" algn="ctr">
            <a:noFill/>
            <a:miter lim="800000"/>
            <a:headEnd/>
            <a:tailEnd/>
          </a:ln>
          <a:effectLst/>
        </p:spPr>
      </p:pic>
    </p:spTree>
    <p:custDataLst>
      <p:tags r:id="rId1"/>
    </p:custDataLst>
    <p:extLst>
      <p:ext uri="{BB962C8B-B14F-4D97-AF65-F5344CB8AC3E}">
        <p14:creationId xmlns:p14="http://schemas.microsoft.com/office/powerpoint/2010/main" val="18991877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1"/>
                                        </p:tgtEl>
                                        <p:attrNameLst>
                                          <p:attrName>style.visibility</p:attrName>
                                        </p:attrNameLst>
                                      </p:cBhvr>
                                      <p:to>
                                        <p:strVal val="visible"/>
                                      </p:to>
                                    </p:set>
                                  </p:childTnLst>
                                  <p:subTnLst>
                                    <p:set>
                                      <p:cBhvr override="childStyle">
                                        <p:cTn dur="1" fill="hold" display="0" masterRel="nextClick" afterEffect="1"/>
                                        <p:tgtEl>
                                          <p:spTgt spid="12290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8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90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22909"/>
                                        </p:tgtEl>
                                        <p:attrNameLst>
                                          <p:attrName>style.visibility</p:attrName>
                                        </p:attrNameLst>
                                      </p:cBhvr>
                                      <p:to>
                                        <p:strVal val="visible"/>
                                      </p:to>
                                    </p:set>
                                    <p:anim calcmode="lin" valueType="num">
                                      <p:cBhvr additive="base">
                                        <p:cTn id="37" dur="500" fill="hold"/>
                                        <p:tgtEl>
                                          <p:spTgt spid="122909"/>
                                        </p:tgtEl>
                                        <p:attrNameLst>
                                          <p:attrName>ppt_x</p:attrName>
                                        </p:attrNameLst>
                                      </p:cBhvr>
                                      <p:tavLst>
                                        <p:tav tm="0">
                                          <p:val>
                                            <p:strVal val="1+#ppt_w/2"/>
                                          </p:val>
                                        </p:tav>
                                        <p:tav tm="100000">
                                          <p:val>
                                            <p:strVal val="#ppt_x"/>
                                          </p:val>
                                        </p:tav>
                                      </p:tavLst>
                                    </p:anim>
                                    <p:anim calcmode="lin" valueType="num">
                                      <p:cBhvr additive="base">
                                        <p:cTn id="38" dur="500" fill="hold"/>
                                        <p:tgtEl>
                                          <p:spTgt spid="1229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0" grpId="0" animBg="1" autoUpdateAnimBg="0"/>
      <p:bldP spid="122901" grpId="0" animBg="1" autoUpdateAnimBg="0"/>
      <p:bldP spid="122902" grpId="0" animBg="1" autoUpdateAnimBg="0"/>
      <p:bldP spid="122893"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custDataLst>
              <p:tags r:id="rId2"/>
            </p:custDataLst>
          </p:nvPr>
        </p:nvSpPr>
        <p:spPr/>
        <p:txBody>
          <a:bodyPr>
            <a:normAutofit/>
          </a:bodyPr>
          <a:lstStyle/>
          <a:p>
            <a:r>
              <a:rPr lang="nb-NO" dirty="0" err="1"/>
              <a:t>Example</a:t>
            </a:r>
            <a:r>
              <a:rPr lang="nb-NO" dirty="0"/>
              <a:t>: AND</a:t>
            </a:r>
            <a:endParaRPr lang="en-US" dirty="0"/>
          </a:p>
        </p:txBody>
      </p:sp>
      <p:pic>
        <p:nvPicPr>
          <p:cNvPr id="123908" name="Picture 4" descr="and-door"/>
          <p:cNvPicPr>
            <a:picLocks noChangeAspect="1" noChangeArrowheads="1" noCrop="1"/>
          </p:cNvPicPr>
          <p:nvPr>
            <p:custDataLst>
              <p:tags r:id="rId3"/>
            </p:custDataLst>
          </p:nvPr>
        </p:nvPicPr>
        <p:blipFill>
          <a:blip r:embed="rId8" cstate="print"/>
          <a:srcRect/>
          <a:stretch>
            <a:fillRect/>
          </a:stretch>
        </p:blipFill>
        <p:spPr bwMode="auto">
          <a:xfrm>
            <a:off x="2575200" y="1556793"/>
            <a:ext cx="3058257" cy="1614487"/>
          </a:xfrm>
          <a:prstGeom prst="rect">
            <a:avLst/>
          </a:prstGeom>
          <a:noFill/>
        </p:spPr>
      </p:pic>
      <p:pic>
        <p:nvPicPr>
          <p:cNvPr id="123909" name="Picture 5" descr="sw-and"/>
          <p:cNvPicPr>
            <a:picLocks noChangeAspect="1" noChangeArrowheads="1" noCrop="1"/>
          </p:cNvPicPr>
          <p:nvPr>
            <p:custDataLst>
              <p:tags r:id="rId4"/>
            </p:custDataLst>
          </p:nvPr>
        </p:nvPicPr>
        <p:blipFill>
          <a:blip r:embed="rId9" cstate="print"/>
          <a:srcRect/>
          <a:stretch>
            <a:fillRect/>
          </a:stretch>
        </p:blipFill>
        <p:spPr bwMode="auto">
          <a:xfrm>
            <a:off x="7359163" y="1916113"/>
            <a:ext cx="2725615" cy="1797050"/>
          </a:xfrm>
          <a:prstGeom prst="rect">
            <a:avLst/>
          </a:prstGeom>
          <a:noFill/>
        </p:spPr>
      </p:pic>
      <p:pic>
        <p:nvPicPr>
          <p:cNvPr id="123910" name="Picture 6" descr="truth-and"/>
          <p:cNvPicPr>
            <a:picLocks noChangeAspect="1" noChangeArrowheads="1"/>
          </p:cNvPicPr>
          <p:nvPr>
            <p:custDataLst>
              <p:tags r:id="rId5"/>
            </p:custDataLst>
          </p:nvPr>
        </p:nvPicPr>
        <p:blipFill>
          <a:blip r:embed="rId10" cstate="print"/>
          <a:srcRect/>
          <a:stretch>
            <a:fillRect/>
          </a:stretch>
        </p:blipFill>
        <p:spPr bwMode="auto">
          <a:xfrm>
            <a:off x="5630008" y="3500438"/>
            <a:ext cx="1137138" cy="1873250"/>
          </a:xfrm>
          <a:prstGeom prst="rect">
            <a:avLst/>
          </a:prstGeom>
          <a:noFill/>
        </p:spPr>
      </p:pic>
    </p:spTree>
    <p:custDataLst>
      <p:tags r:id="rId1"/>
    </p:custDataLst>
    <p:extLst>
      <p:ext uri="{BB962C8B-B14F-4D97-AF65-F5344CB8AC3E}">
        <p14:creationId xmlns:p14="http://schemas.microsoft.com/office/powerpoint/2010/main" val="5433405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type="title"/>
            <p:custDataLst>
              <p:tags r:id="rId2"/>
            </p:custDataLst>
          </p:nvPr>
        </p:nvSpPr>
        <p:spPr/>
        <p:txBody>
          <a:bodyPr>
            <a:normAutofit/>
          </a:bodyPr>
          <a:lstStyle/>
          <a:p>
            <a:r>
              <a:rPr lang="nb-NO" dirty="0"/>
              <a:t>OR and NOR</a:t>
            </a:r>
          </a:p>
        </p:txBody>
      </p:sp>
      <p:sp>
        <p:nvSpPr>
          <p:cNvPr id="124930" name="Rectangle 2"/>
          <p:cNvSpPr>
            <a:spLocks noGrp="1" noChangeArrowheads="1"/>
          </p:cNvSpPr>
          <p:nvPr>
            <p:ph idx="1"/>
            <p:custDataLst>
              <p:tags r:id="rId3"/>
            </p:custDataLst>
          </p:nvPr>
        </p:nvSpPr>
        <p:spPr>
          <a:xfrm>
            <a:off x="383603" y="3120568"/>
            <a:ext cx="11443962" cy="3319564"/>
          </a:xfrm>
        </p:spPr>
        <p:txBody>
          <a:bodyPr>
            <a:normAutofit/>
          </a:bodyPr>
          <a:lstStyle/>
          <a:p>
            <a:pPr>
              <a:buFontTx/>
              <a:buNone/>
            </a:pPr>
            <a:r>
              <a:rPr lang="nb-NO" dirty="0"/>
              <a:t>                              </a:t>
            </a:r>
            <a:r>
              <a:rPr lang="nb-NO" sz="4300" b="1" dirty="0">
                <a:latin typeface="Courier" pitchFamily="49" charset="0"/>
              </a:rPr>
              <a:t>OR </a:t>
            </a:r>
            <a:r>
              <a:rPr lang="nb-NO" dirty="0">
                <a:latin typeface="Comic Sans MS" pitchFamily="66" charset="0"/>
              </a:rPr>
              <a:t>          		       NOR</a:t>
            </a:r>
          </a:p>
          <a:p>
            <a:pPr>
              <a:buFontTx/>
              <a:buNone/>
            </a:pPr>
            <a:r>
              <a:rPr lang="nb-NO" dirty="0"/>
              <a:t>                       X    Y    F                		X    Y   F</a:t>
            </a:r>
          </a:p>
          <a:p>
            <a:pPr>
              <a:buFontTx/>
              <a:buNone/>
            </a:pPr>
            <a:r>
              <a:rPr lang="nb-NO" dirty="0"/>
              <a:t>                       0    0    0                		0    0    1</a:t>
            </a:r>
          </a:p>
          <a:p>
            <a:pPr>
              <a:buFontTx/>
              <a:buNone/>
            </a:pPr>
            <a:r>
              <a:rPr lang="nb-NO" dirty="0"/>
              <a:t>                       0    1    1                		0    1    0</a:t>
            </a:r>
          </a:p>
          <a:p>
            <a:pPr>
              <a:buFontTx/>
              <a:buNone/>
            </a:pPr>
            <a:r>
              <a:rPr lang="nb-NO" dirty="0"/>
              <a:t>                       1    0    1                		1    0    0</a:t>
            </a:r>
          </a:p>
          <a:p>
            <a:pPr>
              <a:buFontTx/>
              <a:buNone/>
            </a:pPr>
            <a:r>
              <a:rPr lang="nb-NO" dirty="0"/>
              <a:t>                       1    1    1                		1    1    0</a:t>
            </a:r>
          </a:p>
        </p:txBody>
      </p:sp>
      <p:pic>
        <p:nvPicPr>
          <p:cNvPr id="124932" name="Picture 4"/>
          <p:cNvPicPr>
            <a:picLocks noChangeAspect="1" noChangeArrowheads="1"/>
          </p:cNvPicPr>
          <p:nvPr>
            <p:custDataLst>
              <p:tags r:id="rId4"/>
            </p:custDataLst>
          </p:nvPr>
        </p:nvPicPr>
        <p:blipFill>
          <a:blip r:embed="rId20" cstate="print"/>
          <a:srcRect/>
          <a:stretch>
            <a:fillRect/>
          </a:stretch>
        </p:blipFill>
        <p:spPr bwMode="auto">
          <a:xfrm>
            <a:off x="4635013" y="1989138"/>
            <a:ext cx="997926" cy="793750"/>
          </a:xfrm>
          <a:prstGeom prst="rect">
            <a:avLst/>
          </a:prstGeom>
          <a:noFill/>
          <a:ln w="9525">
            <a:noFill/>
            <a:miter lim="800000"/>
            <a:headEnd/>
            <a:tailEnd/>
          </a:ln>
          <a:effectLst/>
        </p:spPr>
      </p:pic>
      <p:pic>
        <p:nvPicPr>
          <p:cNvPr id="124933" name="Picture 5"/>
          <p:cNvPicPr>
            <a:picLocks noChangeAspect="1" noChangeArrowheads="1"/>
          </p:cNvPicPr>
          <p:nvPr>
            <p:custDataLst>
              <p:tags r:id="rId5"/>
            </p:custDataLst>
          </p:nvPr>
        </p:nvPicPr>
        <p:blipFill>
          <a:blip r:embed="rId21" cstate="print"/>
          <a:srcRect/>
          <a:stretch>
            <a:fillRect/>
          </a:stretch>
        </p:blipFill>
        <p:spPr bwMode="auto">
          <a:xfrm>
            <a:off x="7559921" y="2024065"/>
            <a:ext cx="1129811" cy="758825"/>
          </a:xfrm>
          <a:prstGeom prst="rect">
            <a:avLst/>
          </a:prstGeom>
          <a:noFill/>
          <a:ln w="9525">
            <a:noFill/>
            <a:miter lim="800000"/>
            <a:headEnd/>
            <a:tailEnd/>
          </a:ln>
          <a:effectLst/>
        </p:spPr>
      </p:pic>
      <p:sp>
        <p:nvSpPr>
          <p:cNvPr id="124934" name="Line 6"/>
          <p:cNvSpPr>
            <a:spLocks noChangeShapeType="1"/>
          </p:cNvSpPr>
          <p:nvPr>
            <p:custDataLst>
              <p:tags r:id="rId6"/>
            </p:custDataLst>
          </p:nvPr>
        </p:nvSpPr>
        <p:spPr bwMode="auto">
          <a:xfrm>
            <a:off x="2299932" y="4272421"/>
            <a:ext cx="1477108" cy="0"/>
          </a:xfrm>
          <a:prstGeom prst="line">
            <a:avLst/>
          </a:prstGeom>
          <a:noFill/>
          <a:ln w="9525">
            <a:solidFill>
              <a:schemeClr val="tx1"/>
            </a:solidFill>
            <a:round/>
            <a:headEnd/>
            <a:tailEnd/>
          </a:ln>
          <a:effectLst/>
        </p:spPr>
        <p:txBody>
          <a:bodyPr wrap="none" anchor="ctr"/>
          <a:lstStyle/>
          <a:p>
            <a:endParaRPr lang="nb-NO"/>
          </a:p>
        </p:txBody>
      </p:sp>
      <p:sp>
        <p:nvSpPr>
          <p:cNvPr id="124935" name="Line 7"/>
          <p:cNvSpPr>
            <a:spLocks noChangeShapeType="1"/>
          </p:cNvSpPr>
          <p:nvPr>
            <p:custDataLst>
              <p:tags r:id="rId7"/>
            </p:custDataLst>
          </p:nvPr>
        </p:nvSpPr>
        <p:spPr bwMode="auto">
          <a:xfrm>
            <a:off x="5782408" y="4274500"/>
            <a:ext cx="1477108" cy="0"/>
          </a:xfrm>
          <a:prstGeom prst="line">
            <a:avLst/>
          </a:prstGeom>
          <a:noFill/>
          <a:ln w="9525">
            <a:solidFill>
              <a:schemeClr val="tx1"/>
            </a:solidFill>
            <a:round/>
            <a:headEnd/>
            <a:tailEnd/>
          </a:ln>
          <a:effectLst/>
        </p:spPr>
        <p:txBody>
          <a:bodyPr wrap="none" anchor="ctr"/>
          <a:lstStyle/>
          <a:p>
            <a:endParaRPr lang="nb-NO"/>
          </a:p>
        </p:txBody>
      </p:sp>
      <p:sp>
        <p:nvSpPr>
          <p:cNvPr id="124936" name="Line 8"/>
          <p:cNvSpPr>
            <a:spLocks noChangeShapeType="1"/>
          </p:cNvSpPr>
          <p:nvPr>
            <p:custDataLst>
              <p:tags r:id="rId8"/>
            </p:custDataLst>
          </p:nvPr>
        </p:nvSpPr>
        <p:spPr bwMode="auto">
          <a:xfrm>
            <a:off x="3295211" y="3812093"/>
            <a:ext cx="0" cy="2362200"/>
          </a:xfrm>
          <a:prstGeom prst="line">
            <a:avLst/>
          </a:prstGeom>
          <a:noFill/>
          <a:ln w="9525">
            <a:solidFill>
              <a:schemeClr val="tx1"/>
            </a:solidFill>
            <a:round/>
            <a:headEnd/>
            <a:tailEnd/>
          </a:ln>
          <a:effectLst/>
        </p:spPr>
        <p:txBody>
          <a:bodyPr wrap="none" anchor="ctr"/>
          <a:lstStyle/>
          <a:p>
            <a:endParaRPr lang="nb-NO"/>
          </a:p>
        </p:txBody>
      </p:sp>
      <p:sp>
        <p:nvSpPr>
          <p:cNvPr id="124937" name="Line 9"/>
          <p:cNvSpPr>
            <a:spLocks noChangeShapeType="1"/>
          </p:cNvSpPr>
          <p:nvPr>
            <p:custDataLst>
              <p:tags r:id="rId9"/>
            </p:custDataLst>
          </p:nvPr>
        </p:nvSpPr>
        <p:spPr bwMode="auto">
          <a:xfrm>
            <a:off x="6827844" y="3812093"/>
            <a:ext cx="0" cy="2362200"/>
          </a:xfrm>
          <a:prstGeom prst="line">
            <a:avLst/>
          </a:prstGeom>
          <a:noFill/>
          <a:ln w="9525">
            <a:solidFill>
              <a:schemeClr val="tx1"/>
            </a:solidFill>
            <a:round/>
            <a:headEnd/>
            <a:tailEnd/>
          </a:ln>
          <a:effectLst/>
        </p:spPr>
        <p:txBody>
          <a:bodyPr wrap="none" anchor="ctr"/>
          <a:lstStyle/>
          <a:p>
            <a:endParaRPr lang="nb-NO"/>
          </a:p>
        </p:txBody>
      </p:sp>
      <p:grpSp>
        <p:nvGrpSpPr>
          <p:cNvPr id="2" name="Group 10"/>
          <p:cNvGrpSpPr>
            <a:grpSpLocks/>
          </p:cNvGrpSpPr>
          <p:nvPr>
            <p:custDataLst>
              <p:tags r:id="rId10"/>
            </p:custDataLst>
          </p:nvPr>
        </p:nvGrpSpPr>
        <p:grpSpPr bwMode="auto">
          <a:xfrm>
            <a:off x="2135561" y="1828799"/>
            <a:ext cx="2015875" cy="996950"/>
            <a:chOff x="308" y="1152"/>
            <a:chExt cx="940" cy="628"/>
          </a:xfrm>
        </p:grpSpPr>
        <p:sp>
          <p:nvSpPr>
            <p:cNvPr id="124939" name="Text Box 11"/>
            <p:cNvSpPr txBox="1">
              <a:spLocks noChangeArrowheads="1"/>
            </p:cNvSpPr>
            <p:nvPr/>
          </p:nvSpPr>
          <p:spPr bwMode="auto">
            <a:xfrm>
              <a:off x="308" y="1152"/>
              <a:ext cx="940" cy="233"/>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b="1" dirty="0">
                  <a:latin typeface="Comic Sans MS" pitchFamily="66" charset="0"/>
                </a:rPr>
                <a:t>10111001</a:t>
              </a:r>
            </a:p>
          </p:txBody>
        </p:sp>
        <p:sp>
          <p:nvSpPr>
            <p:cNvPr id="124940" name="Text Box 12"/>
            <p:cNvSpPr txBox="1">
              <a:spLocks noChangeArrowheads="1"/>
            </p:cNvSpPr>
            <p:nvPr/>
          </p:nvSpPr>
          <p:spPr bwMode="auto">
            <a:xfrm>
              <a:off x="308" y="1547"/>
              <a:ext cx="940" cy="233"/>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b="1" dirty="0">
                  <a:latin typeface="Comic Sans MS" pitchFamily="66" charset="0"/>
                </a:rPr>
                <a:t>10001110</a:t>
              </a:r>
            </a:p>
          </p:txBody>
        </p:sp>
      </p:grpSp>
      <p:sp>
        <p:nvSpPr>
          <p:cNvPr id="124941" name="Text Box 13"/>
          <p:cNvSpPr txBox="1">
            <a:spLocks noChangeArrowheads="1"/>
          </p:cNvSpPr>
          <p:nvPr>
            <p:custDataLst>
              <p:tags r:id="rId11"/>
            </p:custDataLst>
          </p:nvPr>
        </p:nvSpPr>
        <p:spPr bwMode="auto">
          <a:xfrm>
            <a:off x="5830767" y="2205039"/>
            <a:ext cx="1320311" cy="369332"/>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b="1" dirty="0">
                <a:latin typeface="Comic Sans MS" pitchFamily="66" charset="0"/>
              </a:rPr>
              <a:t>10111111</a:t>
            </a:r>
          </a:p>
        </p:txBody>
      </p:sp>
      <p:sp>
        <p:nvSpPr>
          <p:cNvPr id="124942" name="Text Box 14"/>
          <p:cNvSpPr txBox="1">
            <a:spLocks noChangeArrowheads="1"/>
          </p:cNvSpPr>
          <p:nvPr>
            <p:custDataLst>
              <p:tags r:id="rId12"/>
            </p:custDataLst>
          </p:nvPr>
        </p:nvSpPr>
        <p:spPr bwMode="auto">
          <a:xfrm>
            <a:off x="4334609" y="2276475"/>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Y</a:t>
            </a:r>
            <a:endParaRPr lang="en-US" sz="2400">
              <a:latin typeface="Times New Roman" pitchFamily="18" charset="0"/>
            </a:endParaRPr>
          </a:p>
        </p:txBody>
      </p:sp>
      <p:sp>
        <p:nvSpPr>
          <p:cNvPr id="124943" name="Text Box 15"/>
          <p:cNvSpPr txBox="1">
            <a:spLocks noChangeArrowheads="1"/>
          </p:cNvSpPr>
          <p:nvPr>
            <p:custDataLst>
              <p:tags r:id="rId13"/>
            </p:custDataLst>
          </p:nvPr>
        </p:nvSpPr>
        <p:spPr bwMode="auto">
          <a:xfrm>
            <a:off x="4337539" y="1989138"/>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X</a:t>
            </a:r>
            <a:endParaRPr lang="en-US" sz="2400">
              <a:latin typeface="Times New Roman" pitchFamily="18" charset="0"/>
            </a:endParaRPr>
          </a:p>
        </p:txBody>
      </p:sp>
      <p:sp>
        <p:nvSpPr>
          <p:cNvPr id="124944" name="Text Box 16"/>
          <p:cNvSpPr txBox="1">
            <a:spLocks noChangeArrowheads="1"/>
          </p:cNvSpPr>
          <p:nvPr>
            <p:custDataLst>
              <p:tags r:id="rId14"/>
            </p:custDataLst>
          </p:nvPr>
        </p:nvSpPr>
        <p:spPr bwMode="auto">
          <a:xfrm>
            <a:off x="5565532" y="2133600"/>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F</a:t>
            </a:r>
            <a:endParaRPr lang="en-US" sz="2400">
              <a:latin typeface="Times New Roman" pitchFamily="18" charset="0"/>
            </a:endParaRPr>
          </a:p>
        </p:txBody>
      </p:sp>
      <p:sp>
        <p:nvSpPr>
          <p:cNvPr id="124945" name="Text Box 17"/>
          <p:cNvSpPr txBox="1">
            <a:spLocks noChangeArrowheads="1"/>
          </p:cNvSpPr>
          <p:nvPr>
            <p:custDataLst>
              <p:tags r:id="rId15"/>
            </p:custDataLst>
          </p:nvPr>
        </p:nvSpPr>
        <p:spPr bwMode="auto">
          <a:xfrm>
            <a:off x="8622324" y="2151063"/>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F</a:t>
            </a:r>
            <a:endParaRPr lang="en-US" sz="2400">
              <a:latin typeface="Times New Roman" pitchFamily="18" charset="0"/>
            </a:endParaRPr>
          </a:p>
        </p:txBody>
      </p:sp>
      <p:sp>
        <p:nvSpPr>
          <p:cNvPr id="124946" name="Text Box 18"/>
          <p:cNvSpPr txBox="1">
            <a:spLocks noChangeArrowheads="1"/>
          </p:cNvSpPr>
          <p:nvPr>
            <p:custDataLst>
              <p:tags r:id="rId16"/>
            </p:custDataLst>
          </p:nvPr>
        </p:nvSpPr>
        <p:spPr bwMode="auto">
          <a:xfrm>
            <a:off x="7259516" y="2006600"/>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X</a:t>
            </a:r>
            <a:endParaRPr lang="en-US" sz="2400">
              <a:latin typeface="Times New Roman" pitchFamily="18" charset="0"/>
            </a:endParaRPr>
          </a:p>
        </p:txBody>
      </p:sp>
      <p:sp>
        <p:nvSpPr>
          <p:cNvPr id="124947" name="Text Box 19"/>
          <p:cNvSpPr txBox="1">
            <a:spLocks noChangeArrowheads="1"/>
          </p:cNvSpPr>
          <p:nvPr>
            <p:custDataLst>
              <p:tags r:id="rId17"/>
            </p:custDataLst>
          </p:nvPr>
        </p:nvSpPr>
        <p:spPr bwMode="auto">
          <a:xfrm>
            <a:off x="7260982" y="2276475"/>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Y</a:t>
            </a:r>
            <a:endParaRPr lang="en-US" sz="2400">
              <a:latin typeface="Times New Roman" pitchFamily="18" charset="0"/>
            </a:endParaRPr>
          </a:p>
        </p:txBody>
      </p:sp>
    </p:spTree>
    <p:custDataLst>
      <p:tags r:id="rId1"/>
    </p:custDataLst>
    <p:extLst>
      <p:ext uri="{BB962C8B-B14F-4D97-AF65-F5344CB8AC3E}">
        <p14:creationId xmlns:p14="http://schemas.microsoft.com/office/powerpoint/2010/main" val="27202747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4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41"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custDataLst>
              <p:tags r:id="rId2"/>
            </p:custDataLst>
          </p:nvPr>
        </p:nvSpPr>
        <p:spPr/>
        <p:txBody>
          <a:bodyPr>
            <a:normAutofit/>
          </a:bodyPr>
          <a:lstStyle/>
          <a:p>
            <a:r>
              <a:rPr lang="nb-NO" dirty="0" err="1"/>
              <a:t>Example</a:t>
            </a:r>
            <a:r>
              <a:rPr lang="nb-NO" dirty="0"/>
              <a:t>: OR</a:t>
            </a:r>
            <a:endParaRPr lang="en-US" dirty="0"/>
          </a:p>
        </p:txBody>
      </p:sp>
      <p:pic>
        <p:nvPicPr>
          <p:cNvPr id="125956" name="Picture 4" descr="truth-or"/>
          <p:cNvPicPr>
            <a:picLocks noChangeAspect="1" noChangeArrowheads="1"/>
          </p:cNvPicPr>
          <p:nvPr>
            <p:custDataLst>
              <p:tags r:id="rId3"/>
            </p:custDataLst>
          </p:nvPr>
        </p:nvPicPr>
        <p:blipFill>
          <a:blip r:embed="rId8" cstate="print"/>
          <a:srcRect/>
          <a:stretch>
            <a:fillRect/>
          </a:stretch>
        </p:blipFill>
        <p:spPr bwMode="auto">
          <a:xfrm>
            <a:off x="5231423" y="3573463"/>
            <a:ext cx="1135674" cy="1871662"/>
          </a:xfrm>
          <a:prstGeom prst="rect">
            <a:avLst/>
          </a:prstGeom>
          <a:noFill/>
        </p:spPr>
      </p:pic>
      <p:pic>
        <p:nvPicPr>
          <p:cNvPr id="125957" name="Picture 5" descr="sw-or"/>
          <p:cNvPicPr>
            <a:picLocks noChangeAspect="1" noChangeArrowheads="1" noCrop="1"/>
          </p:cNvPicPr>
          <p:nvPr>
            <p:custDataLst>
              <p:tags r:id="rId4"/>
            </p:custDataLst>
          </p:nvPr>
        </p:nvPicPr>
        <p:blipFill>
          <a:blip r:embed="rId9" cstate="print"/>
          <a:srcRect/>
          <a:stretch>
            <a:fillRect/>
          </a:stretch>
        </p:blipFill>
        <p:spPr bwMode="auto">
          <a:xfrm>
            <a:off x="6893170" y="1700215"/>
            <a:ext cx="3056792" cy="2016125"/>
          </a:xfrm>
          <a:prstGeom prst="rect">
            <a:avLst/>
          </a:prstGeom>
          <a:noFill/>
        </p:spPr>
      </p:pic>
      <p:pic>
        <p:nvPicPr>
          <p:cNvPr id="125958" name="Picture 6" descr="or-door"/>
          <p:cNvPicPr>
            <a:picLocks noChangeAspect="1" noChangeArrowheads="1" noCrop="1"/>
          </p:cNvPicPr>
          <p:nvPr>
            <p:custDataLst>
              <p:tags r:id="rId5"/>
            </p:custDataLst>
          </p:nvPr>
        </p:nvPicPr>
        <p:blipFill>
          <a:blip r:embed="rId10" cstate="print"/>
          <a:srcRect/>
          <a:stretch>
            <a:fillRect/>
          </a:stretch>
        </p:blipFill>
        <p:spPr bwMode="auto">
          <a:xfrm>
            <a:off x="2107224" y="1773238"/>
            <a:ext cx="3257550" cy="1719262"/>
          </a:xfrm>
          <a:prstGeom prst="rect">
            <a:avLst/>
          </a:prstGeom>
          <a:noFill/>
        </p:spPr>
      </p:pic>
    </p:spTree>
    <p:custDataLst>
      <p:tags r:id="rId1"/>
    </p:custDataLst>
    <p:extLst>
      <p:ext uri="{BB962C8B-B14F-4D97-AF65-F5344CB8AC3E}">
        <p14:creationId xmlns:p14="http://schemas.microsoft.com/office/powerpoint/2010/main" val="31418712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9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9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type="title"/>
            <p:custDataLst>
              <p:tags r:id="rId2"/>
            </p:custDataLst>
          </p:nvPr>
        </p:nvSpPr>
        <p:spPr/>
        <p:txBody>
          <a:bodyPr>
            <a:normAutofit/>
          </a:bodyPr>
          <a:lstStyle/>
          <a:p>
            <a:r>
              <a:rPr lang="nb-NO" dirty="0">
                <a:solidFill>
                  <a:srgbClr val="FF0000"/>
                </a:solidFill>
              </a:rPr>
              <a:t>XOR</a:t>
            </a:r>
            <a:r>
              <a:rPr lang="nb-NO" dirty="0"/>
              <a:t> and XNOR</a:t>
            </a:r>
          </a:p>
        </p:txBody>
      </p:sp>
      <p:sp>
        <p:nvSpPr>
          <p:cNvPr id="126978" name="Rectangle 2"/>
          <p:cNvSpPr>
            <a:spLocks noGrp="1" noChangeArrowheads="1"/>
          </p:cNvSpPr>
          <p:nvPr>
            <p:ph idx="1"/>
            <p:custDataLst>
              <p:tags r:id="rId3"/>
            </p:custDataLst>
          </p:nvPr>
        </p:nvSpPr>
        <p:spPr>
          <a:xfrm>
            <a:off x="383603" y="3257092"/>
            <a:ext cx="11443962" cy="3183040"/>
          </a:xfrm>
        </p:spPr>
        <p:txBody>
          <a:bodyPr>
            <a:normAutofit/>
          </a:bodyPr>
          <a:lstStyle/>
          <a:p>
            <a:pPr>
              <a:buFontTx/>
              <a:buNone/>
            </a:pPr>
            <a:r>
              <a:rPr lang="nb-NO" dirty="0"/>
              <a:t>                             </a:t>
            </a:r>
            <a:r>
              <a:rPr lang="nb-NO" dirty="0">
                <a:latin typeface="Comic Sans MS" pitchFamily="66" charset="0"/>
              </a:rPr>
              <a:t>XOR               				   XNOR</a:t>
            </a:r>
          </a:p>
          <a:p>
            <a:pPr>
              <a:buFontTx/>
              <a:buNone/>
            </a:pPr>
            <a:r>
              <a:rPr lang="nb-NO" dirty="0"/>
              <a:t>                        X    Y    F               				X    Y    F</a:t>
            </a:r>
          </a:p>
          <a:p>
            <a:pPr>
              <a:buFontTx/>
              <a:buNone/>
            </a:pPr>
            <a:r>
              <a:rPr lang="nb-NO" dirty="0"/>
              <a:t>                        0    0    0               				0    0    1</a:t>
            </a:r>
          </a:p>
          <a:p>
            <a:pPr>
              <a:buFontTx/>
              <a:buNone/>
            </a:pPr>
            <a:r>
              <a:rPr lang="nb-NO" dirty="0"/>
              <a:t>                        0    1    1               				0    1    0</a:t>
            </a:r>
          </a:p>
          <a:p>
            <a:pPr>
              <a:buFontTx/>
              <a:buNone/>
            </a:pPr>
            <a:r>
              <a:rPr lang="nb-NO" dirty="0"/>
              <a:t>                        1    0    1               				1    0    0</a:t>
            </a:r>
          </a:p>
          <a:p>
            <a:pPr>
              <a:buFontTx/>
              <a:buNone/>
            </a:pPr>
            <a:r>
              <a:rPr lang="nb-NO" dirty="0"/>
              <a:t>                        1    1    0               				1    1    1</a:t>
            </a:r>
          </a:p>
          <a:p>
            <a:pPr>
              <a:buFontTx/>
              <a:buNone/>
            </a:pPr>
            <a:endParaRPr lang="nb-NO" dirty="0"/>
          </a:p>
        </p:txBody>
      </p:sp>
      <p:pic>
        <p:nvPicPr>
          <p:cNvPr id="126980" name="Picture 4"/>
          <p:cNvPicPr>
            <a:picLocks noChangeAspect="1" noChangeArrowheads="1"/>
          </p:cNvPicPr>
          <p:nvPr>
            <p:custDataLst>
              <p:tags r:id="rId4"/>
            </p:custDataLst>
          </p:nvPr>
        </p:nvPicPr>
        <p:blipFill>
          <a:blip r:embed="rId19" cstate="print"/>
          <a:srcRect/>
          <a:stretch>
            <a:fillRect/>
          </a:stretch>
        </p:blipFill>
        <p:spPr bwMode="auto">
          <a:xfrm>
            <a:off x="4257216" y="1745657"/>
            <a:ext cx="1148803" cy="957660"/>
          </a:xfrm>
          <a:prstGeom prst="rect">
            <a:avLst/>
          </a:prstGeom>
          <a:noFill/>
          <a:ln w="9525">
            <a:noFill/>
            <a:miter lim="800000"/>
            <a:headEnd/>
            <a:tailEnd/>
          </a:ln>
          <a:effectLst/>
        </p:spPr>
      </p:pic>
      <p:pic>
        <p:nvPicPr>
          <p:cNvPr id="126981" name="Picture 5"/>
          <p:cNvPicPr>
            <a:picLocks noChangeAspect="1" noChangeArrowheads="1"/>
          </p:cNvPicPr>
          <p:nvPr>
            <p:custDataLst>
              <p:tags r:id="rId5"/>
            </p:custDataLst>
          </p:nvPr>
        </p:nvPicPr>
        <p:blipFill>
          <a:blip r:embed="rId20" cstate="print"/>
          <a:srcRect/>
          <a:stretch>
            <a:fillRect/>
          </a:stretch>
        </p:blipFill>
        <p:spPr bwMode="auto">
          <a:xfrm>
            <a:off x="8972573" y="1853904"/>
            <a:ext cx="1063869" cy="723900"/>
          </a:xfrm>
          <a:prstGeom prst="rect">
            <a:avLst/>
          </a:prstGeom>
          <a:noFill/>
          <a:ln w="9525">
            <a:noFill/>
            <a:miter lim="800000"/>
            <a:headEnd/>
            <a:tailEnd/>
          </a:ln>
          <a:effectLst/>
        </p:spPr>
      </p:pic>
      <p:sp>
        <p:nvSpPr>
          <p:cNvPr id="126982" name="Line 6"/>
          <p:cNvSpPr>
            <a:spLocks noChangeShapeType="1"/>
          </p:cNvSpPr>
          <p:nvPr>
            <p:custDataLst>
              <p:tags r:id="rId6"/>
            </p:custDataLst>
          </p:nvPr>
        </p:nvSpPr>
        <p:spPr bwMode="auto">
          <a:xfrm>
            <a:off x="2089805" y="4131296"/>
            <a:ext cx="1875693" cy="0"/>
          </a:xfrm>
          <a:prstGeom prst="line">
            <a:avLst/>
          </a:prstGeom>
          <a:noFill/>
          <a:ln w="9525">
            <a:solidFill>
              <a:schemeClr val="tx1"/>
            </a:solidFill>
            <a:round/>
            <a:headEnd/>
            <a:tailEnd/>
          </a:ln>
          <a:effectLst/>
        </p:spPr>
        <p:txBody>
          <a:bodyPr wrap="none" anchor="ctr"/>
          <a:lstStyle/>
          <a:p>
            <a:endParaRPr lang="nb-NO"/>
          </a:p>
        </p:txBody>
      </p:sp>
      <p:sp>
        <p:nvSpPr>
          <p:cNvPr id="126983" name="Line 7"/>
          <p:cNvSpPr>
            <a:spLocks noChangeShapeType="1"/>
          </p:cNvSpPr>
          <p:nvPr>
            <p:custDataLst>
              <p:tags r:id="rId7"/>
            </p:custDataLst>
          </p:nvPr>
        </p:nvSpPr>
        <p:spPr bwMode="auto">
          <a:xfrm>
            <a:off x="7675910" y="4131296"/>
            <a:ext cx="1547446" cy="0"/>
          </a:xfrm>
          <a:prstGeom prst="line">
            <a:avLst/>
          </a:prstGeom>
          <a:noFill/>
          <a:ln w="9525">
            <a:solidFill>
              <a:schemeClr val="tx1"/>
            </a:solidFill>
            <a:round/>
            <a:headEnd/>
            <a:tailEnd/>
          </a:ln>
          <a:effectLst/>
        </p:spPr>
        <p:txBody>
          <a:bodyPr wrap="none" anchor="ctr"/>
          <a:lstStyle/>
          <a:p>
            <a:endParaRPr lang="nb-NO"/>
          </a:p>
        </p:txBody>
      </p:sp>
      <p:sp>
        <p:nvSpPr>
          <p:cNvPr id="126984" name="Line 8"/>
          <p:cNvSpPr>
            <a:spLocks noChangeShapeType="1"/>
          </p:cNvSpPr>
          <p:nvPr>
            <p:custDataLst>
              <p:tags r:id="rId8"/>
            </p:custDataLst>
          </p:nvPr>
        </p:nvSpPr>
        <p:spPr bwMode="auto">
          <a:xfrm>
            <a:off x="3386071" y="3659956"/>
            <a:ext cx="0" cy="2438400"/>
          </a:xfrm>
          <a:prstGeom prst="line">
            <a:avLst/>
          </a:prstGeom>
          <a:noFill/>
          <a:ln w="9525">
            <a:solidFill>
              <a:schemeClr val="tx1"/>
            </a:solidFill>
            <a:round/>
            <a:headEnd/>
            <a:tailEnd/>
          </a:ln>
          <a:effectLst/>
        </p:spPr>
        <p:txBody>
          <a:bodyPr wrap="none" anchor="ctr"/>
          <a:lstStyle/>
          <a:p>
            <a:endParaRPr lang="nb-NO"/>
          </a:p>
        </p:txBody>
      </p:sp>
      <p:sp>
        <p:nvSpPr>
          <p:cNvPr id="126985" name="Line 9"/>
          <p:cNvSpPr>
            <a:spLocks noChangeShapeType="1"/>
          </p:cNvSpPr>
          <p:nvPr>
            <p:custDataLst>
              <p:tags r:id="rId9"/>
            </p:custDataLst>
          </p:nvPr>
        </p:nvSpPr>
        <p:spPr bwMode="auto">
          <a:xfrm>
            <a:off x="8688288" y="3659956"/>
            <a:ext cx="0" cy="2438400"/>
          </a:xfrm>
          <a:prstGeom prst="line">
            <a:avLst/>
          </a:prstGeom>
          <a:noFill/>
          <a:ln w="9525">
            <a:solidFill>
              <a:schemeClr val="tx1"/>
            </a:solidFill>
            <a:round/>
            <a:headEnd/>
            <a:tailEnd/>
          </a:ln>
          <a:effectLst/>
        </p:spPr>
        <p:txBody>
          <a:bodyPr wrap="none" anchor="ctr"/>
          <a:lstStyle/>
          <a:p>
            <a:endParaRPr lang="nb-NO"/>
          </a:p>
        </p:txBody>
      </p:sp>
      <p:sp>
        <p:nvSpPr>
          <p:cNvPr id="126987" name="Text Box 11"/>
          <p:cNvSpPr txBox="1">
            <a:spLocks noChangeArrowheads="1"/>
          </p:cNvSpPr>
          <p:nvPr/>
        </p:nvSpPr>
        <p:spPr bwMode="auto">
          <a:xfrm>
            <a:off x="2279339" y="1661972"/>
            <a:ext cx="1482333" cy="400110"/>
          </a:xfrm>
          <a:prstGeom prst="rect">
            <a:avLst/>
          </a:prstGeom>
          <a:solidFill>
            <a:schemeClr val="accent1"/>
          </a:solidFill>
          <a:ln w="9525">
            <a:noFill/>
            <a:miter lim="800000"/>
            <a:headEnd/>
            <a:tailEnd/>
          </a:ln>
          <a:effectLst/>
        </p:spPr>
        <p:txBody>
          <a:bodyPr wrap="square">
            <a:spAutoFit/>
          </a:bodyPr>
          <a:lstStyle/>
          <a:p>
            <a:pPr>
              <a:spcBef>
                <a:spcPct val="50000"/>
              </a:spcBef>
              <a:buFontTx/>
              <a:buNone/>
            </a:pPr>
            <a:r>
              <a:rPr lang="nb-NO" sz="2000" b="1" dirty="0">
                <a:latin typeface="Comic Sans MS" pitchFamily="66" charset="0"/>
              </a:rPr>
              <a:t>10110010</a:t>
            </a:r>
          </a:p>
        </p:txBody>
      </p:sp>
      <p:sp>
        <p:nvSpPr>
          <p:cNvPr id="126988" name="Text Box 12"/>
          <p:cNvSpPr txBox="1">
            <a:spLocks noChangeArrowheads="1"/>
          </p:cNvSpPr>
          <p:nvPr/>
        </p:nvSpPr>
        <p:spPr bwMode="auto">
          <a:xfrm>
            <a:off x="2272801" y="2393728"/>
            <a:ext cx="1488870" cy="400110"/>
          </a:xfrm>
          <a:prstGeom prst="rect">
            <a:avLst/>
          </a:prstGeom>
          <a:solidFill>
            <a:schemeClr val="accent1"/>
          </a:solidFill>
          <a:ln w="9525">
            <a:noFill/>
            <a:miter lim="800000"/>
            <a:headEnd/>
            <a:tailEnd/>
          </a:ln>
          <a:effectLst/>
        </p:spPr>
        <p:txBody>
          <a:bodyPr wrap="square">
            <a:spAutoFit/>
          </a:bodyPr>
          <a:lstStyle/>
          <a:p>
            <a:pPr>
              <a:spcBef>
                <a:spcPct val="50000"/>
              </a:spcBef>
              <a:buFontTx/>
              <a:buNone/>
            </a:pPr>
            <a:r>
              <a:rPr lang="nb-NO" sz="2000" b="1">
                <a:latin typeface="Comic Sans MS" pitchFamily="66" charset="0"/>
              </a:rPr>
              <a:t>11001110</a:t>
            </a:r>
          </a:p>
        </p:txBody>
      </p:sp>
      <p:sp>
        <p:nvSpPr>
          <p:cNvPr id="126989" name="Text Box 13"/>
          <p:cNvSpPr txBox="1">
            <a:spLocks noChangeArrowheads="1"/>
          </p:cNvSpPr>
          <p:nvPr>
            <p:custDataLst>
              <p:tags r:id="rId10"/>
            </p:custDataLst>
          </p:nvPr>
        </p:nvSpPr>
        <p:spPr bwMode="auto">
          <a:xfrm>
            <a:off x="5746199" y="2060947"/>
            <a:ext cx="1626578" cy="400110"/>
          </a:xfrm>
          <a:prstGeom prst="rect">
            <a:avLst/>
          </a:prstGeom>
          <a:solidFill>
            <a:schemeClr val="accent1"/>
          </a:solidFill>
          <a:ln w="9525">
            <a:noFill/>
            <a:miter lim="800000"/>
            <a:headEnd/>
            <a:tailEnd/>
          </a:ln>
          <a:effectLst/>
        </p:spPr>
        <p:txBody>
          <a:bodyPr wrap="square">
            <a:spAutoFit/>
          </a:bodyPr>
          <a:lstStyle/>
          <a:p>
            <a:pPr>
              <a:spcBef>
                <a:spcPct val="50000"/>
              </a:spcBef>
              <a:buFontTx/>
              <a:buNone/>
            </a:pPr>
            <a:r>
              <a:rPr lang="nb-NO" sz="2000" b="1" dirty="0">
                <a:latin typeface="Comic Sans MS" pitchFamily="66" charset="0"/>
              </a:rPr>
              <a:t>01111100</a:t>
            </a:r>
          </a:p>
        </p:txBody>
      </p:sp>
      <p:sp>
        <p:nvSpPr>
          <p:cNvPr id="126990" name="Text Box 14"/>
          <p:cNvSpPr txBox="1">
            <a:spLocks noChangeArrowheads="1"/>
          </p:cNvSpPr>
          <p:nvPr>
            <p:custDataLst>
              <p:tags r:id="rId11"/>
            </p:custDataLst>
          </p:nvPr>
        </p:nvSpPr>
        <p:spPr bwMode="auto">
          <a:xfrm>
            <a:off x="3858631" y="2343795"/>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dirty="0">
                <a:latin typeface="Times New Roman" pitchFamily="18" charset="0"/>
              </a:rPr>
              <a:t>Y</a:t>
            </a:r>
            <a:endParaRPr lang="en-US" sz="2400" dirty="0">
              <a:latin typeface="Times New Roman" pitchFamily="18" charset="0"/>
            </a:endParaRPr>
          </a:p>
        </p:txBody>
      </p:sp>
      <p:sp>
        <p:nvSpPr>
          <p:cNvPr id="126991" name="Text Box 15"/>
          <p:cNvSpPr txBox="1">
            <a:spLocks noChangeArrowheads="1"/>
          </p:cNvSpPr>
          <p:nvPr>
            <p:custDataLst>
              <p:tags r:id="rId12"/>
            </p:custDataLst>
          </p:nvPr>
        </p:nvSpPr>
        <p:spPr bwMode="auto">
          <a:xfrm>
            <a:off x="3840077" y="1622821"/>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dirty="0" err="1">
                <a:latin typeface="Times New Roman" pitchFamily="18" charset="0"/>
              </a:rPr>
              <a:t>X</a:t>
            </a:r>
            <a:endParaRPr lang="en-US" sz="2400" dirty="0">
              <a:latin typeface="Times New Roman" pitchFamily="18" charset="0"/>
            </a:endParaRPr>
          </a:p>
        </p:txBody>
      </p:sp>
      <p:sp>
        <p:nvSpPr>
          <p:cNvPr id="126992" name="Rectangle 16"/>
          <p:cNvSpPr>
            <a:spLocks noChangeArrowheads="1"/>
          </p:cNvSpPr>
          <p:nvPr>
            <p:custDataLst>
              <p:tags r:id="rId13"/>
            </p:custDataLst>
          </p:nvPr>
        </p:nvSpPr>
        <p:spPr bwMode="auto">
          <a:xfrm>
            <a:off x="5390011" y="1999393"/>
            <a:ext cx="356188" cy="461665"/>
          </a:xfrm>
          <a:prstGeom prst="rect">
            <a:avLst/>
          </a:prstGeom>
          <a:noFill/>
          <a:ln w="9525">
            <a:noFill/>
            <a:miter lim="800000"/>
            <a:headEnd/>
            <a:tailEnd/>
          </a:ln>
          <a:effectLst/>
        </p:spPr>
        <p:txBody>
          <a:bodyPr wrap="none">
            <a:spAutoFit/>
          </a:bodyPr>
          <a:lstStyle/>
          <a:p>
            <a:pPr>
              <a:spcBef>
                <a:spcPct val="0"/>
              </a:spcBef>
              <a:buFontTx/>
              <a:buNone/>
            </a:pPr>
            <a:r>
              <a:rPr lang="nb-NO" sz="2400" dirty="0">
                <a:latin typeface="Times New Roman" pitchFamily="18" charset="0"/>
              </a:rPr>
              <a:t>F</a:t>
            </a:r>
            <a:endParaRPr lang="en-US" sz="2400" dirty="0">
              <a:latin typeface="Times New Roman" pitchFamily="18" charset="0"/>
            </a:endParaRPr>
          </a:p>
        </p:txBody>
      </p:sp>
      <p:sp>
        <p:nvSpPr>
          <p:cNvPr id="126993" name="Rectangle 17"/>
          <p:cNvSpPr>
            <a:spLocks noChangeArrowheads="1"/>
          </p:cNvSpPr>
          <p:nvPr>
            <p:custDataLst>
              <p:tags r:id="rId14"/>
            </p:custDataLst>
          </p:nvPr>
        </p:nvSpPr>
        <p:spPr bwMode="auto">
          <a:xfrm>
            <a:off x="10008599" y="1985668"/>
            <a:ext cx="356188" cy="461665"/>
          </a:xfrm>
          <a:prstGeom prst="rect">
            <a:avLst/>
          </a:prstGeom>
          <a:noFill/>
          <a:ln w="9525">
            <a:noFill/>
            <a:miter lim="800000"/>
            <a:headEnd/>
            <a:tailEnd/>
          </a:ln>
          <a:effectLst/>
        </p:spPr>
        <p:txBody>
          <a:bodyPr wrap="none">
            <a:spAutoFit/>
          </a:bodyPr>
          <a:lstStyle/>
          <a:p>
            <a:pPr>
              <a:spcBef>
                <a:spcPct val="0"/>
              </a:spcBef>
              <a:buFontTx/>
              <a:buNone/>
            </a:pPr>
            <a:r>
              <a:rPr lang="nb-NO" sz="2400">
                <a:latin typeface="Times New Roman" pitchFamily="18" charset="0"/>
              </a:rPr>
              <a:t>F</a:t>
            </a:r>
            <a:endParaRPr lang="en-US" sz="2400">
              <a:latin typeface="Times New Roman" pitchFamily="18" charset="0"/>
            </a:endParaRPr>
          </a:p>
        </p:txBody>
      </p:sp>
      <p:sp>
        <p:nvSpPr>
          <p:cNvPr id="126994" name="Text Box 18"/>
          <p:cNvSpPr txBox="1">
            <a:spLocks noChangeArrowheads="1"/>
          </p:cNvSpPr>
          <p:nvPr>
            <p:custDataLst>
              <p:tags r:id="rId15"/>
            </p:custDataLst>
          </p:nvPr>
        </p:nvSpPr>
        <p:spPr bwMode="auto">
          <a:xfrm>
            <a:off x="8688288" y="2093617"/>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Y</a:t>
            </a:r>
            <a:endParaRPr lang="en-US" sz="2400">
              <a:latin typeface="Times New Roman" pitchFamily="18" charset="0"/>
            </a:endParaRPr>
          </a:p>
        </p:txBody>
      </p:sp>
      <p:sp>
        <p:nvSpPr>
          <p:cNvPr id="126995" name="Text Box 19"/>
          <p:cNvSpPr txBox="1">
            <a:spLocks noChangeArrowheads="1"/>
          </p:cNvSpPr>
          <p:nvPr>
            <p:custDataLst>
              <p:tags r:id="rId16"/>
            </p:custDataLst>
          </p:nvPr>
        </p:nvSpPr>
        <p:spPr bwMode="auto">
          <a:xfrm>
            <a:off x="8691218" y="1858667"/>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X</a:t>
            </a:r>
            <a:endParaRPr lang="en-US" sz="2400">
              <a:latin typeface="Times New Roman" pitchFamily="18" charset="0"/>
            </a:endParaRPr>
          </a:p>
        </p:txBody>
      </p:sp>
    </p:spTree>
    <p:custDataLst>
      <p:tags r:id="rId1"/>
    </p:custDataLst>
    <p:extLst>
      <p:ext uri="{BB962C8B-B14F-4D97-AF65-F5344CB8AC3E}">
        <p14:creationId xmlns:p14="http://schemas.microsoft.com/office/powerpoint/2010/main" val="16343414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9"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custDataLst>
              <p:tags r:id="rId2"/>
            </p:custDataLst>
          </p:nvPr>
        </p:nvSpPr>
        <p:spPr/>
        <p:txBody>
          <a:bodyPr>
            <a:normAutofit/>
          </a:bodyPr>
          <a:lstStyle/>
          <a:p>
            <a:r>
              <a:rPr lang="nb-NO" dirty="0" err="1"/>
              <a:t>Example</a:t>
            </a:r>
            <a:r>
              <a:rPr lang="nb-NO" dirty="0"/>
              <a:t>: XOR</a:t>
            </a:r>
            <a:endParaRPr lang="en-US" dirty="0"/>
          </a:p>
        </p:txBody>
      </p:sp>
      <p:pic>
        <p:nvPicPr>
          <p:cNvPr id="128004" name="Picture 4" descr="sw-xor"/>
          <p:cNvPicPr>
            <a:picLocks noChangeAspect="1" noChangeArrowheads="1" noCrop="1"/>
          </p:cNvPicPr>
          <p:nvPr>
            <p:custDataLst>
              <p:tags r:id="rId3"/>
            </p:custDataLst>
          </p:nvPr>
        </p:nvPicPr>
        <p:blipFill>
          <a:blip r:embed="rId7" cstate="print"/>
          <a:srcRect/>
          <a:stretch>
            <a:fillRect/>
          </a:stretch>
        </p:blipFill>
        <p:spPr bwMode="auto">
          <a:xfrm>
            <a:off x="6295292" y="1844677"/>
            <a:ext cx="2924908" cy="1928813"/>
          </a:xfrm>
          <a:prstGeom prst="rect">
            <a:avLst/>
          </a:prstGeom>
          <a:noFill/>
        </p:spPr>
      </p:pic>
      <p:pic>
        <p:nvPicPr>
          <p:cNvPr id="128005" name="Picture 5" descr="truth-xor"/>
          <p:cNvPicPr>
            <a:picLocks noChangeAspect="1" noChangeArrowheads="1"/>
          </p:cNvPicPr>
          <p:nvPr>
            <p:custDataLst>
              <p:tags r:id="rId4"/>
            </p:custDataLst>
          </p:nvPr>
        </p:nvPicPr>
        <p:blipFill>
          <a:blip r:embed="rId8" cstate="print"/>
          <a:srcRect/>
          <a:stretch>
            <a:fillRect/>
          </a:stretch>
        </p:blipFill>
        <p:spPr bwMode="auto">
          <a:xfrm>
            <a:off x="3503737" y="1916115"/>
            <a:ext cx="1093177" cy="1800225"/>
          </a:xfrm>
          <a:prstGeom prst="rect">
            <a:avLst/>
          </a:prstGeom>
          <a:noFill/>
        </p:spPr>
      </p:pic>
    </p:spTree>
    <p:custDataLst>
      <p:tags r:id="rId1"/>
    </p:custDataLst>
    <p:extLst>
      <p:ext uri="{BB962C8B-B14F-4D97-AF65-F5344CB8AC3E}">
        <p14:creationId xmlns:p14="http://schemas.microsoft.com/office/powerpoint/2010/main" val="428740029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8EA2-5AB1-A382-A40C-D4BE60C9FE5E}"/>
              </a:ext>
            </a:extLst>
          </p:cNvPr>
          <p:cNvSpPr>
            <a:spLocks noGrp="1"/>
          </p:cNvSpPr>
          <p:nvPr>
            <p:ph type="ctrTitle"/>
          </p:nvPr>
        </p:nvSpPr>
        <p:spPr/>
        <p:txBody>
          <a:bodyPr>
            <a:normAutofit fontScale="90000"/>
          </a:bodyPr>
          <a:lstStyle/>
          <a:p>
            <a:r>
              <a:rPr lang="en-NO" dirty="0"/>
              <a:t>Examples of </a:t>
            </a:r>
            <a:r>
              <a:rPr lang="nb-NO" dirty="0" err="1"/>
              <a:t>Boolean</a:t>
            </a:r>
            <a:r>
              <a:rPr lang="nb-NO" dirty="0"/>
              <a:t> algebra </a:t>
            </a:r>
            <a:r>
              <a:rPr lang="nb-NO" dirty="0" err="1"/>
              <a:t>using</a:t>
            </a:r>
            <a:r>
              <a:rPr lang="nb-NO" dirty="0"/>
              <a:t> </a:t>
            </a:r>
            <a:r>
              <a:rPr lang="en-NO" dirty="0"/>
              <a:t>binary system</a:t>
            </a:r>
            <a:br>
              <a:rPr lang="en-NO" dirty="0"/>
            </a:br>
            <a:r>
              <a:rPr lang="en-NO" dirty="0"/>
              <a:t>computer arithmatics</a:t>
            </a:r>
          </a:p>
        </p:txBody>
      </p:sp>
      <p:sp>
        <p:nvSpPr>
          <p:cNvPr id="3" name="Subtitle 2">
            <a:extLst>
              <a:ext uri="{FF2B5EF4-FFF2-40B4-BE49-F238E27FC236}">
                <a16:creationId xmlns:a16="http://schemas.microsoft.com/office/drawing/2014/main" id="{B6F41B51-89B3-133A-CB2B-2C4C23E33392}"/>
              </a:ext>
            </a:extLst>
          </p:cNvPr>
          <p:cNvSpPr>
            <a:spLocks noGrp="1"/>
          </p:cNvSpPr>
          <p:nvPr>
            <p:ph type="subTitle" idx="1"/>
          </p:nvPr>
        </p:nvSpPr>
        <p:spPr/>
        <p:txBody>
          <a:bodyPr/>
          <a:lstStyle/>
          <a:p>
            <a:endParaRPr lang="en-NO"/>
          </a:p>
        </p:txBody>
      </p:sp>
      <p:sp>
        <p:nvSpPr>
          <p:cNvPr id="4" name="TextBox 3">
            <a:extLst>
              <a:ext uri="{FF2B5EF4-FFF2-40B4-BE49-F238E27FC236}">
                <a16:creationId xmlns:a16="http://schemas.microsoft.com/office/drawing/2014/main" id="{580B56BA-DD69-4EFC-BA46-3809BC4FC380}"/>
              </a:ext>
            </a:extLst>
          </p:cNvPr>
          <p:cNvSpPr txBox="1"/>
          <p:nvPr/>
        </p:nvSpPr>
        <p:spPr>
          <a:xfrm>
            <a:off x="5495925" y="2981325"/>
            <a:ext cx="914400" cy="914400"/>
          </a:xfrm>
          <a:prstGeom prst="rect">
            <a:avLst/>
          </a:prstGeom>
          <a:noFill/>
        </p:spPr>
        <p:txBody>
          <a:bodyPr wrap="square" rtlCol="0">
            <a:spAutoFit/>
          </a:bodyPr>
          <a:lstStyle/>
          <a:p>
            <a:endParaRPr lang="en-NO"/>
          </a:p>
        </p:txBody>
      </p:sp>
    </p:spTree>
    <p:extLst>
      <p:ext uri="{BB962C8B-B14F-4D97-AF65-F5344CB8AC3E}">
        <p14:creationId xmlns:p14="http://schemas.microsoft.com/office/powerpoint/2010/main" val="3312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59" y="457200"/>
            <a:ext cx="8229600" cy="1143000"/>
          </a:xfrm>
        </p:spPr>
        <p:txBody>
          <a:bodyPr/>
          <a:lstStyle/>
          <a:p>
            <a:r>
              <a:rPr lang="en-US" dirty="0"/>
              <a:t>Binary Operations</a:t>
            </a:r>
          </a:p>
        </p:txBody>
      </p:sp>
      <p:sp>
        <p:nvSpPr>
          <p:cNvPr id="3" name="Content Placeholder 2"/>
          <p:cNvSpPr>
            <a:spLocks noGrp="1"/>
          </p:cNvSpPr>
          <p:nvPr>
            <p:ph idx="1"/>
          </p:nvPr>
        </p:nvSpPr>
        <p:spPr>
          <a:xfrm>
            <a:off x="645459" y="1600200"/>
            <a:ext cx="9565341" cy="5105400"/>
          </a:xfrm>
        </p:spPr>
        <p:txBody>
          <a:bodyPr>
            <a:normAutofit/>
          </a:bodyPr>
          <a:lstStyle/>
          <a:p>
            <a:r>
              <a:rPr lang="en-US" dirty="0"/>
              <a:t>We learn the binary operations using truth tables</a:t>
            </a:r>
          </a:p>
          <a:p>
            <a:endParaRPr lang="en-US" dirty="0"/>
          </a:p>
          <a:p>
            <a:endParaRPr lang="en-US" dirty="0"/>
          </a:p>
          <a:p>
            <a:endParaRPr lang="en-US" dirty="0"/>
          </a:p>
          <a:p>
            <a:endParaRPr lang="en-US" dirty="0"/>
          </a:p>
          <a:p>
            <a:r>
              <a:rPr lang="en-US" dirty="0"/>
              <a:t>Given two bits, apply the operator</a:t>
            </a:r>
          </a:p>
          <a:p>
            <a:pPr lvl="1"/>
            <a:r>
              <a:rPr lang="en-US" dirty="0"/>
              <a:t>1 AND 0 = 0</a:t>
            </a:r>
          </a:p>
          <a:p>
            <a:pPr lvl="1"/>
            <a:r>
              <a:rPr lang="en-US" dirty="0"/>
              <a:t>1 OR 0 = 1</a:t>
            </a:r>
          </a:p>
          <a:p>
            <a:pPr lvl="1"/>
            <a:r>
              <a:rPr lang="en-US" dirty="0"/>
              <a:t>1 XOR 0 = 1</a:t>
            </a:r>
          </a:p>
          <a:p>
            <a:r>
              <a:rPr lang="en-US" dirty="0"/>
              <a:t>Apply the binary (Boolean) operators </a:t>
            </a:r>
            <a:r>
              <a:rPr lang="en-US" i="1" dirty="0"/>
              <a:t>bitwise </a:t>
            </a:r>
            <a:r>
              <a:rPr lang="en-US" dirty="0"/>
              <a:t>(in columns) to binary numbers as in </a:t>
            </a:r>
          </a:p>
          <a:p>
            <a:pPr lvl="1"/>
            <a:r>
              <a:rPr lang="en-US" dirty="0"/>
              <a:t>10010011 AND 00001111 = 00000011</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05000"/>
            <a:ext cx="730711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943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165" y="313765"/>
            <a:ext cx="8229600" cy="1143000"/>
          </a:xfrm>
        </p:spPr>
        <p:txBody>
          <a:bodyPr/>
          <a:lstStyle/>
          <a:p>
            <a:r>
              <a:rPr lang="en-US" dirty="0"/>
              <a:t>Examples</a:t>
            </a:r>
          </a:p>
        </p:txBody>
      </p:sp>
      <p:sp>
        <p:nvSpPr>
          <p:cNvPr id="3" name="Content Placeholder 2"/>
          <p:cNvSpPr>
            <a:spLocks noGrp="1"/>
          </p:cNvSpPr>
          <p:nvPr>
            <p:ph idx="1"/>
          </p:nvPr>
        </p:nvSpPr>
        <p:spPr>
          <a:xfrm>
            <a:off x="847165" y="1030941"/>
            <a:ext cx="9592235" cy="5513294"/>
          </a:xfrm>
        </p:spPr>
        <p:txBody>
          <a:bodyPr>
            <a:normAutofit/>
          </a:bodyPr>
          <a:lstStyle/>
          <a:p>
            <a:r>
              <a:rPr lang="en-US" dirty="0"/>
              <a:t>AND – if both bits are 1 the result is 1, otherwise 0</a:t>
            </a:r>
          </a:p>
          <a:p>
            <a:pPr lvl="1"/>
            <a:r>
              <a:rPr lang="en-US" dirty="0"/>
              <a:t>11111101 AND 00001111 = 00001101</a:t>
            </a:r>
          </a:p>
          <a:p>
            <a:pPr lvl="1"/>
            <a:r>
              <a:rPr lang="en-US" dirty="0"/>
              <a:t>01010101 AND 10101010 = 00000000</a:t>
            </a:r>
          </a:p>
          <a:p>
            <a:pPr lvl="1"/>
            <a:r>
              <a:rPr lang="en-US" dirty="0"/>
              <a:t>00001111 AND 00110011 = 00000011</a:t>
            </a:r>
          </a:p>
          <a:p>
            <a:r>
              <a:rPr lang="en-US" dirty="0"/>
              <a:t>OR – if either bit is 1 the result is 1, otherwise 0</a:t>
            </a:r>
          </a:p>
          <a:p>
            <a:pPr lvl="1"/>
            <a:r>
              <a:rPr lang="en-US" dirty="0"/>
              <a:t>10101010 OR 11100011 = 11101011</a:t>
            </a:r>
          </a:p>
          <a:p>
            <a:pPr lvl="1"/>
            <a:r>
              <a:rPr lang="en-US" dirty="0"/>
              <a:t>01010101 OR 10101010 = 11111111</a:t>
            </a:r>
          </a:p>
          <a:p>
            <a:pPr lvl="1"/>
            <a:r>
              <a:rPr lang="en-US" dirty="0"/>
              <a:t>00001111 OR 00110011 = 00111111</a:t>
            </a:r>
          </a:p>
          <a:p>
            <a:r>
              <a:rPr lang="en-US" dirty="0"/>
              <a:t>NOT – flip (negate) each bit</a:t>
            </a:r>
          </a:p>
          <a:p>
            <a:pPr lvl="1"/>
            <a:r>
              <a:rPr lang="en-US" dirty="0"/>
              <a:t>NOT 10101011 = 01010100</a:t>
            </a:r>
          </a:p>
          <a:p>
            <a:pPr lvl="1"/>
            <a:r>
              <a:rPr lang="en-US" dirty="0"/>
              <a:t>NOT 00001111 = 11110000</a:t>
            </a:r>
          </a:p>
          <a:p>
            <a:r>
              <a:rPr lang="en-US" dirty="0"/>
              <a:t>XOR – if the bits differ the result is 1, otherwise 0</a:t>
            </a:r>
          </a:p>
          <a:p>
            <a:pPr lvl="1"/>
            <a:r>
              <a:rPr lang="en-US" dirty="0"/>
              <a:t>10111100 XOR 11110101 = 01001001</a:t>
            </a:r>
          </a:p>
          <a:p>
            <a:pPr lvl="1"/>
            <a:r>
              <a:rPr lang="en-US" dirty="0"/>
              <a:t>11110000 XOR 00010001 = 11100001</a:t>
            </a:r>
          </a:p>
          <a:p>
            <a:pPr lvl="1"/>
            <a:r>
              <a:rPr lang="en-US" dirty="0"/>
              <a:t>01010101 XOR 01011110 = 00001011</a:t>
            </a:r>
          </a:p>
          <a:p>
            <a:pPr lvl="1"/>
            <a:endParaRPr lang="en-US" dirty="0"/>
          </a:p>
          <a:p>
            <a:endParaRPr lang="en-US" dirty="0"/>
          </a:p>
        </p:txBody>
      </p:sp>
    </p:spTree>
    <p:extLst>
      <p:ext uri="{BB962C8B-B14F-4D97-AF65-F5344CB8AC3E}">
        <p14:creationId xmlns:p14="http://schemas.microsoft.com/office/powerpoint/2010/main" val="2566441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165" y="376518"/>
            <a:ext cx="8229600" cy="1143000"/>
          </a:xfrm>
        </p:spPr>
        <p:txBody>
          <a:bodyPr/>
          <a:lstStyle/>
          <a:p>
            <a:r>
              <a:rPr lang="en-US" dirty="0"/>
              <a:t>Binary Addition - (to remember)</a:t>
            </a:r>
          </a:p>
        </p:txBody>
      </p:sp>
      <p:sp>
        <p:nvSpPr>
          <p:cNvPr id="3" name="Content Placeholder 2"/>
          <p:cNvSpPr>
            <a:spLocks noGrp="1"/>
          </p:cNvSpPr>
          <p:nvPr>
            <p:ph idx="1"/>
          </p:nvPr>
        </p:nvSpPr>
        <p:spPr>
          <a:xfrm>
            <a:off x="847165" y="1447800"/>
            <a:ext cx="9363635" cy="5257800"/>
          </a:xfrm>
        </p:spPr>
        <p:txBody>
          <a:bodyPr>
            <a:normAutofit/>
          </a:bodyPr>
          <a:lstStyle/>
          <a:p>
            <a:r>
              <a:rPr lang="en-US" dirty="0"/>
              <a:t>To add 2 bits, there are four possibilities</a:t>
            </a:r>
          </a:p>
          <a:p>
            <a:pPr lvl="1"/>
            <a:r>
              <a:rPr lang="en-US" dirty="0"/>
              <a:t>0 + 0 = 0</a:t>
            </a:r>
          </a:p>
          <a:p>
            <a:pPr lvl="1"/>
            <a:r>
              <a:rPr lang="en-US" dirty="0"/>
              <a:t>1 + 0 = 1</a:t>
            </a:r>
          </a:p>
          <a:p>
            <a:pPr lvl="1"/>
            <a:r>
              <a:rPr lang="en-US" dirty="0"/>
              <a:t>0 + 1 = 1</a:t>
            </a:r>
          </a:p>
          <a:p>
            <a:pPr lvl="1"/>
            <a:r>
              <a:rPr lang="en-US" dirty="0"/>
              <a:t>1 + 1 = 2 – we can’t write 2 in binary, but 2 is 10 in binary, so write a 0 and carry a 1</a:t>
            </a:r>
          </a:p>
          <a:p>
            <a:r>
              <a:rPr lang="en-US" dirty="0"/>
              <a:t>To compute anything useful (more than 2 single bits), we need to add binary numbers</a:t>
            </a:r>
          </a:p>
          <a:p>
            <a:r>
              <a:rPr lang="en-US" dirty="0"/>
              <a:t>This requires that we chain together </a:t>
            </a:r>
            <a:r>
              <a:rPr lang="en-US" dirty="0" err="1"/>
              <a:t>carrys</a:t>
            </a:r>
            <a:endParaRPr lang="en-US" dirty="0"/>
          </a:p>
          <a:p>
            <a:pPr lvl="1"/>
            <a:r>
              <a:rPr lang="en-US" dirty="0"/>
              <a:t>The carry out of one column goes to be added in the other column to its left</a:t>
            </a:r>
          </a:p>
        </p:txBody>
      </p:sp>
    </p:spTree>
    <p:extLst>
      <p:ext uri="{BB962C8B-B14F-4D97-AF65-F5344CB8AC3E}">
        <p14:creationId xmlns:p14="http://schemas.microsoft.com/office/powerpoint/2010/main" val="711221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395748" y="1163970"/>
            <a:ext cx="11146328" cy="1822448"/>
          </a:xfrm>
        </p:spPr>
        <p:txBody>
          <a:bodyPr>
            <a:normAutofit fontScale="90000"/>
          </a:bodyPr>
          <a:lstStyle/>
          <a:p>
            <a:pPr algn="ctr"/>
            <a:r>
              <a:rPr lang="nb-NO" dirty="0"/>
              <a:t>TK1100</a:t>
            </a:r>
            <a:br>
              <a:rPr lang="nb-NO" dirty="0"/>
            </a:br>
            <a:r>
              <a:rPr lang="nb-NO" dirty="0"/>
              <a:t>Digital Technology</a:t>
            </a:r>
            <a:br>
              <a:rPr lang="nb-NO" dirty="0"/>
            </a:br>
            <a:endParaRPr lang="nb-NO" dirty="0"/>
          </a:p>
        </p:txBody>
      </p:sp>
      <p:sp>
        <p:nvSpPr>
          <p:cNvPr id="3" name="Subtitle 2"/>
          <p:cNvSpPr>
            <a:spLocks noGrp="1"/>
          </p:cNvSpPr>
          <p:nvPr>
            <p:ph type="subTitle" idx="1"/>
            <p:custDataLst>
              <p:tags r:id="rId3"/>
            </p:custDataLst>
          </p:nvPr>
        </p:nvSpPr>
        <p:spPr/>
        <p:txBody>
          <a:bodyPr>
            <a:noAutofit/>
          </a:bodyPr>
          <a:lstStyle/>
          <a:p>
            <a:r>
              <a:rPr lang="nb-NO" sz="6000" dirty="0">
                <a:latin typeface="Arial Black" panose="020B0A04020102020204" pitchFamily="34" charset="0"/>
              </a:rPr>
              <a:t>Computer </a:t>
            </a:r>
          </a:p>
          <a:p>
            <a:r>
              <a:rPr lang="nb-NO" sz="6000" dirty="0" err="1">
                <a:latin typeface="Arial Black" panose="020B0A04020102020204" pitchFamily="34" charset="0"/>
              </a:rPr>
              <a:t>architecture</a:t>
            </a:r>
            <a:endParaRPr lang="nb-NO" sz="6000" dirty="0">
              <a:latin typeface="Arial Black" panose="020B0A04020102020204" pitchFamily="34" charset="0"/>
            </a:endParaRPr>
          </a:p>
        </p:txBody>
      </p:sp>
      <p:pic>
        <p:nvPicPr>
          <p:cNvPr id="2050" name="Picture 2" descr="Bilderesultat for CPU illustration">
            <a:extLst>
              <a:ext uri="{FF2B5EF4-FFF2-40B4-BE49-F238E27FC236}">
                <a16:creationId xmlns:a16="http://schemas.microsoft.com/office/drawing/2014/main" id="{14290F7A-C815-46E7-8B9E-0AFE73F689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2790" y="4077028"/>
            <a:ext cx="3733460" cy="24844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292592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anim calcmode="lin" valueType="num">
                                      <p:cBhvr>
                                        <p:cTn id="8" dur="3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3000" fill="hold"/>
                                        <p:tgtEl>
                                          <p:spTgt spid="3">
                                            <p:txEl>
                                              <p:pRg st="0" end="0"/>
                                            </p:txEl>
                                          </p:spTgt>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audio>
                                      <p:cMediaNode vol="74000">
                                        <p:cTn display="0" masterRel="sameClick">
                                          <p:stCondLst>
                                            <p:cond evt="begin" delay="0">
                                              <p:tn val="5"/>
                                            </p:cond>
                                          </p:stCondLst>
                                          <p:endCondLst>
                                            <p:cond evt="onStopAudio" delay="0">
                                              <p:tgtEl>
                                                <p:sldTgt/>
                                              </p:tgtEl>
                                            </p:cond>
                                          </p:endCondLst>
                                        </p:cTn>
                                        <p:tgtEl>
                                          <p:sndTgt r:embed="rId6" name="voltage.wav"/>
                                        </p:tgtEl>
                                      </p:cMediaNode>
                                    </p:audio>
                                  </p:sub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3000"/>
                                        <p:tgtEl>
                                          <p:spTgt spid="3">
                                            <p:txEl>
                                              <p:pRg st="1" end="1"/>
                                            </p:txEl>
                                          </p:spTgt>
                                        </p:tgtEl>
                                      </p:cBhvr>
                                    </p:animEffect>
                                    <p:anim calcmode="lin" valueType="num">
                                      <p:cBhvr>
                                        <p:cTn id="15" dur="3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3000" fill="hold"/>
                                        <p:tgtEl>
                                          <p:spTgt spid="3">
                                            <p:txEl>
                                              <p:pRg st="1" end="1"/>
                                            </p:txEl>
                                          </p:spTgt>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3">
                                            <p:txEl>
                                              <p:pRg st="1" end="1"/>
                                            </p:txEl>
                                          </p:spTgt>
                                        </p:tgtEl>
                                        <p:attrNameLst>
                                          <p:attrName>ppt_c</p:attrName>
                                        </p:attrNameLst>
                                      </p:cBhvr>
                                      <p:to>
                                        <a:schemeClr val="accent2"/>
                                      </p:to>
                                    </p:animClr>
                                    <p:audio>
                                      <p:cMediaNode vol="74000">
                                        <p:cTn display="0" masterRel="sameClick">
                                          <p:stCondLst>
                                            <p:cond evt="begin" delay="0">
                                              <p:tn val="12"/>
                                            </p:cond>
                                          </p:stCondLst>
                                          <p:endCondLst>
                                            <p:cond evt="onStopAudio" delay="0">
                                              <p:tgtEl>
                                                <p:sldTgt/>
                                              </p:tgtEl>
                                            </p:cond>
                                          </p:endCondLst>
                                        </p:cTn>
                                        <p:tgtEl>
                                          <p:sndTgt r:embed="rId6"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859" y="406658"/>
            <a:ext cx="8229600" cy="1143000"/>
          </a:xfrm>
        </p:spPr>
        <p:txBody>
          <a:bodyPr/>
          <a:lstStyle/>
          <a:p>
            <a:r>
              <a:rPr lang="en-US" dirty="0"/>
              <a:t>Binary Addition Continued</a:t>
            </a:r>
          </a:p>
        </p:txBody>
      </p:sp>
      <p:sp>
        <p:nvSpPr>
          <p:cNvPr id="3" name="Content Placeholder 2"/>
          <p:cNvSpPr>
            <a:spLocks noGrp="1"/>
          </p:cNvSpPr>
          <p:nvPr>
            <p:ph idx="1"/>
          </p:nvPr>
        </p:nvSpPr>
        <p:spPr>
          <a:xfrm>
            <a:off x="1021976" y="1549657"/>
            <a:ext cx="9188824" cy="2530733"/>
          </a:xfrm>
        </p:spPr>
        <p:txBody>
          <a:bodyPr>
            <a:normAutofit/>
          </a:bodyPr>
          <a:lstStyle/>
          <a:p>
            <a:r>
              <a:rPr lang="en-US" dirty="0"/>
              <a:t>With 3 bits (the two bits plus the carry), we have 4 possibilities:</a:t>
            </a:r>
          </a:p>
          <a:p>
            <a:pPr lvl="1"/>
            <a:r>
              <a:rPr lang="en-US" dirty="0"/>
              <a:t>0 + 0 + 0 = 0</a:t>
            </a:r>
          </a:p>
          <a:p>
            <a:pPr lvl="1"/>
            <a:r>
              <a:rPr lang="en-US" dirty="0"/>
              <a:t>2 zeroes and </a:t>
            </a:r>
            <a:r>
              <a:rPr lang="en-US" b="1" dirty="0"/>
              <a:t>1 one </a:t>
            </a:r>
            <a:r>
              <a:rPr lang="en-US" dirty="0"/>
              <a:t>= 1</a:t>
            </a:r>
          </a:p>
          <a:p>
            <a:pPr lvl="1"/>
            <a:r>
              <a:rPr lang="en-US" b="1" dirty="0"/>
              <a:t>2 ones </a:t>
            </a:r>
            <a:r>
              <a:rPr lang="en-US" dirty="0"/>
              <a:t>and 1 zero = 2 (carry of 1, sum of 0</a:t>
            </a:r>
          </a:p>
          <a:p>
            <a:pPr lvl="1"/>
            <a:r>
              <a:rPr lang="en-US" b="1" dirty="0"/>
              <a:t>3 ones </a:t>
            </a:r>
            <a:r>
              <a:rPr lang="en-US" dirty="0"/>
              <a:t>= 3 (carry of 1 and sum of 1)</a:t>
            </a:r>
          </a:p>
          <a:p>
            <a:r>
              <a:rPr lang="en-US" dirty="0"/>
              <a:t>Example:</a:t>
            </a:r>
          </a:p>
        </p:txBody>
      </p:sp>
      <p:sp>
        <p:nvSpPr>
          <p:cNvPr id="4" name="TextBox 3"/>
          <p:cNvSpPr txBox="1"/>
          <p:nvPr/>
        </p:nvSpPr>
        <p:spPr>
          <a:xfrm>
            <a:off x="1676400" y="6037505"/>
            <a:ext cx="4620176" cy="430887"/>
          </a:xfrm>
          <a:prstGeom prst="rect">
            <a:avLst/>
          </a:prstGeom>
          <a:noFill/>
        </p:spPr>
        <p:txBody>
          <a:bodyPr wrap="none" rtlCol="0">
            <a:spAutoFit/>
          </a:bodyPr>
          <a:lstStyle/>
          <a:p>
            <a:r>
              <a:rPr lang="en-US" sz="2200" dirty="0">
                <a:latin typeface="Times New Roman" pitchFamily="18" charset="0"/>
                <a:cs typeface="Times New Roman" pitchFamily="18" charset="0"/>
              </a:rPr>
              <a:t>Check your work, convert to decimal!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225" y="4124326"/>
            <a:ext cx="630555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151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964" y="376517"/>
            <a:ext cx="8229600" cy="1143000"/>
          </a:xfrm>
        </p:spPr>
        <p:txBody>
          <a:bodyPr>
            <a:normAutofit/>
          </a:bodyPr>
          <a:lstStyle/>
          <a:p>
            <a:r>
              <a:rPr lang="en-US" dirty="0"/>
              <a:t>Addition Using AND, OR, XOR</a:t>
            </a:r>
          </a:p>
        </p:txBody>
      </p:sp>
      <p:sp>
        <p:nvSpPr>
          <p:cNvPr id="3" name="Content Placeholder 2"/>
          <p:cNvSpPr>
            <a:spLocks noGrp="1"/>
          </p:cNvSpPr>
          <p:nvPr>
            <p:ph idx="1"/>
          </p:nvPr>
        </p:nvSpPr>
        <p:spPr>
          <a:xfrm>
            <a:off x="672353" y="1197452"/>
            <a:ext cx="9538447" cy="5405718"/>
          </a:xfrm>
        </p:spPr>
        <p:txBody>
          <a:bodyPr>
            <a:normAutofit fontScale="92500" lnSpcReduction="10000"/>
          </a:bodyPr>
          <a:lstStyle/>
          <a:p>
            <a:r>
              <a:rPr lang="en-US" dirty="0"/>
              <a:t>To implement addition in the computer, convert addition to AND, OR, NOT and XOR</a:t>
            </a:r>
          </a:p>
          <a:p>
            <a:r>
              <a:rPr lang="en-US" dirty="0"/>
              <a:t>Input for any single addition is two binary numbers and the carry in from the previous (to the right) column</a:t>
            </a:r>
          </a:p>
          <a:p>
            <a:pPr lvl="1"/>
            <a:r>
              <a:rPr lang="en-US" dirty="0"/>
              <a:t>For column </a:t>
            </a:r>
            <a:r>
              <a:rPr lang="en-US" dirty="0" err="1"/>
              <a:t>i</a:t>
            </a:r>
            <a:r>
              <a:rPr lang="en-US" dirty="0"/>
              <a:t>, we will call these X</a:t>
            </a:r>
            <a:r>
              <a:rPr lang="en-US" baseline="-25000" dirty="0"/>
              <a:t>i</a:t>
            </a:r>
            <a:r>
              <a:rPr lang="en-US" dirty="0"/>
              <a:t>, Y</a:t>
            </a:r>
            <a:r>
              <a:rPr lang="en-US" baseline="-25000" dirty="0"/>
              <a:t>i</a:t>
            </a:r>
            <a:r>
              <a:rPr lang="en-US" dirty="0"/>
              <a:t> and </a:t>
            </a:r>
            <a:r>
              <a:rPr lang="en-US" dirty="0" err="1"/>
              <a:t>C</a:t>
            </a:r>
            <a:r>
              <a:rPr lang="en-US" baseline="-25000" dirty="0" err="1"/>
              <a:t>i</a:t>
            </a:r>
            <a:endParaRPr lang="en-US" baseline="-25000" dirty="0"/>
          </a:p>
          <a:p>
            <a:r>
              <a:rPr lang="en-US" dirty="0"/>
              <a:t>Compute sum and carry out for column </a:t>
            </a:r>
            <a:r>
              <a:rPr lang="en-US" dirty="0" err="1"/>
              <a:t>i</a:t>
            </a:r>
            <a:r>
              <a:rPr lang="en-US" dirty="0"/>
              <a:t> (S</a:t>
            </a:r>
            <a:r>
              <a:rPr lang="en-US" baseline="-25000" dirty="0"/>
              <a:t>i</a:t>
            </a:r>
            <a:r>
              <a:rPr lang="en-US" dirty="0"/>
              <a:t>, C</a:t>
            </a:r>
            <a:r>
              <a:rPr lang="en-US" baseline="-25000" dirty="0"/>
              <a:t>i+1</a:t>
            </a:r>
            <a:r>
              <a:rPr lang="en-US" dirty="0"/>
              <a:t>)</a:t>
            </a:r>
          </a:p>
          <a:p>
            <a:r>
              <a:rPr lang="en-US" dirty="0"/>
              <a:t>S</a:t>
            </a:r>
            <a:r>
              <a:rPr lang="en-US" baseline="-25000" dirty="0"/>
              <a:t>i</a:t>
            </a:r>
            <a:r>
              <a:rPr lang="en-US" dirty="0"/>
              <a:t> = (X</a:t>
            </a:r>
            <a:r>
              <a:rPr lang="en-US" baseline="-25000" dirty="0"/>
              <a:t>i</a:t>
            </a:r>
            <a:r>
              <a:rPr lang="en-US" dirty="0"/>
              <a:t> XOR Y</a:t>
            </a:r>
            <a:r>
              <a:rPr lang="en-US" baseline="-25000" dirty="0"/>
              <a:t>i</a:t>
            </a:r>
            <a:r>
              <a:rPr lang="en-US" dirty="0"/>
              <a:t>) XOR </a:t>
            </a:r>
            <a:r>
              <a:rPr lang="en-US" dirty="0" err="1"/>
              <a:t>C</a:t>
            </a:r>
            <a:r>
              <a:rPr lang="en-US" baseline="-25000" dirty="0" err="1"/>
              <a:t>i</a:t>
            </a:r>
            <a:endParaRPr lang="en-US" baseline="30000" dirty="0"/>
          </a:p>
          <a:p>
            <a:pPr lvl="1"/>
            <a:r>
              <a:rPr lang="en-US" dirty="0"/>
              <a:t>Example:  if 1 + 0 and carry in of 1</a:t>
            </a:r>
          </a:p>
          <a:p>
            <a:pPr lvl="2"/>
            <a:r>
              <a:rPr lang="en-US" sz="2600" dirty="0"/>
              <a:t>sum = (1 XOR 0) XOR 1 = 1 XOR 1 = 0</a:t>
            </a:r>
          </a:p>
          <a:p>
            <a:r>
              <a:rPr lang="en-US" dirty="0"/>
              <a:t>C</a:t>
            </a:r>
            <a:r>
              <a:rPr lang="en-US" baseline="-25000" dirty="0"/>
              <a:t>i+1</a:t>
            </a:r>
            <a:r>
              <a:rPr lang="en-US" dirty="0"/>
              <a:t> = (X</a:t>
            </a:r>
            <a:r>
              <a:rPr lang="en-US" baseline="-25000" dirty="0"/>
              <a:t>i</a:t>
            </a:r>
            <a:r>
              <a:rPr lang="en-US" dirty="0"/>
              <a:t> AND Y</a:t>
            </a:r>
            <a:r>
              <a:rPr lang="en-US" baseline="-25000" dirty="0"/>
              <a:t>i</a:t>
            </a:r>
            <a:r>
              <a:rPr lang="en-US" dirty="0"/>
              <a:t>) OR (X</a:t>
            </a:r>
            <a:r>
              <a:rPr lang="en-US" baseline="-25000" dirty="0"/>
              <a:t>i</a:t>
            </a:r>
            <a:r>
              <a:rPr lang="en-US" dirty="0"/>
              <a:t> AND </a:t>
            </a:r>
            <a:r>
              <a:rPr lang="en-US" dirty="0" err="1"/>
              <a:t>C</a:t>
            </a:r>
            <a:r>
              <a:rPr lang="en-US" baseline="-25000" dirty="0" err="1"/>
              <a:t>i</a:t>
            </a:r>
            <a:r>
              <a:rPr lang="en-US" dirty="0"/>
              <a:t>) OR (Y</a:t>
            </a:r>
            <a:r>
              <a:rPr lang="en-US" baseline="-25000" dirty="0"/>
              <a:t>i</a:t>
            </a:r>
            <a:r>
              <a:rPr lang="en-US" dirty="0"/>
              <a:t> AND </a:t>
            </a:r>
            <a:r>
              <a:rPr lang="en-US" dirty="0" err="1"/>
              <a:t>C</a:t>
            </a:r>
            <a:r>
              <a:rPr lang="en-US" baseline="-25000" dirty="0" err="1"/>
              <a:t>i</a:t>
            </a:r>
            <a:r>
              <a:rPr lang="en-US" dirty="0"/>
              <a:t>)</a:t>
            </a:r>
          </a:p>
          <a:p>
            <a:pPr lvl="1"/>
            <a:r>
              <a:rPr lang="en-US" dirty="0"/>
              <a:t>Example:  if 1 + 0 and carry in of 1</a:t>
            </a:r>
          </a:p>
          <a:p>
            <a:pPr lvl="2"/>
            <a:r>
              <a:rPr lang="en-US" sz="2600" dirty="0"/>
              <a:t>carry out = (1 AND 0) OR (1 AND 1) OR (0 AND 1) = 0 OR 1 OR 0 = 1</a:t>
            </a:r>
          </a:p>
          <a:p>
            <a:endParaRPr lang="en-US" dirty="0"/>
          </a:p>
          <a:p>
            <a:r>
              <a:rPr lang="en-US" dirty="0"/>
              <a:t>Try it out on the previous problem</a:t>
            </a:r>
          </a:p>
          <a:p>
            <a:pPr lvl="1"/>
            <a:endParaRPr lang="en-US" baseline="-25000" dirty="0"/>
          </a:p>
        </p:txBody>
      </p:sp>
    </p:spTree>
    <p:extLst>
      <p:ext uri="{BB962C8B-B14F-4D97-AF65-F5344CB8AC3E}">
        <p14:creationId xmlns:p14="http://schemas.microsoft.com/office/powerpoint/2010/main" val="3154779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custDataLst>
              <p:tags r:id="rId2"/>
            </p:custDataLst>
          </p:nvPr>
        </p:nvSpPr>
        <p:spPr/>
        <p:txBody>
          <a:bodyPr>
            <a:normAutofit/>
          </a:bodyPr>
          <a:lstStyle/>
          <a:p>
            <a:r>
              <a:rPr lang="nb-NO" b="1" dirty="0" err="1">
                <a:latin typeface="Comic Sans MS" pitchFamily="66" charset="0"/>
              </a:rPr>
              <a:t>Practical</a:t>
            </a:r>
            <a:r>
              <a:rPr lang="nb-NO" b="1" dirty="0">
                <a:latin typeface="Comic Sans MS" pitchFamily="66" charset="0"/>
              </a:rPr>
              <a:t> </a:t>
            </a:r>
            <a:r>
              <a:rPr lang="nb-NO" b="1" dirty="0" err="1">
                <a:latin typeface="Comic Sans MS" pitchFamily="66" charset="0"/>
              </a:rPr>
              <a:t>example</a:t>
            </a:r>
            <a:r>
              <a:rPr lang="nb-NO" b="1" dirty="0">
                <a:latin typeface="Comic Sans MS" pitchFamily="66" charset="0"/>
              </a:rPr>
              <a:t>: Half adder</a:t>
            </a:r>
            <a:endParaRPr lang="en-US" b="1" dirty="0">
              <a:latin typeface="Comic Sans MS" pitchFamily="66" charset="0"/>
            </a:endParaRPr>
          </a:p>
        </p:txBody>
      </p:sp>
      <p:sp>
        <p:nvSpPr>
          <p:cNvPr id="126979" name="Rectangle 3"/>
          <p:cNvSpPr>
            <a:spLocks noGrp="1" noChangeArrowheads="1"/>
          </p:cNvSpPr>
          <p:nvPr>
            <p:ph idx="1"/>
            <p:custDataLst>
              <p:tags r:id="rId3"/>
            </p:custDataLst>
          </p:nvPr>
        </p:nvSpPr>
        <p:spPr/>
        <p:txBody>
          <a:bodyPr>
            <a:normAutofit/>
          </a:bodyPr>
          <a:lstStyle/>
          <a:p>
            <a:r>
              <a:rPr lang="nb-NO" dirty="0" err="1"/>
              <a:t>Adds</a:t>
            </a:r>
            <a:r>
              <a:rPr lang="nb-NO" dirty="0"/>
              <a:t> </a:t>
            </a:r>
            <a:r>
              <a:rPr lang="nb-NO" dirty="0" err="1"/>
              <a:t>two</a:t>
            </a:r>
            <a:r>
              <a:rPr lang="nb-NO" dirty="0"/>
              <a:t> bits, A and B</a:t>
            </a:r>
          </a:p>
          <a:p>
            <a:r>
              <a:rPr lang="nb-NO" dirty="0" err="1"/>
              <a:t>Gets</a:t>
            </a:r>
            <a:r>
              <a:rPr lang="nb-NO" dirty="0"/>
              <a:t> </a:t>
            </a:r>
            <a:r>
              <a:rPr lang="nb-NO" dirty="0" err="1"/>
              <a:t>the</a:t>
            </a:r>
            <a:r>
              <a:rPr lang="nb-NO" dirty="0"/>
              <a:t> </a:t>
            </a:r>
            <a:r>
              <a:rPr lang="nb-NO" dirty="0" err="1"/>
              <a:t>answer</a:t>
            </a:r>
            <a:r>
              <a:rPr lang="nb-NO" dirty="0"/>
              <a:t> in </a:t>
            </a:r>
            <a:r>
              <a:rPr lang="nb-NO" b="1" dirty="0"/>
              <a:t>Q</a:t>
            </a:r>
            <a:r>
              <a:rPr lang="nb-NO" dirty="0"/>
              <a:t> </a:t>
            </a:r>
            <a:br>
              <a:rPr lang="nb-NO" dirty="0"/>
            </a:br>
            <a:r>
              <a:rPr lang="nb-NO" dirty="0"/>
              <a:t>and </a:t>
            </a:r>
            <a:r>
              <a:rPr lang="nb-NO" dirty="0" err="1"/>
              <a:t>carry</a:t>
            </a:r>
            <a:r>
              <a:rPr lang="nb-NO" dirty="0"/>
              <a:t> in </a:t>
            </a:r>
            <a:r>
              <a:rPr lang="nb-NO" b="1" dirty="0"/>
              <a:t>CO</a:t>
            </a:r>
          </a:p>
          <a:p>
            <a:pPr lvl="1"/>
            <a:r>
              <a:rPr lang="nb-NO" dirty="0"/>
              <a:t>Q = A </a:t>
            </a:r>
            <a:r>
              <a:rPr lang="nb-NO" sz="1600" dirty="0"/>
              <a:t>XOR</a:t>
            </a:r>
            <a:r>
              <a:rPr lang="nb-NO" dirty="0"/>
              <a:t> B</a:t>
            </a:r>
          </a:p>
          <a:p>
            <a:pPr lvl="1"/>
            <a:r>
              <a:rPr lang="nb-NO" dirty="0"/>
              <a:t>CO = A </a:t>
            </a:r>
            <a:r>
              <a:rPr lang="nb-NO" sz="1600" dirty="0"/>
              <a:t>AND</a:t>
            </a:r>
            <a:r>
              <a:rPr lang="nb-NO" dirty="0"/>
              <a:t> B</a:t>
            </a:r>
            <a:endParaRPr lang="en-US" dirty="0"/>
          </a:p>
        </p:txBody>
      </p:sp>
      <p:pic>
        <p:nvPicPr>
          <p:cNvPr id="126980" name="Picture 4"/>
          <p:cNvPicPr>
            <a:picLocks noChangeAspect="1" noChangeArrowheads="1"/>
          </p:cNvPicPr>
          <p:nvPr>
            <p:custDataLst>
              <p:tags r:id="rId4"/>
            </p:custDataLst>
          </p:nvPr>
        </p:nvPicPr>
        <p:blipFill>
          <a:blip r:embed="rId7" cstate="print"/>
          <a:srcRect/>
          <a:stretch>
            <a:fillRect/>
          </a:stretch>
        </p:blipFill>
        <p:spPr bwMode="auto">
          <a:xfrm>
            <a:off x="5036225" y="1707179"/>
            <a:ext cx="2523392" cy="2582862"/>
          </a:xfrm>
          <a:prstGeom prst="rect">
            <a:avLst/>
          </a:prstGeom>
          <a:noFill/>
          <a:ln w="9525">
            <a:noFill/>
            <a:miter lim="800000"/>
            <a:headEnd/>
            <a:tailEnd/>
          </a:ln>
          <a:effectLst/>
        </p:spPr>
      </p:pic>
      <p:pic>
        <p:nvPicPr>
          <p:cNvPr id="126981" name="Picture 5"/>
          <p:cNvPicPr>
            <a:picLocks noChangeAspect="1" noChangeArrowheads="1"/>
          </p:cNvPicPr>
          <p:nvPr>
            <p:custDataLst>
              <p:tags r:id="rId5"/>
            </p:custDataLst>
          </p:nvPr>
        </p:nvPicPr>
        <p:blipFill>
          <a:blip r:embed="rId8" cstate="print"/>
          <a:srcRect/>
          <a:stretch>
            <a:fillRect/>
          </a:stretch>
        </p:blipFill>
        <p:spPr bwMode="auto">
          <a:xfrm>
            <a:off x="8057417" y="1848467"/>
            <a:ext cx="2193680" cy="2300287"/>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41774678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6981"/>
                                        </p:tgtEl>
                                        <p:attrNameLst>
                                          <p:attrName>style.visibility</p:attrName>
                                        </p:attrNameLst>
                                      </p:cBhvr>
                                      <p:to>
                                        <p:strVal val="visible"/>
                                      </p:to>
                                    </p:set>
                                    <p:animEffect transition="in" filter="barn(inVertical)">
                                      <p:cBhvr>
                                        <p:cTn id="7" dur="500"/>
                                        <p:tgtEl>
                                          <p:spTgt spid="12698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6980"/>
                                        </p:tgtEl>
                                        <p:attrNameLst>
                                          <p:attrName>style.visibility</p:attrName>
                                        </p:attrNameLst>
                                      </p:cBhvr>
                                      <p:to>
                                        <p:strVal val="visible"/>
                                      </p:to>
                                    </p:set>
                                    <p:animEffect transition="in" filter="barn(inVertical)">
                                      <p:cBhvr>
                                        <p:cTn id="12" dur="500"/>
                                        <p:tgtEl>
                                          <p:spTgt spid="1269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979">
                                            <p:txEl>
                                              <p:pRg st="0" end="0"/>
                                            </p:txEl>
                                          </p:spTgt>
                                        </p:tgtEl>
                                        <p:attrNameLst>
                                          <p:attrName>style.visibility</p:attrName>
                                        </p:attrNameLst>
                                      </p:cBhvr>
                                      <p:to>
                                        <p:strVal val="visible"/>
                                      </p:to>
                                    </p:set>
                                    <p:animEffect transition="in" filter="fade">
                                      <p:cBhvr>
                                        <p:cTn id="17" dur="500"/>
                                        <p:tgtEl>
                                          <p:spTgt spid="12697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979">
                                            <p:txEl>
                                              <p:pRg st="1" end="1"/>
                                            </p:txEl>
                                          </p:spTgt>
                                        </p:tgtEl>
                                        <p:attrNameLst>
                                          <p:attrName>style.visibility</p:attrName>
                                        </p:attrNameLst>
                                      </p:cBhvr>
                                      <p:to>
                                        <p:strVal val="visible"/>
                                      </p:to>
                                    </p:set>
                                    <p:animEffect transition="in" filter="fade">
                                      <p:cBhvr>
                                        <p:cTn id="22" dur="500"/>
                                        <p:tgtEl>
                                          <p:spTgt spid="12697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979">
                                            <p:txEl>
                                              <p:pRg st="2" end="2"/>
                                            </p:txEl>
                                          </p:spTgt>
                                        </p:tgtEl>
                                        <p:attrNameLst>
                                          <p:attrName>style.visibility</p:attrName>
                                        </p:attrNameLst>
                                      </p:cBhvr>
                                      <p:to>
                                        <p:strVal val="visible"/>
                                      </p:to>
                                    </p:set>
                                    <p:animEffect transition="in" filter="fade">
                                      <p:cBhvr>
                                        <p:cTn id="27" dur="500"/>
                                        <p:tgtEl>
                                          <p:spTgt spid="12697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6979">
                                            <p:txEl>
                                              <p:pRg st="3" end="3"/>
                                            </p:txEl>
                                          </p:spTgt>
                                        </p:tgtEl>
                                        <p:attrNameLst>
                                          <p:attrName>style.visibility</p:attrName>
                                        </p:attrNameLst>
                                      </p:cBhvr>
                                      <p:to>
                                        <p:strVal val="visible"/>
                                      </p:to>
                                    </p:set>
                                    <p:animEffect transition="in" filter="fade">
                                      <p:cBhvr>
                                        <p:cTn id="32" dur="500"/>
                                        <p:tgtEl>
                                          <p:spTgt spid="1269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custDataLst>
              <p:tags r:id="rId2"/>
            </p:custDataLst>
          </p:nvPr>
        </p:nvSpPr>
        <p:spPr/>
        <p:txBody>
          <a:bodyPr>
            <a:normAutofit/>
          </a:bodyPr>
          <a:lstStyle/>
          <a:p>
            <a:r>
              <a:rPr lang="nb-NO" b="1" dirty="0" err="1">
                <a:latin typeface="Comic Sans MS" pitchFamily="66" charset="0"/>
              </a:rPr>
              <a:t>Practical</a:t>
            </a:r>
            <a:r>
              <a:rPr lang="nb-NO" b="1" dirty="0">
                <a:latin typeface="Comic Sans MS" pitchFamily="66" charset="0"/>
              </a:rPr>
              <a:t> </a:t>
            </a:r>
            <a:r>
              <a:rPr lang="nb-NO" b="1" dirty="0" err="1">
                <a:latin typeface="Comic Sans MS" pitchFamily="66" charset="0"/>
              </a:rPr>
              <a:t>example</a:t>
            </a:r>
            <a:r>
              <a:rPr lang="nb-NO" b="1" dirty="0">
                <a:latin typeface="Comic Sans MS" pitchFamily="66" charset="0"/>
              </a:rPr>
              <a:t>: Full adder</a:t>
            </a:r>
            <a:endParaRPr lang="en-US" b="1" dirty="0">
              <a:latin typeface="Comic Sans MS" pitchFamily="66" charset="0"/>
            </a:endParaRPr>
          </a:p>
        </p:txBody>
      </p:sp>
      <p:sp>
        <p:nvSpPr>
          <p:cNvPr id="131075" name="Rectangle 3"/>
          <p:cNvSpPr>
            <a:spLocks noGrp="1" noChangeArrowheads="1"/>
          </p:cNvSpPr>
          <p:nvPr>
            <p:ph idx="1"/>
            <p:custDataLst>
              <p:tags r:id="rId3"/>
            </p:custDataLst>
          </p:nvPr>
        </p:nvSpPr>
        <p:spPr/>
        <p:txBody>
          <a:bodyPr>
            <a:normAutofit/>
          </a:bodyPr>
          <a:lstStyle/>
          <a:p>
            <a:r>
              <a:rPr lang="nb-NO" dirty="0"/>
              <a:t>Adds two bits together, </a:t>
            </a:r>
            <a:r>
              <a:rPr lang="nb-NO" b="1" dirty="0"/>
              <a:t>A</a:t>
            </a:r>
            <a:r>
              <a:rPr lang="nb-NO" dirty="0"/>
              <a:t> and </a:t>
            </a:r>
            <a:r>
              <a:rPr lang="nb-NO" b="1" dirty="0"/>
              <a:t>B</a:t>
            </a:r>
            <a:r>
              <a:rPr lang="nb-NO" dirty="0"/>
              <a:t>, </a:t>
            </a:r>
            <a:br>
              <a:rPr lang="nb-NO" dirty="0"/>
            </a:br>
            <a:r>
              <a:rPr lang="nb-NO" dirty="0"/>
              <a:t>and possibly </a:t>
            </a:r>
            <a:r>
              <a:rPr lang="nb-NO" b="1" dirty="0"/>
              <a:t>CI</a:t>
            </a:r>
            <a:r>
              <a:rPr lang="nb-NO" dirty="0"/>
              <a:t> (</a:t>
            </a:r>
            <a:r>
              <a:rPr lang="nb-NO" dirty="0" err="1"/>
              <a:t>carry</a:t>
            </a:r>
            <a:r>
              <a:rPr lang="nb-NO" dirty="0"/>
              <a:t> in)</a:t>
            </a:r>
          </a:p>
          <a:p>
            <a:r>
              <a:rPr lang="nb-NO" dirty="0"/>
              <a:t>Gets the answer in </a:t>
            </a:r>
            <a:r>
              <a:rPr lang="nb-NO" b="1" dirty="0"/>
              <a:t>Q</a:t>
            </a:r>
            <a:r>
              <a:rPr lang="nb-NO" dirty="0"/>
              <a:t> with carry in </a:t>
            </a:r>
            <a:r>
              <a:rPr lang="nb-NO" b="1" dirty="0"/>
              <a:t>CO </a:t>
            </a:r>
            <a:r>
              <a:rPr lang="nb-NO" dirty="0"/>
              <a:t>(</a:t>
            </a:r>
            <a:r>
              <a:rPr lang="nb-NO" dirty="0" err="1"/>
              <a:t>carry</a:t>
            </a:r>
            <a:r>
              <a:rPr lang="nb-NO" dirty="0"/>
              <a:t> </a:t>
            </a:r>
            <a:r>
              <a:rPr lang="nb-NO" dirty="0" err="1"/>
              <a:t>out</a:t>
            </a:r>
            <a:r>
              <a:rPr lang="nb-NO" dirty="0"/>
              <a:t>)</a:t>
            </a:r>
          </a:p>
          <a:p>
            <a:endParaRPr lang="en-US" b="1" dirty="0"/>
          </a:p>
        </p:txBody>
      </p:sp>
      <p:pic>
        <p:nvPicPr>
          <p:cNvPr id="131077" name="Picture 5"/>
          <p:cNvPicPr>
            <a:picLocks noChangeAspect="1" noChangeArrowheads="1"/>
          </p:cNvPicPr>
          <p:nvPr>
            <p:custDataLst>
              <p:tags r:id="rId4"/>
            </p:custDataLst>
          </p:nvPr>
        </p:nvPicPr>
        <p:blipFill>
          <a:blip r:embed="rId10" cstate="print"/>
          <a:srcRect/>
          <a:stretch>
            <a:fillRect/>
          </a:stretch>
        </p:blipFill>
        <p:spPr bwMode="auto">
          <a:xfrm>
            <a:off x="8000475" y="1675271"/>
            <a:ext cx="2208335" cy="3024188"/>
          </a:xfrm>
          <a:prstGeom prst="rect">
            <a:avLst/>
          </a:prstGeom>
          <a:noFill/>
          <a:ln w="9525">
            <a:noFill/>
            <a:miter lim="800000"/>
            <a:headEnd/>
            <a:tailEnd/>
          </a:ln>
          <a:effectLst/>
        </p:spPr>
      </p:pic>
      <p:pic>
        <p:nvPicPr>
          <p:cNvPr id="131080" name="Picture 8"/>
          <p:cNvPicPr>
            <a:picLocks noChangeAspect="1" noChangeArrowheads="1"/>
          </p:cNvPicPr>
          <p:nvPr>
            <p:custDataLst>
              <p:tags r:id="rId5"/>
            </p:custDataLst>
          </p:nvPr>
        </p:nvPicPr>
        <p:blipFill>
          <a:blip r:embed="rId11" cstate="print"/>
          <a:srcRect/>
          <a:stretch>
            <a:fillRect/>
          </a:stretch>
        </p:blipFill>
        <p:spPr bwMode="auto">
          <a:xfrm>
            <a:off x="3409922" y="3414357"/>
            <a:ext cx="1652954" cy="3025775"/>
          </a:xfrm>
          <a:prstGeom prst="rect">
            <a:avLst/>
          </a:prstGeom>
          <a:noFill/>
          <a:ln w="9525">
            <a:noFill/>
            <a:miter lim="800000"/>
            <a:headEnd/>
            <a:tailEnd/>
          </a:ln>
          <a:effectLst/>
        </p:spPr>
      </p:pic>
      <p:grpSp>
        <p:nvGrpSpPr>
          <p:cNvPr id="2" name="Group 9"/>
          <p:cNvGrpSpPr>
            <a:grpSpLocks/>
          </p:cNvGrpSpPr>
          <p:nvPr>
            <p:custDataLst>
              <p:tags r:id="rId6"/>
            </p:custDataLst>
          </p:nvPr>
        </p:nvGrpSpPr>
        <p:grpSpPr bwMode="auto">
          <a:xfrm>
            <a:off x="2073491" y="3338155"/>
            <a:ext cx="2391508" cy="1219200"/>
            <a:chOff x="240" y="1008"/>
            <a:chExt cx="1392" cy="768"/>
          </a:xfrm>
        </p:grpSpPr>
        <p:sp>
          <p:nvSpPr>
            <p:cNvPr id="131082" name="Rectangle 10"/>
            <p:cNvSpPr>
              <a:spLocks noChangeArrowheads="1"/>
            </p:cNvSpPr>
            <p:nvPr/>
          </p:nvSpPr>
          <p:spPr bwMode="auto">
            <a:xfrm>
              <a:off x="864" y="1008"/>
              <a:ext cx="768" cy="768"/>
            </a:xfrm>
            <a:prstGeom prst="rect">
              <a:avLst/>
            </a:prstGeom>
            <a:noFill/>
            <a:ln w="25400">
              <a:solidFill>
                <a:srgbClr val="FF0000"/>
              </a:solidFill>
              <a:miter lim="800000"/>
              <a:headEnd/>
              <a:tailEnd/>
            </a:ln>
            <a:effectLst/>
          </p:spPr>
          <p:txBody>
            <a:bodyPr wrap="none" anchor="ctr"/>
            <a:lstStyle/>
            <a:p>
              <a:endParaRPr lang="nb-NO"/>
            </a:p>
          </p:txBody>
        </p:sp>
        <p:sp>
          <p:nvSpPr>
            <p:cNvPr id="131083" name="Text Box 11"/>
            <p:cNvSpPr txBox="1">
              <a:spLocks noChangeArrowheads="1"/>
            </p:cNvSpPr>
            <p:nvPr/>
          </p:nvSpPr>
          <p:spPr bwMode="auto">
            <a:xfrm>
              <a:off x="240" y="1152"/>
              <a:ext cx="576" cy="523"/>
            </a:xfrm>
            <a:prstGeom prst="rect">
              <a:avLst/>
            </a:prstGeom>
            <a:noFill/>
            <a:ln w="9525">
              <a:noFill/>
              <a:miter lim="800000"/>
              <a:headEnd/>
              <a:tailEnd/>
            </a:ln>
            <a:effectLst/>
          </p:spPr>
          <p:txBody>
            <a:bodyPr>
              <a:spAutoFit/>
            </a:bodyPr>
            <a:lstStyle/>
            <a:p>
              <a:pPr algn="ctr">
                <a:spcBef>
                  <a:spcPct val="50000"/>
                </a:spcBef>
                <a:buNone/>
              </a:pPr>
              <a:r>
                <a:rPr lang="nb-NO" sz="2400" dirty="0">
                  <a:solidFill>
                    <a:srgbClr val="FF0000"/>
                  </a:solidFill>
                </a:rPr>
                <a:t>half  adder</a:t>
              </a:r>
              <a:endParaRPr lang="en-GB" sz="2400" dirty="0">
                <a:solidFill>
                  <a:srgbClr val="FF0000"/>
                </a:solidFill>
              </a:endParaRPr>
            </a:p>
          </p:txBody>
        </p:sp>
      </p:grpSp>
      <p:grpSp>
        <p:nvGrpSpPr>
          <p:cNvPr id="3" name="Group 12"/>
          <p:cNvGrpSpPr>
            <a:grpSpLocks/>
          </p:cNvGrpSpPr>
          <p:nvPr>
            <p:custDataLst>
              <p:tags r:id="rId7"/>
            </p:custDataLst>
          </p:nvPr>
        </p:nvGrpSpPr>
        <p:grpSpPr bwMode="auto">
          <a:xfrm>
            <a:off x="3902292" y="4481155"/>
            <a:ext cx="2479429" cy="1257304"/>
            <a:chOff x="1248" y="1728"/>
            <a:chExt cx="1344" cy="720"/>
          </a:xfrm>
        </p:grpSpPr>
        <p:sp>
          <p:nvSpPr>
            <p:cNvPr id="131085" name="Rectangle 13"/>
            <p:cNvSpPr>
              <a:spLocks noChangeArrowheads="1"/>
            </p:cNvSpPr>
            <p:nvPr/>
          </p:nvSpPr>
          <p:spPr bwMode="auto">
            <a:xfrm>
              <a:off x="1248" y="1728"/>
              <a:ext cx="720" cy="720"/>
            </a:xfrm>
            <a:prstGeom prst="rect">
              <a:avLst/>
            </a:prstGeom>
            <a:noFill/>
            <a:ln w="25400">
              <a:solidFill>
                <a:srgbClr val="FF0000"/>
              </a:solidFill>
              <a:miter lim="800000"/>
              <a:headEnd/>
              <a:tailEnd/>
            </a:ln>
            <a:effectLst/>
          </p:spPr>
          <p:txBody>
            <a:bodyPr wrap="none" anchor="ctr"/>
            <a:lstStyle/>
            <a:p>
              <a:endParaRPr lang="nb-NO"/>
            </a:p>
          </p:txBody>
        </p:sp>
        <p:sp>
          <p:nvSpPr>
            <p:cNvPr id="131086" name="Text Box 14"/>
            <p:cNvSpPr txBox="1">
              <a:spLocks noChangeArrowheads="1"/>
            </p:cNvSpPr>
            <p:nvPr/>
          </p:nvSpPr>
          <p:spPr bwMode="auto">
            <a:xfrm>
              <a:off x="2016" y="1824"/>
              <a:ext cx="576" cy="476"/>
            </a:xfrm>
            <a:prstGeom prst="rect">
              <a:avLst/>
            </a:prstGeom>
            <a:noFill/>
            <a:ln w="9525">
              <a:noFill/>
              <a:miter lim="800000"/>
              <a:headEnd/>
              <a:tailEnd/>
            </a:ln>
            <a:effectLst/>
          </p:spPr>
          <p:txBody>
            <a:bodyPr>
              <a:spAutoFit/>
            </a:bodyPr>
            <a:lstStyle/>
            <a:p>
              <a:pPr algn="ctr">
                <a:spcBef>
                  <a:spcPct val="50000"/>
                </a:spcBef>
                <a:buNone/>
              </a:pPr>
              <a:r>
                <a:rPr lang="nb-NO" sz="2400" dirty="0">
                  <a:solidFill>
                    <a:srgbClr val="FF0000"/>
                  </a:solidFill>
                </a:rPr>
                <a:t>half  adder</a:t>
              </a:r>
              <a:endParaRPr lang="en-GB" dirty="0">
                <a:solidFill>
                  <a:srgbClr val="FF0000"/>
                </a:solidFill>
              </a:endParaRPr>
            </a:p>
          </p:txBody>
        </p:sp>
      </p:grpSp>
      <p:grpSp>
        <p:nvGrpSpPr>
          <p:cNvPr id="4" name="Group 15"/>
          <p:cNvGrpSpPr>
            <a:grpSpLocks/>
          </p:cNvGrpSpPr>
          <p:nvPr>
            <p:custDataLst>
              <p:tags r:id="rId8"/>
            </p:custDataLst>
          </p:nvPr>
        </p:nvGrpSpPr>
        <p:grpSpPr bwMode="auto">
          <a:xfrm>
            <a:off x="2622982" y="5471755"/>
            <a:ext cx="1419986" cy="685800"/>
            <a:chOff x="576" y="2352"/>
            <a:chExt cx="768" cy="432"/>
          </a:xfrm>
        </p:grpSpPr>
        <p:sp>
          <p:nvSpPr>
            <p:cNvPr id="131088" name="Rectangle 16"/>
            <p:cNvSpPr>
              <a:spLocks noChangeArrowheads="1"/>
            </p:cNvSpPr>
            <p:nvPr/>
          </p:nvSpPr>
          <p:spPr bwMode="auto">
            <a:xfrm>
              <a:off x="912" y="2352"/>
              <a:ext cx="432" cy="432"/>
            </a:xfrm>
            <a:prstGeom prst="rect">
              <a:avLst/>
            </a:prstGeom>
            <a:noFill/>
            <a:ln w="25400">
              <a:solidFill>
                <a:srgbClr val="0000FF"/>
              </a:solidFill>
              <a:miter lim="800000"/>
              <a:headEnd/>
              <a:tailEnd/>
            </a:ln>
            <a:effectLst/>
          </p:spPr>
          <p:txBody>
            <a:bodyPr wrap="none" anchor="ctr"/>
            <a:lstStyle/>
            <a:p>
              <a:endParaRPr lang="nb-NO"/>
            </a:p>
          </p:txBody>
        </p:sp>
        <p:sp>
          <p:nvSpPr>
            <p:cNvPr id="131089" name="Text Box 17"/>
            <p:cNvSpPr txBox="1">
              <a:spLocks noChangeArrowheads="1"/>
            </p:cNvSpPr>
            <p:nvPr/>
          </p:nvSpPr>
          <p:spPr bwMode="auto">
            <a:xfrm>
              <a:off x="576" y="2400"/>
              <a:ext cx="384" cy="330"/>
            </a:xfrm>
            <a:prstGeom prst="rect">
              <a:avLst/>
            </a:prstGeom>
            <a:noFill/>
            <a:ln w="9525">
              <a:noFill/>
              <a:miter lim="800000"/>
              <a:headEnd/>
              <a:tailEnd/>
            </a:ln>
            <a:effectLst/>
          </p:spPr>
          <p:txBody>
            <a:bodyPr>
              <a:spAutoFit/>
            </a:bodyPr>
            <a:lstStyle/>
            <a:p>
              <a:pPr>
                <a:spcBef>
                  <a:spcPct val="50000"/>
                </a:spcBef>
                <a:buNone/>
              </a:pPr>
              <a:r>
                <a:rPr lang="nb-NO" sz="2800" dirty="0">
                  <a:solidFill>
                    <a:schemeClr val="accent2"/>
                  </a:solidFill>
                </a:rPr>
                <a:t>or</a:t>
              </a:r>
              <a:endParaRPr lang="en-GB" sz="2800" dirty="0">
                <a:solidFill>
                  <a:schemeClr val="accent2"/>
                </a:solidFill>
              </a:endParaRPr>
            </a:p>
          </p:txBody>
        </p:sp>
      </p:grpSp>
    </p:spTree>
    <p:custDataLst>
      <p:tags r:id="rId1"/>
    </p:custDataLst>
    <p:extLst>
      <p:ext uri="{BB962C8B-B14F-4D97-AF65-F5344CB8AC3E}">
        <p14:creationId xmlns:p14="http://schemas.microsoft.com/office/powerpoint/2010/main" val="37403325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1077"/>
                                        </p:tgtEl>
                                        <p:attrNameLst>
                                          <p:attrName>style.visibility</p:attrName>
                                        </p:attrNameLst>
                                      </p:cBhvr>
                                      <p:to>
                                        <p:strVal val="visible"/>
                                      </p:to>
                                    </p:set>
                                    <p:animEffect transition="in" filter="barn(inVertical)">
                                      <p:cBhvr>
                                        <p:cTn id="7" dur="500"/>
                                        <p:tgtEl>
                                          <p:spTgt spid="13107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310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custDataLst>
              <p:tags r:id="rId2"/>
            </p:custDataLst>
          </p:nvPr>
        </p:nvSpPr>
        <p:spPr/>
        <p:txBody>
          <a:bodyPr>
            <a:noAutofit/>
          </a:bodyPr>
          <a:lstStyle/>
          <a:p>
            <a:r>
              <a:rPr lang="nb-NO" sz="3600" b="1" dirty="0" err="1"/>
              <a:t>Practical</a:t>
            </a:r>
            <a:r>
              <a:rPr lang="nb-NO" sz="3600" b="1" dirty="0"/>
              <a:t> </a:t>
            </a:r>
            <a:r>
              <a:rPr lang="nb-NO" sz="3600" b="1" dirty="0" err="1"/>
              <a:t>example</a:t>
            </a:r>
            <a:r>
              <a:rPr lang="nb-NO" sz="3600" b="1" dirty="0"/>
              <a:t>: 8 bit full adder</a:t>
            </a:r>
            <a:endParaRPr lang="en-US" sz="3600" b="1" dirty="0"/>
          </a:p>
        </p:txBody>
      </p:sp>
      <p:sp>
        <p:nvSpPr>
          <p:cNvPr id="5" name="Content Placeholder 4">
            <a:extLst>
              <a:ext uri="{FF2B5EF4-FFF2-40B4-BE49-F238E27FC236}">
                <a16:creationId xmlns:a16="http://schemas.microsoft.com/office/drawing/2014/main" id="{4CB2B866-2289-4127-AFF1-DF27E291D67A}"/>
              </a:ext>
            </a:extLst>
          </p:cNvPr>
          <p:cNvSpPr>
            <a:spLocks noGrp="1"/>
          </p:cNvSpPr>
          <p:nvPr>
            <p:ph idx="1"/>
          </p:nvPr>
        </p:nvSpPr>
        <p:spPr/>
        <p:txBody>
          <a:bodyPr/>
          <a:lstStyle/>
          <a:p>
            <a:endParaRPr lang="nb-NO" dirty="0"/>
          </a:p>
        </p:txBody>
      </p:sp>
      <p:pic>
        <p:nvPicPr>
          <p:cNvPr id="132117" name="Picture 21"/>
          <p:cNvPicPr>
            <a:picLocks noChangeAspect="1" noChangeArrowheads="1"/>
          </p:cNvPicPr>
          <p:nvPr>
            <p:custDataLst>
              <p:tags r:id="rId3"/>
            </p:custDataLst>
          </p:nvPr>
        </p:nvPicPr>
        <p:blipFill>
          <a:blip r:embed="rId13" cstate="print"/>
          <a:srcRect/>
          <a:stretch>
            <a:fillRect/>
          </a:stretch>
        </p:blipFill>
        <p:spPr bwMode="auto">
          <a:xfrm>
            <a:off x="2174631" y="1700215"/>
            <a:ext cx="1652954" cy="3025775"/>
          </a:xfrm>
          <a:prstGeom prst="rect">
            <a:avLst/>
          </a:prstGeom>
          <a:noFill/>
          <a:ln w="9525">
            <a:noFill/>
            <a:miter lim="800000"/>
            <a:headEnd/>
            <a:tailEnd/>
          </a:ln>
          <a:effectLst/>
        </p:spPr>
      </p:pic>
      <p:pic>
        <p:nvPicPr>
          <p:cNvPr id="132118" name="Picture 22"/>
          <p:cNvPicPr>
            <a:picLocks noChangeAspect="1" noChangeArrowheads="1"/>
          </p:cNvPicPr>
          <p:nvPr>
            <p:custDataLst>
              <p:tags r:id="rId4"/>
            </p:custDataLst>
          </p:nvPr>
        </p:nvPicPr>
        <p:blipFill>
          <a:blip r:embed="rId14" cstate="print"/>
          <a:srcRect/>
          <a:stretch>
            <a:fillRect/>
          </a:stretch>
        </p:blipFill>
        <p:spPr bwMode="auto">
          <a:xfrm>
            <a:off x="5876590" y="1195296"/>
            <a:ext cx="2318433" cy="1766980"/>
          </a:xfrm>
          <a:prstGeom prst="rect">
            <a:avLst/>
          </a:prstGeom>
          <a:noFill/>
          <a:ln w="9525">
            <a:noFill/>
            <a:miter lim="800000"/>
            <a:headEnd/>
            <a:tailEnd/>
          </a:ln>
        </p:spPr>
      </p:pic>
      <p:pic>
        <p:nvPicPr>
          <p:cNvPr id="132119" name="Picture 23"/>
          <p:cNvPicPr>
            <a:picLocks noChangeAspect="1" noChangeArrowheads="1"/>
          </p:cNvPicPr>
          <p:nvPr>
            <p:custDataLst>
              <p:tags r:id="rId5"/>
            </p:custDataLst>
          </p:nvPr>
        </p:nvPicPr>
        <p:blipFill>
          <a:blip r:embed="rId15" cstate="print"/>
          <a:srcRect/>
          <a:stretch>
            <a:fillRect/>
          </a:stretch>
        </p:blipFill>
        <p:spPr bwMode="auto">
          <a:xfrm>
            <a:off x="3902321" y="3573465"/>
            <a:ext cx="6579577" cy="1482725"/>
          </a:xfrm>
          <a:prstGeom prst="rect">
            <a:avLst/>
          </a:prstGeom>
          <a:noFill/>
          <a:ln w="9525">
            <a:noFill/>
            <a:miter lim="800000"/>
            <a:headEnd/>
            <a:tailEnd/>
          </a:ln>
        </p:spPr>
      </p:pic>
      <p:grpSp>
        <p:nvGrpSpPr>
          <p:cNvPr id="2" name="Group 24"/>
          <p:cNvGrpSpPr>
            <a:grpSpLocks/>
          </p:cNvGrpSpPr>
          <p:nvPr>
            <p:custDataLst>
              <p:tags r:id="rId6"/>
            </p:custDataLst>
          </p:nvPr>
        </p:nvGrpSpPr>
        <p:grpSpPr bwMode="auto">
          <a:xfrm>
            <a:off x="4056185" y="1905000"/>
            <a:ext cx="1899138" cy="533400"/>
            <a:chOff x="1728" y="1200"/>
            <a:chExt cx="1296" cy="336"/>
          </a:xfrm>
        </p:grpSpPr>
        <p:sp>
          <p:nvSpPr>
            <p:cNvPr id="132121" name="Line 25"/>
            <p:cNvSpPr>
              <a:spLocks noChangeShapeType="1"/>
            </p:cNvSpPr>
            <p:nvPr/>
          </p:nvSpPr>
          <p:spPr bwMode="auto">
            <a:xfrm>
              <a:off x="1728" y="1536"/>
              <a:ext cx="1296" cy="0"/>
            </a:xfrm>
            <a:prstGeom prst="line">
              <a:avLst/>
            </a:prstGeom>
            <a:noFill/>
            <a:ln w="9525">
              <a:solidFill>
                <a:schemeClr val="tx1"/>
              </a:solidFill>
              <a:round/>
              <a:headEnd/>
              <a:tailEnd type="triangle" w="med" len="med"/>
            </a:ln>
            <a:effectLst/>
          </p:spPr>
          <p:txBody>
            <a:bodyPr/>
            <a:lstStyle/>
            <a:p>
              <a:endParaRPr lang="nb-NO"/>
            </a:p>
          </p:txBody>
        </p:sp>
        <p:sp>
          <p:nvSpPr>
            <p:cNvPr id="132122" name="Text Box 26"/>
            <p:cNvSpPr txBox="1">
              <a:spLocks noChangeArrowheads="1"/>
            </p:cNvSpPr>
            <p:nvPr/>
          </p:nvSpPr>
          <p:spPr bwMode="auto">
            <a:xfrm>
              <a:off x="1824" y="1200"/>
              <a:ext cx="1104" cy="233"/>
            </a:xfrm>
            <a:prstGeom prst="rect">
              <a:avLst/>
            </a:prstGeom>
            <a:noFill/>
            <a:ln w="9525">
              <a:noFill/>
              <a:miter lim="800000"/>
              <a:headEnd/>
              <a:tailEnd/>
            </a:ln>
            <a:effectLst/>
          </p:spPr>
          <p:txBody>
            <a:bodyPr>
              <a:spAutoFit/>
            </a:bodyPr>
            <a:lstStyle/>
            <a:p>
              <a:pPr>
                <a:spcBef>
                  <a:spcPct val="50000"/>
                </a:spcBef>
              </a:pPr>
              <a:r>
                <a:rPr lang="nb-NO" dirty="0"/>
                <a:t>’</a:t>
              </a:r>
              <a:r>
                <a:rPr lang="nb-NO" dirty="0" err="1"/>
                <a:t>black</a:t>
              </a:r>
              <a:r>
                <a:rPr lang="nb-NO" dirty="0"/>
                <a:t> </a:t>
              </a:r>
              <a:r>
                <a:rPr lang="nb-NO" dirty="0" err="1"/>
                <a:t>box’</a:t>
              </a:r>
              <a:endParaRPr lang="nb-NO" dirty="0"/>
            </a:p>
          </p:txBody>
        </p:sp>
      </p:grpSp>
      <p:sp>
        <p:nvSpPr>
          <p:cNvPr id="132123" name="Line 27"/>
          <p:cNvSpPr>
            <a:spLocks noChangeShapeType="1"/>
          </p:cNvSpPr>
          <p:nvPr>
            <p:custDataLst>
              <p:tags r:id="rId7"/>
            </p:custDataLst>
          </p:nvPr>
        </p:nvSpPr>
        <p:spPr bwMode="auto">
          <a:xfrm>
            <a:off x="7080738" y="3048000"/>
            <a:ext cx="0" cy="381000"/>
          </a:xfrm>
          <a:prstGeom prst="line">
            <a:avLst/>
          </a:prstGeom>
          <a:noFill/>
          <a:ln w="9525">
            <a:solidFill>
              <a:schemeClr val="tx1"/>
            </a:solidFill>
            <a:round/>
            <a:headEnd/>
            <a:tailEnd type="triangle" w="med" len="med"/>
          </a:ln>
          <a:effectLst/>
        </p:spPr>
        <p:txBody>
          <a:bodyPr/>
          <a:lstStyle/>
          <a:p>
            <a:endParaRPr lang="nb-NO"/>
          </a:p>
        </p:txBody>
      </p:sp>
      <p:sp>
        <p:nvSpPr>
          <p:cNvPr id="132124" name="Text Box 28"/>
          <p:cNvSpPr txBox="1">
            <a:spLocks noChangeArrowheads="1"/>
          </p:cNvSpPr>
          <p:nvPr>
            <p:custDataLst>
              <p:tags r:id="rId8"/>
            </p:custDataLst>
          </p:nvPr>
        </p:nvSpPr>
        <p:spPr bwMode="auto">
          <a:xfrm>
            <a:off x="4295800" y="5105402"/>
            <a:ext cx="6356366" cy="954107"/>
          </a:xfrm>
          <a:prstGeom prst="rect">
            <a:avLst/>
          </a:prstGeom>
          <a:noFill/>
          <a:ln w="9525">
            <a:noFill/>
            <a:miter lim="800000"/>
            <a:headEnd/>
            <a:tailEnd/>
          </a:ln>
          <a:effectLst/>
        </p:spPr>
        <p:txBody>
          <a:bodyPr wrap="square">
            <a:spAutoFit/>
          </a:bodyPr>
          <a:lstStyle/>
          <a:p>
            <a:pPr>
              <a:buNone/>
            </a:pPr>
            <a:r>
              <a:rPr lang="en-GB" sz="2800" dirty="0"/>
              <a:t>8 full adders connected together: Adds 8 bit numbers</a:t>
            </a:r>
          </a:p>
        </p:txBody>
      </p:sp>
      <p:sp>
        <p:nvSpPr>
          <p:cNvPr id="132125" name="Text Box 29"/>
          <p:cNvSpPr txBox="1">
            <a:spLocks noChangeArrowheads="1"/>
          </p:cNvSpPr>
          <p:nvPr>
            <p:custDataLst>
              <p:tags r:id="rId9"/>
            </p:custDataLst>
          </p:nvPr>
        </p:nvSpPr>
        <p:spPr bwMode="auto">
          <a:xfrm>
            <a:off x="8018051" y="1755621"/>
            <a:ext cx="2461846" cy="369332"/>
          </a:xfrm>
          <a:prstGeom prst="rect">
            <a:avLst/>
          </a:prstGeom>
          <a:noFill/>
          <a:ln w="9525">
            <a:noFill/>
            <a:miter lim="800000"/>
            <a:headEnd/>
            <a:tailEnd/>
          </a:ln>
          <a:effectLst/>
        </p:spPr>
        <p:txBody>
          <a:bodyPr>
            <a:spAutoFit/>
          </a:bodyPr>
          <a:lstStyle/>
          <a:p>
            <a:r>
              <a:rPr lang="nb-NO" dirty="0" err="1"/>
              <a:t>Adds</a:t>
            </a:r>
            <a:r>
              <a:rPr lang="nb-NO" dirty="0"/>
              <a:t> 1 bit </a:t>
            </a:r>
            <a:r>
              <a:rPr lang="nb-NO" dirty="0" err="1"/>
              <a:t>numbers</a:t>
            </a:r>
            <a:endParaRPr lang="en-GB" dirty="0"/>
          </a:p>
        </p:txBody>
      </p:sp>
      <p:grpSp>
        <p:nvGrpSpPr>
          <p:cNvPr id="3" name="Group 30"/>
          <p:cNvGrpSpPr>
            <a:grpSpLocks/>
          </p:cNvGrpSpPr>
          <p:nvPr>
            <p:custDataLst>
              <p:tags r:id="rId10"/>
            </p:custDataLst>
          </p:nvPr>
        </p:nvGrpSpPr>
        <p:grpSpPr bwMode="auto">
          <a:xfrm>
            <a:off x="2157047" y="1905000"/>
            <a:ext cx="1688123" cy="2514600"/>
            <a:chOff x="432" y="1200"/>
            <a:chExt cx="1152" cy="1584"/>
          </a:xfrm>
        </p:grpSpPr>
        <p:sp>
          <p:nvSpPr>
            <p:cNvPr id="132127" name="Rectangle 31"/>
            <p:cNvSpPr>
              <a:spLocks noChangeArrowheads="1"/>
            </p:cNvSpPr>
            <p:nvPr/>
          </p:nvSpPr>
          <p:spPr bwMode="auto">
            <a:xfrm>
              <a:off x="432" y="1200"/>
              <a:ext cx="1152" cy="1584"/>
            </a:xfrm>
            <a:prstGeom prst="rect">
              <a:avLst/>
            </a:prstGeom>
            <a:solidFill>
              <a:srgbClr val="000000">
                <a:alpha val="50000"/>
              </a:srgbClr>
            </a:solidFill>
            <a:ln w="9525">
              <a:solidFill>
                <a:schemeClr val="tx1"/>
              </a:solidFill>
              <a:miter lim="800000"/>
              <a:headEnd/>
              <a:tailEnd/>
            </a:ln>
            <a:effectLst/>
          </p:spPr>
          <p:txBody>
            <a:bodyPr wrap="none" anchor="ctr"/>
            <a:lstStyle/>
            <a:p>
              <a:endParaRPr lang="nb-NO"/>
            </a:p>
          </p:txBody>
        </p:sp>
        <p:sp>
          <p:nvSpPr>
            <p:cNvPr id="132128" name="Text Box 32"/>
            <p:cNvSpPr txBox="1">
              <a:spLocks noChangeArrowheads="1"/>
            </p:cNvSpPr>
            <p:nvPr/>
          </p:nvSpPr>
          <p:spPr bwMode="auto">
            <a:xfrm>
              <a:off x="576" y="1584"/>
              <a:ext cx="816" cy="596"/>
            </a:xfrm>
            <a:prstGeom prst="rect">
              <a:avLst/>
            </a:prstGeom>
            <a:noFill/>
            <a:ln w="9525">
              <a:noFill/>
              <a:miter lim="800000"/>
              <a:headEnd/>
              <a:tailEnd/>
            </a:ln>
            <a:effectLst/>
          </p:spPr>
          <p:txBody>
            <a:bodyPr>
              <a:spAutoFit/>
            </a:bodyPr>
            <a:lstStyle/>
            <a:p>
              <a:pPr algn="ctr">
                <a:spcBef>
                  <a:spcPct val="50000"/>
                </a:spcBef>
              </a:pPr>
              <a:r>
                <a:rPr lang="nb-NO" sz="2800" b="1" dirty="0">
                  <a:solidFill>
                    <a:schemeClr val="bg1"/>
                  </a:solidFill>
                </a:rPr>
                <a:t>Full adder</a:t>
              </a:r>
              <a:endParaRPr lang="en-GB" sz="2800" b="1" dirty="0">
                <a:solidFill>
                  <a:schemeClr val="bg1"/>
                </a:solidFill>
              </a:endParaRPr>
            </a:p>
          </p:txBody>
        </p:sp>
      </p:grpSp>
      <p:grpSp>
        <p:nvGrpSpPr>
          <p:cNvPr id="4" name="Group 33"/>
          <p:cNvGrpSpPr>
            <a:grpSpLocks/>
          </p:cNvGrpSpPr>
          <p:nvPr>
            <p:custDataLst>
              <p:tags r:id="rId11"/>
            </p:custDataLst>
          </p:nvPr>
        </p:nvGrpSpPr>
        <p:grpSpPr bwMode="auto">
          <a:xfrm>
            <a:off x="4407877" y="3962400"/>
            <a:ext cx="5556738" cy="685800"/>
            <a:chOff x="1968" y="2496"/>
            <a:chExt cx="3792" cy="432"/>
          </a:xfrm>
        </p:grpSpPr>
        <p:sp>
          <p:nvSpPr>
            <p:cNvPr id="132130" name="Rectangle 34"/>
            <p:cNvSpPr>
              <a:spLocks noChangeArrowheads="1"/>
            </p:cNvSpPr>
            <p:nvPr/>
          </p:nvSpPr>
          <p:spPr bwMode="auto">
            <a:xfrm>
              <a:off x="1968" y="2496"/>
              <a:ext cx="3792" cy="432"/>
            </a:xfrm>
            <a:prstGeom prst="rect">
              <a:avLst/>
            </a:prstGeom>
            <a:solidFill>
              <a:srgbClr val="000000">
                <a:alpha val="50000"/>
              </a:srgbClr>
            </a:solidFill>
            <a:ln w="9525">
              <a:solidFill>
                <a:schemeClr val="tx1"/>
              </a:solidFill>
              <a:miter lim="800000"/>
              <a:headEnd/>
              <a:tailEnd/>
            </a:ln>
            <a:effectLst/>
          </p:spPr>
          <p:txBody>
            <a:bodyPr wrap="none" anchor="ctr"/>
            <a:lstStyle/>
            <a:p>
              <a:endParaRPr lang="nb-NO"/>
            </a:p>
          </p:txBody>
        </p:sp>
        <p:sp>
          <p:nvSpPr>
            <p:cNvPr id="132131" name="Text Box 35"/>
            <p:cNvSpPr txBox="1">
              <a:spLocks noChangeArrowheads="1"/>
            </p:cNvSpPr>
            <p:nvPr/>
          </p:nvSpPr>
          <p:spPr bwMode="auto">
            <a:xfrm>
              <a:off x="3024" y="2544"/>
              <a:ext cx="1680" cy="291"/>
            </a:xfrm>
            <a:prstGeom prst="rect">
              <a:avLst/>
            </a:prstGeom>
            <a:noFill/>
            <a:ln w="9525">
              <a:noFill/>
              <a:miter lim="800000"/>
              <a:headEnd/>
              <a:tailEnd/>
            </a:ln>
            <a:effectLst/>
          </p:spPr>
          <p:txBody>
            <a:bodyPr>
              <a:spAutoFit/>
            </a:bodyPr>
            <a:lstStyle/>
            <a:p>
              <a:pPr>
                <a:spcBef>
                  <a:spcPct val="50000"/>
                </a:spcBef>
              </a:pPr>
              <a:r>
                <a:rPr lang="nb-NO" sz="2400" b="1" dirty="0">
                  <a:solidFill>
                    <a:schemeClr val="bg1"/>
                  </a:solidFill>
                </a:rPr>
                <a:t>8 bits full adder</a:t>
              </a:r>
              <a:endParaRPr lang="en-GB" sz="2400" b="1" dirty="0">
                <a:solidFill>
                  <a:schemeClr val="bg1"/>
                </a:solidFill>
              </a:endParaRPr>
            </a:p>
          </p:txBody>
        </p:sp>
      </p:grpSp>
    </p:spTree>
    <p:custDataLst>
      <p:tags r:id="rId1"/>
    </p:custDataLst>
    <p:extLst>
      <p:ext uri="{BB962C8B-B14F-4D97-AF65-F5344CB8AC3E}">
        <p14:creationId xmlns:p14="http://schemas.microsoft.com/office/powerpoint/2010/main" val="8527165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2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321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2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21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321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21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23" grpId="0" animBg="1"/>
      <p:bldP spid="132124" grpId="0" autoUpdateAnimBg="0"/>
      <p:bldP spid="13212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noAutofit/>
          </a:bodyPr>
          <a:lstStyle/>
          <a:p>
            <a:r>
              <a:rPr lang="nb-NO" sz="7200" dirty="0">
                <a:latin typeface="Gadugi" panose="020B0502040204020203" pitchFamily="34" charset="0"/>
              </a:rPr>
              <a:t>Computer </a:t>
            </a:r>
            <a:br>
              <a:rPr lang="nb-NO" sz="7200" dirty="0">
                <a:latin typeface="Gadugi" panose="020B0502040204020203" pitchFamily="34" charset="0"/>
              </a:rPr>
            </a:br>
            <a:r>
              <a:rPr lang="nb-NO" sz="7200" dirty="0" err="1">
                <a:latin typeface="Gadugi" panose="020B0502040204020203" pitchFamily="34" charset="0"/>
              </a:rPr>
              <a:t>architecture</a:t>
            </a:r>
            <a:endParaRPr lang="nb-NO" sz="7200" dirty="0">
              <a:latin typeface="Gadugi" panose="020B0502040204020203" pitchFamily="34" charset="0"/>
            </a:endParaRPr>
          </a:p>
        </p:txBody>
      </p:sp>
      <p:sp>
        <p:nvSpPr>
          <p:cNvPr id="4" name="Subtitle 3">
            <a:extLst>
              <a:ext uri="{FF2B5EF4-FFF2-40B4-BE49-F238E27FC236}">
                <a16:creationId xmlns:a16="http://schemas.microsoft.com/office/drawing/2014/main" id="{183FCCE3-9539-45FE-B7F2-9F7D029F743B}"/>
              </a:ext>
            </a:extLst>
          </p:cNvPr>
          <p:cNvSpPr>
            <a:spLocks noGrp="1"/>
          </p:cNvSpPr>
          <p:nvPr>
            <p:ph type="subTitle" idx="1"/>
          </p:nvPr>
        </p:nvSpPr>
        <p:spPr/>
        <p:txBody>
          <a:bodyPr/>
          <a:lstStyle/>
          <a:p>
            <a:endParaRPr lang="nb-NO"/>
          </a:p>
        </p:txBody>
      </p:sp>
    </p:spTree>
    <p:custDataLst>
      <p:tags r:id="rId1"/>
    </p:custDataLst>
    <p:extLst>
      <p:ext uri="{BB962C8B-B14F-4D97-AF65-F5344CB8AC3E}">
        <p14:creationId xmlns:p14="http://schemas.microsoft.com/office/powerpoint/2010/main" val="34610449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anim calcmode="lin" valueType="num">
                                      <p:cBhvr>
                                        <p:cTn id="10" dur="1000" fill="hold"/>
                                        <p:tgtEl>
                                          <p:spTgt spid="2"/>
                                        </p:tgtEl>
                                        <p:attrNameLst>
                                          <p:attrName>ppt_x</p:attrName>
                                        </p:attrNameLst>
                                      </p:cBhvr>
                                      <p:tavLst>
                                        <p:tav tm="0">
                                          <p:val>
                                            <p:fltVal val="0.5"/>
                                          </p:val>
                                        </p:tav>
                                        <p:tav tm="100000">
                                          <p:val>
                                            <p:strVal val="#ppt_x"/>
                                          </p:val>
                                        </p:tav>
                                      </p:tavLst>
                                    </p:anim>
                                    <p:anim calcmode="lin" valueType="num">
                                      <p:cBhvr>
                                        <p:cTn id="11" dur="10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Von Neumann </a:t>
            </a:r>
            <a:r>
              <a:rPr lang="nb-NO" dirty="0" err="1"/>
              <a:t>model</a:t>
            </a:r>
            <a:endParaRPr lang="nb-NO" dirty="0"/>
          </a:p>
        </p:txBody>
      </p:sp>
      <p:pic>
        <p:nvPicPr>
          <p:cNvPr id="2050" name="Picture 2" descr="Bilderesultater for von neumann model open">
            <a:extLst>
              <a:ext uri="{FF2B5EF4-FFF2-40B4-BE49-F238E27FC236}">
                <a16:creationId xmlns:a16="http://schemas.microsoft.com/office/drawing/2014/main" id="{5587675D-48EA-464F-B6D2-AA01A21FB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653" y="2135923"/>
            <a:ext cx="7645322" cy="456374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on Neumann architecture - Wikipedia">
            <a:extLst>
              <a:ext uri="{FF2B5EF4-FFF2-40B4-BE49-F238E27FC236}">
                <a16:creationId xmlns:a16="http://schemas.microsoft.com/office/drawing/2014/main" id="{51D5CE1B-01F0-6D40-83CD-E70DCCBB7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53" y="908245"/>
            <a:ext cx="3746500" cy="2171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A8F62A-8117-DD42-97C9-C04BDA600EDA}"/>
              </a:ext>
            </a:extLst>
          </p:cNvPr>
          <p:cNvSpPr/>
          <p:nvPr/>
        </p:nvSpPr>
        <p:spPr>
          <a:xfrm>
            <a:off x="383603" y="5949755"/>
            <a:ext cx="3139321" cy="369332"/>
          </a:xfrm>
          <a:prstGeom prst="rect">
            <a:avLst/>
          </a:prstGeom>
        </p:spPr>
        <p:txBody>
          <a:bodyPr wrap="none">
            <a:spAutoFit/>
          </a:bodyPr>
          <a:lstStyle/>
          <a:p>
            <a:r>
              <a:rPr lang="en-US" u="sng" dirty="0">
                <a:solidFill>
                  <a:srgbClr val="0056B3"/>
                </a:solidFill>
                <a:latin typeface="system-ui"/>
                <a:hlinkClick r:id="rId6" tooltip="https://youtu.be/-SADbPS8UgA"/>
              </a:rPr>
              <a:t>https://youtu.be/-SADbPS8UgA</a:t>
            </a:r>
            <a:endParaRPr lang="en-NO" dirty="0"/>
          </a:p>
        </p:txBody>
      </p:sp>
    </p:spTree>
    <p:custDataLst>
      <p:tags r:id="rId1"/>
    </p:custDataLst>
    <p:extLst>
      <p:ext uri="{BB962C8B-B14F-4D97-AF65-F5344CB8AC3E}">
        <p14:creationId xmlns:p14="http://schemas.microsoft.com/office/powerpoint/2010/main" val="12777391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custDataLst>
              <p:tags r:id="rId2"/>
            </p:custDataLst>
          </p:nvPr>
        </p:nvSpPr>
        <p:spPr>
          <a:xfrm>
            <a:off x="395748" y="980302"/>
            <a:ext cx="11146328" cy="1822448"/>
          </a:xfrm>
        </p:spPr>
        <p:txBody>
          <a:bodyPr>
            <a:normAutofit/>
          </a:bodyPr>
          <a:lstStyle/>
          <a:p>
            <a:r>
              <a:rPr lang="nb-NO" sz="8800" dirty="0"/>
              <a:t>C</a:t>
            </a:r>
            <a:r>
              <a:rPr lang="nb-NO" sz="2800" dirty="0"/>
              <a:t>entral</a:t>
            </a:r>
            <a:r>
              <a:rPr lang="nb-NO" dirty="0"/>
              <a:t> </a:t>
            </a:r>
            <a:r>
              <a:rPr lang="nb-NO" sz="9800" dirty="0"/>
              <a:t>P</a:t>
            </a:r>
            <a:r>
              <a:rPr lang="nb-NO" sz="2800" dirty="0"/>
              <a:t>rocessing</a:t>
            </a:r>
            <a:r>
              <a:rPr lang="nb-NO" dirty="0"/>
              <a:t> </a:t>
            </a:r>
            <a:r>
              <a:rPr lang="nb-NO" sz="9800" dirty="0"/>
              <a:t>U</a:t>
            </a:r>
            <a:r>
              <a:rPr lang="nb-NO" sz="2800" dirty="0"/>
              <a:t>nit</a:t>
            </a:r>
          </a:p>
        </p:txBody>
      </p:sp>
      <p:sp>
        <p:nvSpPr>
          <p:cNvPr id="5" name="Text Placeholder 4"/>
          <p:cNvSpPr>
            <a:spLocks noGrp="1"/>
          </p:cNvSpPr>
          <p:nvPr>
            <p:ph type="subTitle" idx="1"/>
            <p:custDataLst>
              <p:tags r:id="rId3"/>
            </p:custDataLst>
          </p:nvPr>
        </p:nvSpPr>
        <p:spPr>
          <a:xfrm>
            <a:off x="395748" y="3122579"/>
            <a:ext cx="10214994" cy="2196673"/>
          </a:xfrm>
        </p:spPr>
        <p:txBody>
          <a:bodyPr>
            <a:normAutofit fontScale="92500" lnSpcReduction="20000"/>
          </a:bodyPr>
          <a:lstStyle/>
          <a:p>
            <a:pPr marL="342900" indent="-342900">
              <a:buFont typeface="Arial" pitchFamily="34" charset="0"/>
              <a:buChar char="•"/>
            </a:pPr>
            <a:r>
              <a:rPr lang="nb-NO" dirty="0"/>
              <a:t>Areas </a:t>
            </a:r>
            <a:r>
              <a:rPr lang="nb-NO" dirty="0" err="1"/>
              <a:t>of</a:t>
            </a:r>
            <a:r>
              <a:rPr lang="nb-NO" dirty="0"/>
              <a:t> </a:t>
            </a:r>
            <a:r>
              <a:rPr lang="nb-NO" dirty="0" err="1"/>
              <a:t>use</a:t>
            </a:r>
            <a:endParaRPr lang="nb-NO" dirty="0"/>
          </a:p>
          <a:p>
            <a:pPr marL="342900" indent="-342900">
              <a:buFont typeface="Arial" pitchFamily="34" charset="0"/>
              <a:buChar char="•"/>
            </a:pPr>
            <a:r>
              <a:rPr lang="nb-NO" dirty="0" err="1"/>
              <a:t>Working</a:t>
            </a:r>
            <a:r>
              <a:rPr lang="nb-NO" dirty="0"/>
              <a:t> speed (</a:t>
            </a:r>
            <a:r>
              <a:rPr lang="nb-NO" dirty="0" err="1"/>
              <a:t>clock</a:t>
            </a:r>
            <a:r>
              <a:rPr lang="nb-NO" dirty="0"/>
              <a:t> </a:t>
            </a:r>
            <a:r>
              <a:rPr lang="nb-NO" dirty="0" err="1"/>
              <a:t>frequency</a:t>
            </a:r>
            <a:r>
              <a:rPr lang="nb-NO" dirty="0"/>
              <a:t>)</a:t>
            </a:r>
          </a:p>
          <a:p>
            <a:pPr marL="342900" indent="-342900">
              <a:buFont typeface="Arial" pitchFamily="34" charset="0"/>
              <a:buChar char="•"/>
            </a:pPr>
            <a:r>
              <a:rPr lang="nb-NO" dirty="0" err="1"/>
              <a:t>Instruction</a:t>
            </a:r>
            <a:r>
              <a:rPr lang="nb-NO" dirty="0"/>
              <a:t> </a:t>
            </a:r>
            <a:r>
              <a:rPr lang="nb-NO" dirty="0" err="1"/>
              <a:t>set</a:t>
            </a:r>
            <a:r>
              <a:rPr lang="nb-NO" dirty="0"/>
              <a:t> (ISA)</a:t>
            </a:r>
          </a:p>
          <a:p>
            <a:pPr marL="342900" indent="-342900">
              <a:buFont typeface="Arial" pitchFamily="34" charset="0"/>
              <a:buChar char="•"/>
            </a:pPr>
            <a:r>
              <a:rPr lang="nb-NO" dirty="0"/>
              <a:t>Register</a:t>
            </a:r>
          </a:p>
          <a:p>
            <a:pPr marL="342900" indent="-342900">
              <a:buFont typeface="Arial" pitchFamily="34" charset="0"/>
              <a:buChar char="•"/>
            </a:pPr>
            <a:r>
              <a:rPr lang="nb-NO" dirty="0" err="1"/>
              <a:t>Arithmetic</a:t>
            </a:r>
            <a:r>
              <a:rPr lang="nb-NO" dirty="0"/>
              <a:t> </a:t>
            </a:r>
            <a:r>
              <a:rPr lang="nb-NO" dirty="0" err="1"/>
              <a:t>Logical</a:t>
            </a:r>
            <a:r>
              <a:rPr lang="nb-NO" dirty="0"/>
              <a:t> Unit and Float Point Unit</a:t>
            </a:r>
          </a:p>
          <a:p>
            <a:pPr marL="342900" indent="-342900">
              <a:buFont typeface="Arial" pitchFamily="34" charset="0"/>
              <a:buChar char="•"/>
            </a:pPr>
            <a:r>
              <a:rPr lang="nb-NO" dirty="0" err="1"/>
              <a:t>Techniques</a:t>
            </a:r>
            <a:r>
              <a:rPr lang="nb-NO" dirty="0"/>
              <a:t> to </a:t>
            </a:r>
            <a:r>
              <a:rPr lang="nb-NO" dirty="0" err="1"/>
              <a:t>increase</a:t>
            </a:r>
            <a:r>
              <a:rPr lang="nb-NO" dirty="0"/>
              <a:t> </a:t>
            </a:r>
            <a:r>
              <a:rPr lang="nb-NO" dirty="0" err="1"/>
              <a:t>performance</a:t>
            </a:r>
            <a:r>
              <a:rPr lang="nb-NO" dirty="0"/>
              <a:t>: </a:t>
            </a:r>
            <a:r>
              <a:rPr lang="nb-NO" dirty="0" err="1"/>
              <a:t>pipelining</a:t>
            </a:r>
            <a:r>
              <a:rPr lang="nb-NO" dirty="0"/>
              <a:t> and </a:t>
            </a:r>
            <a:r>
              <a:rPr lang="nb-NO" dirty="0" err="1"/>
              <a:t>parallelization</a:t>
            </a:r>
            <a:endParaRPr lang="nb-NO" dirty="0"/>
          </a:p>
        </p:txBody>
      </p:sp>
    </p:spTree>
    <p:custDataLst>
      <p:tags r:id="rId1"/>
    </p:custDataLst>
    <p:extLst>
      <p:ext uri="{BB962C8B-B14F-4D97-AF65-F5344CB8AC3E}">
        <p14:creationId xmlns:p14="http://schemas.microsoft.com/office/powerpoint/2010/main" val="14919652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Processor Classification</a:t>
            </a:r>
          </a:p>
        </p:txBody>
      </p:sp>
      <p:sp>
        <p:nvSpPr>
          <p:cNvPr id="3" name="Content Placeholder 2"/>
          <p:cNvSpPr>
            <a:spLocks noGrp="1"/>
          </p:cNvSpPr>
          <p:nvPr>
            <p:ph idx="1"/>
            <p:custDataLst>
              <p:tags r:id="rId3"/>
            </p:custDataLst>
          </p:nvPr>
        </p:nvSpPr>
        <p:spPr/>
        <p:txBody>
          <a:bodyPr>
            <a:normAutofit lnSpcReduction="10000"/>
          </a:bodyPr>
          <a:lstStyle/>
          <a:p>
            <a:r>
              <a:rPr lang="en-GB" dirty="0">
                <a:solidFill>
                  <a:srgbClr val="FF0000"/>
                </a:solidFill>
              </a:rPr>
              <a:t>I</a:t>
            </a:r>
            <a:r>
              <a:rPr lang="en-GB" dirty="0"/>
              <a:t>nstruction </a:t>
            </a:r>
            <a:r>
              <a:rPr lang="en-GB" dirty="0">
                <a:solidFill>
                  <a:srgbClr val="FF0000"/>
                </a:solidFill>
              </a:rPr>
              <a:t>S</a:t>
            </a:r>
            <a:r>
              <a:rPr lang="en-GB" dirty="0"/>
              <a:t>et </a:t>
            </a:r>
            <a:r>
              <a:rPr lang="en-GB" dirty="0">
                <a:solidFill>
                  <a:srgbClr val="FF0000"/>
                </a:solidFill>
              </a:rPr>
              <a:t>A</a:t>
            </a:r>
            <a:r>
              <a:rPr lang="en-GB" dirty="0"/>
              <a:t>rchitecture (</a:t>
            </a:r>
            <a:r>
              <a:rPr lang="en-GB" dirty="0">
                <a:solidFill>
                  <a:srgbClr val="FF0000"/>
                </a:solidFill>
              </a:rPr>
              <a:t>ISA</a:t>
            </a:r>
            <a:r>
              <a:rPr lang="en-GB" dirty="0"/>
              <a:t>) </a:t>
            </a:r>
            <a:endParaRPr lang="nb-NO" dirty="0"/>
          </a:p>
          <a:p>
            <a:pPr lvl="1"/>
            <a:r>
              <a:rPr lang="nb-NO" dirty="0"/>
              <a:t>RISC </a:t>
            </a:r>
            <a:r>
              <a:rPr lang="nb-NO" dirty="0" err="1"/>
              <a:t>vs</a:t>
            </a:r>
            <a:r>
              <a:rPr lang="nb-NO" dirty="0"/>
              <a:t> CISC</a:t>
            </a:r>
          </a:p>
          <a:p>
            <a:r>
              <a:rPr lang="nb-NO" dirty="0"/>
              <a:t>Area of use </a:t>
            </a:r>
          </a:p>
          <a:p>
            <a:pPr lvl="1"/>
            <a:r>
              <a:rPr lang="nb-NO" dirty="0"/>
              <a:t>Embedded &lt;-&gt; Desktop &lt;-&gt; supercomputers</a:t>
            </a:r>
          </a:p>
          <a:p>
            <a:r>
              <a:rPr lang="nb-NO" dirty="0" err="1"/>
              <a:t>Clock</a:t>
            </a:r>
            <a:r>
              <a:rPr lang="nb-NO" dirty="0"/>
              <a:t> </a:t>
            </a:r>
            <a:r>
              <a:rPr lang="nb-NO" dirty="0" err="1"/>
              <a:t>frequency</a:t>
            </a:r>
            <a:endParaRPr lang="nb-NO" dirty="0"/>
          </a:p>
          <a:p>
            <a:r>
              <a:rPr lang="nb-NO" b="1" dirty="0"/>
              <a:t>Registry file size</a:t>
            </a:r>
            <a:endParaRPr lang="nb-NO" dirty="0"/>
          </a:p>
          <a:p>
            <a:r>
              <a:rPr lang="nb-NO" dirty="0"/>
              <a:t>Number of functional units </a:t>
            </a:r>
            <a:r>
              <a:rPr lang="en-US" b="1" dirty="0"/>
              <a:t>arithmetic logic unit </a:t>
            </a:r>
            <a:r>
              <a:rPr lang="en-US" b="1" dirty="0">
                <a:solidFill>
                  <a:srgbClr val="FF0000"/>
                </a:solidFill>
              </a:rPr>
              <a:t>(</a:t>
            </a:r>
            <a:r>
              <a:rPr lang="nb-NO" dirty="0">
                <a:solidFill>
                  <a:srgbClr val="FF0000"/>
                </a:solidFill>
              </a:rPr>
              <a:t>ALU)</a:t>
            </a:r>
            <a:r>
              <a:rPr lang="nb-NO" dirty="0"/>
              <a:t> and </a:t>
            </a:r>
            <a:r>
              <a:rPr lang="en-US" dirty="0"/>
              <a:t>floating-point unit </a:t>
            </a:r>
            <a:r>
              <a:rPr lang="en-US" dirty="0">
                <a:solidFill>
                  <a:srgbClr val="FF0000"/>
                </a:solidFill>
              </a:rPr>
              <a:t>(</a:t>
            </a:r>
            <a:r>
              <a:rPr lang="nb-NO" dirty="0">
                <a:solidFill>
                  <a:srgbClr val="FF0000"/>
                </a:solidFill>
              </a:rPr>
              <a:t>FPU)</a:t>
            </a:r>
          </a:p>
          <a:p>
            <a:r>
              <a:rPr lang="nb-NO" dirty="0" err="1"/>
              <a:t>Superscalarity</a:t>
            </a:r>
            <a:r>
              <a:rPr lang="nb-NO" dirty="0"/>
              <a:t> and </a:t>
            </a:r>
            <a:r>
              <a:rPr lang="nb-NO" dirty="0" err="1"/>
              <a:t>parallelism</a:t>
            </a:r>
            <a:endParaRPr lang="nb-NO" dirty="0"/>
          </a:p>
          <a:p>
            <a:r>
              <a:rPr lang="nb-NO" dirty="0"/>
              <a:t>Socket-type</a:t>
            </a:r>
          </a:p>
          <a:p>
            <a:r>
              <a:rPr lang="nb-NO" dirty="0"/>
              <a:t>Energy </a:t>
            </a:r>
            <a:r>
              <a:rPr lang="nb-NO" dirty="0" err="1"/>
              <a:t>consumption</a:t>
            </a:r>
            <a:r>
              <a:rPr lang="nb-NO" dirty="0"/>
              <a:t> and </a:t>
            </a:r>
            <a:r>
              <a:rPr lang="nb-NO" dirty="0" err="1"/>
              <a:t>cooling</a:t>
            </a:r>
            <a:r>
              <a:rPr lang="nb-NO" dirty="0"/>
              <a:t> </a:t>
            </a:r>
            <a:r>
              <a:rPr lang="nb-NO" dirty="0" err="1"/>
              <a:t>needs</a:t>
            </a:r>
            <a:endParaRPr lang="nb-NO" dirty="0"/>
          </a:p>
          <a:p>
            <a:endParaRPr lang="nb-NO" dirty="0"/>
          </a:p>
          <a:p>
            <a:endParaRPr lang="nb-NO" dirty="0"/>
          </a:p>
        </p:txBody>
      </p:sp>
    </p:spTree>
    <p:custDataLst>
      <p:tags r:id="rId1"/>
    </p:custDataLst>
    <p:extLst>
      <p:ext uri="{BB962C8B-B14F-4D97-AF65-F5344CB8AC3E}">
        <p14:creationId xmlns:p14="http://schemas.microsoft.com/office/powerpoint/2010/main" val="4890024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5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3242-ABC2-0A4C-94C4-8913D48C7EFB}"/>
              </a:ext>
            </a:extLst>
          </p:cNvPr>
          <p:cNvSpPr>
            <a:spLocks noGrp="1"/>
          </p:cNvSpPr>
          <p:nvPr>
            <p:ph type="title"/>
          </p:nvPr>
        </p:nvSpPr>
        <p:spPr/>
        <p:txBody>
          <a:bodyPr/>
          <a:lstStyle/>
          <a:p>
            <a:r>
              <a:rPr lang="en-NO" dirty="0"/>
              <a:t>Different Processor (CPU) Design Methodologies</a:t>
            </a:r>
          </a:p>
        </p:txBody>
      </p:sp>
      <p:sp>
        <p:nvSpPr>
          <p:cNvPr id="3" name="Content Placeholder 2">
            <a:extLst>
              <a:ext uri="{FF2B5EF4-FFF2-40B4-BE49-F238E27FC236}">
                <a16:creationId xmlns:a16="http://schemas.microsoft.com/office/drawing/2014/main" id="{7EB30706-093E-7C4C-8C55-655E0216ACCC}"/>
              </a:ext>
            </a:extLst>
          </p:cNvPr>
          <p:cNvSpPr>
            <a:spLocks noGrp="1"/>
          </p:cNvSpPr>
          <p:nvPr>
            <p:ph idx="1"/>
          </p:nvPr>
        </p:nvSpPr>
        <p:spPr>
          <a:xfrm>
            <a:off x="365305" y="1429319"/>
            <a:ext cx="11443962" cy="4591665"/>
          </a:xfrm>
        </p:spPr>
        <p:txBody>
          <a:bodyPr/>
          <a:lstStyle/>
          <a:p>
            <a:r>
              <a:rPr lang="nb-NO" dirty="0"/>
              <a:t>RISC vs CISC</a:t>
            </a:r>
          </a:p>
          <a:p>
            <a:r>
              <a:rPr lang="nb-NO" sz="4000" dirty="0">
                <a:solidFill>
                  <a:srgbClr val="FF0000"/>
                </a:solidFill>
              </a:rPr>
              <a:t>C</a:t>
            </a:r>
            <a:r>
              <a:rPr lang="nb-NO" dirty="0"/>
              <a:t>omplex </a:t>
            </a:r>
            <a:r>
              <a:rPr lang="nb-NO" sz="4000" dirty="0">
                <a:solidFill>
                  <a:srgbClr val="FF0000"/>
                </a:solidFill>
              </a:rPr>
              <a:t>I</a:t>
            </a:r>
            <a:r>
              <a:rPr lang="nb-NO" dirty="0"/>
              <a:t>nstruction </a:t>
            </a:r>
            <a:r>
              <a:rPr lang="nb-NO" sz="4000" dirty="0">
                <a:solidFill>
                  <a:srgbClr val="FF0000"/>
                </a:solidFill>
              </a:rPr>
              <a:t>S</a:t>
            </a:r>
            <a:r>
              <a:rPr lang="nb-NO" dirty="0"/>
              <a:t>et </a:t>
            </a:r>
            <a:r>
              <a:rPr lang="nb-NO" sz="4000" dirty="0">
                <a:solidFill>
                  <a:srgbClr val="FF0000"/>
                </a:solidFill>
              </a:rPr>
              <a:t>C</a:t>
            </a:r>
            <a:r>
              <a:rPr lang="nb-NO" dirty="0"/>
              <a:t>omputing</a:t>
            </a:r>
          </a:p>
          <a:p>
            <a:r>
              <a:rPr lang="nb-NO" sz="4000" dirty="0" err="1">
                <a:solidFill>
                  <a:srgbClr val="FF0000"/>
                </a:solidFill>
              </a:rPr>
              <a:t>R</a:t>
            </a:r>
            <a:r>
              <a:rPr lang="nb-NO" dirty="0" err="1"/>
              <a:t>educed</a:t>
            </a:r>
            <a:r>
              <a:rPr lang="nb-NO" dirty="0"/>
              <a:t> </a:t>
            </a:r>
            <a:r>
              <a:rPr lang="nb-NO" sz="4000" dirty="0">
                <a:solidFill>
                  <a:srgbClr val="FF0000"/>
                </a:solidFill>
              </a:rPr>
              <a:t>I</a:t>
            </a:r>
            <a:r>
              <a:rPr lang="nb-NO" dirty="0"/>
              <a:t>nstruction </a:t>
            </a:r>
            <a:r>
              <a:rPr lang="nb-NO" sz="4000" dirty="0">
                <a:solidFill>
                  <a:srgbClr val="FF0000"/>
                </a:solidFill>
              </a:rPr>
              <a:t>S</a:t>
            </a:r>
            <a:r>
              <a:rPr lang="nb-NO" dirty="0"/>
              <a:t>et </a:t>
            </a:r>
            <a:r>
              <a:rPr lang="nb-NO" sz="4000" dirty="0">
                <a:solidFill>
                  <a:srgbClr val="FF0000"/>
                </a:solidFill>
              </a:rPr>
              <a:t>C</a:t>
            </a:r>
            <a:r>
              <a:rPr lang="nb-NO" dirty="0"/>
              <a:t>omputing</a:t>
            </a:r>
          </a:p>
          <a:p>
            <a:endParaRPr lang="nb-NO" dirty="0"/>
          </a:p>
          <a:p>
            <a:endParaRPr lang="en-NO" dirty="0"/>
          </a:p>
        </p:txBody>
      </p:sp>
      <p:pic>
        <p:nvPicPr>
          <p:cNvPr id="5" name="Picture 2" descr="Difference Between RISC and CISC Architecture and Their Applications">
            <a:extLst>
              <a:ext uri="{FF2B5EF4-FFF2-40B4-BE49-F238E27FC236}">
                <a16:creationId xmlns:a16="http://schemas.microsoft.com/office/drawing/2014/main" id="{7BE43DD3-D5A3-5847-8211-FB4F3DD9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011" y="1160050"/>
            <a:ext cx="2903333" cy="1842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D90280B-BC59-F149-995B-D0CEB9E368C5}"/>
              </a:ext>
            </a:extLst>
          </p:cNvPr>
          <p:cNvPicPr>
            <a:picLocks noChangeAspect="1"/>
          </p:cNvPicPr>
          <p:nvPr/>
        </p:nvPicPr>
        <p:blipFill>
          <a:blip r:embed="rId4"/>
          <a:stretch>
            <a:fillRect/>
          </a:stretch>
        </p:blipFill>
        <p:spPr>
          <a:xfrm>
            <a:off x="603734" y="3330167"/>
            <a:ext cx="6972888" cy="3178125"/>
          </a:xfrm>
          <a:prstGeom prst="rect">
            <a:avLst/>
          </a:prstGeom>
        </p:spPr>
      </p:pic>
      <p:sp>
        <p:nvSpPr>
          <p:cNvPr id="4" name="Rectangle 3">
            <a:extLst>
              <a:ext uri="{FF2B5EF4-FFF2-40B4-BE49-F238E27FC236}">
                <a16:creationId xmlns:a16="http://schemas.microsoft.com/office/drawing/2014/main" id="{430816E6-E12C-904E-B33B-B51179D7B655}"/>
              </a:ext>
            </a:extLst>
          </p:cNvPr>
          <p:cNvSpPr/>
          <p:nvPr/>
        </p:nvSpPr>
        <p:spPr>
          <a:xfrm>
            <a:off x="8241278" y="4457564"/>
            <a:ext cx="2903333" cy="923330"/>
          </a:xfrm>
          <a:prstGeom prst="rect">
            <a:avLst/>
          </a:prstGeom>
        </p:spPr>
        <p:txBody>
          <a:bodyPr wrap="square">
            <a:spAutoFit/>
          </a:bodyPr>
          <a:lstStyle/>
          <a:p>
            <a:pPr lvl="0">
              <a:defRPr/>
            </a:pPr>
            <a:r>
              <a:rPr lang="nb-NO" dirty="0"/>
              <a:t>https://www.youtube.com/watch?v=6Rxade2nEjk&amp;t=8s</a:t>
            </a:r>
          </a:p>
        </p:txBody>
      </p:sp>
    </p:spTree>
    <p:extLst>
      <p:ext uri="{BB962C8B-B14F-4D97-AF65-F5344CB8AC3E}">
        <p14:creationId xmlns:p14="http://schemas.microsoft.com/office/powerpoint/2010/main" val="25037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Learning </a:t>
            </a:r>
            <a:r>
              <a:rPr lang="nb-NO" dirty="0" err="1"/>
              <a:t>objectives</a:t>
            </a:r>
            <a:r>
              <a:rPr lang="nb-NO" dirty="0"/>
              <a:t> </a:t>
            </a:r>
            <a:r>
              <a:rPr lang="nb-NO" dirty="0" err="1"/>
              <a:t>covered</a:t>
            </a:r>
            <a:r>
              <a:rPr lang="nb-NO" dirty="0"/>
              <a:t> so far (1)</a:t>
            </a:r>
          </a:p>
        </p:txBody>
      </p:sp>
      <p:sp>
        <p:nvSpPr>
          <p:cNvPr id="3" name="Content Placeholder 2"/>
          <p:cNvSpPr>
            <a:spLocks noGrp="1"/>
          </p:cNvSpPr>
          <p:nvPr>
            <p:ph idx="1"/>
            <p:custDataLst>
              <p:tags r:id="rId3"/>
            </p:custDataLst>
          </p:nvPr>
        </p:nvSpPr>
        <p:spPr/>
        <p:txBody>
          <a:bodyPr>
            <a:normAutofit/>
          </a:bodyPr>
          <a:lstStyle/>
          <a:p>
            <a:r>
              <a:rPr lang="en-US" dirty="0"/>
              <a:t>What is in the computer system </a:t>
            </a:r>
          </a:p>
          <a:p>
            <a:pPr lvl="1"/>
            <a:r>
              <a:rPr lang="en-US" dirty="0"/>
              <a:t>computer assembly and main components</a:t>
            </a:r>
          </a:p>
          <a:p>
            <a:r>
              <a:rPr lang="en-US" dirty="0"/>
              <a:t>The computer language, alphabet, </a:t>
            </a:r>
          </a:p>
          <a:p>
            <a:r>
              <a:rPr lang="en-US" dirty="0"/>
              <a:t>The Binary Numbering system. </a:t>
            </a:r>
          </a:p>
        </p:txBody>
      </p:sp>
    </p:spTree>
    <p:custDataLst>
      <p:tags r:id="rId1"/>
    </p:custDataLst>
    <p:extLst>
      <p:ext uri="{BB962C8B-B14F-4D97-AF65-F5344CB8AC3E}">
        <p14:creationId xmlns:p14="http://schemas.microsoft.com/office/powerpoint/2010/main" val="18643970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rctx="PPT">
                                        <p:cTn id="28" dur="indefinite"/>
                                        <p:tgtEl>
                                          <p:spTgt spid="3">
                                            <p:txEl>
                                              <p:pRg st="0" end="0"/>
                                            </p:txEl>
                                          </p:spTgt>
                                        </p:tgtEl>
                                        <p:attrNameLst>
                                          <p:attrName>style.opacity</p:attrName>
                                        </p:attrNameLst>
                                      </p:cBhvr>
                                      <p:to>
                                        <p:strVal val="0.5"/>
                                      </p:to>
                                    </p:set>
                                    <p:animEffect filter="image" prLst="opacity: 0.5">
                                      <p:cBhvr rctx="IE">
                                        <p:cTn id="29" dur="indefinite"/>
                                        <p:tgtEl>
                                          <p:spTgt spid="3">
                                            <p:txEl>
                                              <p:pRg st="0" end="0"/>
                                            </p:txEl>
                                          </p:spTgt>
                                        </p:tgtEl>
                                      </p:cBhvr>
                                    </p:animEffect>
                                  </p:childTnLst>
                                </p:cTn>
                              </p:par>
                              <p:par>
                                <p:cTn id="30" presetID="9" presetClass="emph" presetSubtype="0" grpId="1" nodeType="withEffect">
                                  <p:stCondLst>
                                    <p:cond delay="0"/>
                                  </p:stCondLst>
                                  <p:childTnLst>
                                    <p:set>
                                      <p:cBhvr rctx="PPT">
                                        <p:cTn id="31" dur="indefinite"/>
                                        <p:tgtEl>
                                          <p:spTgt spid="3">
                                            <p:txEl>
                                              <p:pRg st="1" end="1"/>
                                            </p:txEl>
                                          </p:spTgt>
                                        </p:tgtEl>
                                        <p:attrNameLst>
                                          <p:attrName>style.opacity</p:attrName>
                                        </p:attrNameLst>
                                      </p:cBhvr>
                                      <p:to>
                                        <p:strVal val="0.5"/>
                                      </p:to>
                                    </p:set>
                                    <p:animEffect filter="image" prLst="opacity: 0.5">
                                      <p:cBhvr rctx="IE">
                                        <p:cTn id="32" dur="indefinite"/>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rctx="PPT">
                                        <p:cTn id="36" dur="indefinite"/>
                                        <p:tgtEl>
                                          <p:spTgt spid="3">
                                            <p:txEl>
                                              <p:pRg st="2" end="2"/>
                                            </p:txEl>
                                          </p:spTgt>
                                        </p:tgtEl>
                                        <p:attrNameLst>
                                          <p:attrName>style.opacity</p:attrName>
                                        </p:attrNameLst>
                                      </p:cBhvr>
                                      <p:to>
                                        <p:strVal val="0.5"/>
                                      </p:to>
                                    </p:set>
                                    <p:animEffect filter="image" prLst="opacity: 0.5">
                                      <p:cBhvr rctx="IE">
                                        <p:cTn id="37" dur="indefinite"/>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1" nodeType="clickEffect">
                                  <p:stCondLst>
                                    <p:cond delay="0"/>
                                  </p:stCondLst>
                                  <p:childTnLst>
                                    <p:set>
                                      <p:cBhvr rctx="PPT">
                                        <p:cTn id="41" dur="indefinite"/>
                                        <p:tgtEl>
                                          <p:spTgt spid="3">
                                            <p:txEl>
                                              <p:pRg st="3" end="3"/>
                                            </p:txEl>
                                          </p:spTgt>
                                        </p:tgtEl>
                                        <p:attrNameLst>
                                          <p:attrName>style.opacity</p:attrName>
                                        </p:attrNameLst>
                                      </p:cBhvr>
                                      <p:to>
                                        <p:strVal val="0.5"/>
                                      </p:to>
                                    </p:set>
                                    <p:animEffect filter="image" prLst="opacity: 0.5">
                                      <p:cBhvr rctx="IE">
                                        <p:cTn id="42"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00" name="Rectangle 8"/>
          <p:cNvSpPr>
            <a:spLocks noGrp="1" noChangeArrowheads="1"/>
          </p:cNvSpPr>
          <p:nvPr>
            <p:ph type="title"/>
            <p:custDataLst>
              <p:tags r:id="rId2"/>
            </p:custDataLst>
          </p:nvPr>
        </p:nvSpPr>
        <p:spPr/>
        <p:txBody>
          <a:bodyPr/>
          <a:lstStyle/>
          <a:p>
            <a:r>
              <a:rPr lang="nb-NO" dirty="0"/>
              <a:t>Binary number representation (recall)</a:t>
            </a:r>
          </a:p>
        </p:txBody>
      </p:sp>
      <p:sp>
        <p:nvSpPr>
          <p:cNvPr id="136195" name="Rectangle 3"/>
          <p:cNvSpPr>
            <a:spLocks noGrp="1" noChangeArrowheads="1"/>
          </p:cNvSpPr>
          <p:nvPr>
            <p:ph idx="1"/>
            <p:custDataLst>
              <p:tags r:id="rId3"/>
            </p:custDataLst>
          </p:nvPr>
        </p:nvSpPr>
        <p:spPr/>
        <p:txBody>
          <a:bodyPr/>
          <a:lstStyle/>
          <a:p>
            <a:r>
              <a:rPr lang="nb-NO" dirty="0"/>
              <a:t>With 3 </a:t>
            </a:r>
            <a:r>
              <a:rPr lang="nb-NO" dirty="0" err="1"/>
              <a:t>lamps</a:t>
            </a:r>
            <a:r>
              <a:rPr lang="nb-NO" dirty="0"/>
              <a:t> </a:t>
            </a:r>
            <a:r>
              <a:rPr lang="nb-NO" dirty="0" err="1"/>
              <a:t>we</a:t>
            </a:r>
            <a:r>
              <a:rPr lang="nb-NO" dirty="0"/>
              <a:t> </a:t>
            </a:r>
            <a:r>
              <a:rPr lang="nb-NO" dirty="0" err="1"/>
              <a:t>can</a:t>
            </a:r>
            <a:r>
              <a:rPr lang="nb-NO" dirty="0"/>
              <a:t> </a:t>
            </a:r>
            <a:r>
              <a:rPr lang="nb-NO" dirty="0" err="1"/>
              <a:t>represent</a:t>
            </a:r>
            <a:r>
              <a:rPr lang="nb-NO" dirty="0"/>
              <a:t> 2</a:t>
            </a:r>
            <a:r>
              <a:rPr lang="nb-NO" baseline="30000" dirty="0"/>
              <a:t>3</a:t>
            </a:r>
            <a:r>
              <a:rPr lang="nb-NO" dirty="0"/>
              <a:t> = 8 combinations </a:t>
            </a:r>
            <a:r>
              <a:rPr lang="nb-NO" dirty="0" err="1"/>
              <a:t>of</a:t>
            </a:r>
            <a:r>
              <a:rPr lang="nb-NO" dirty="0"/>
              <a:t> </a:t>
            </a:r>
            <a:r>
              <a:rPr lang="nb-NO" dirty="0" err="1"/>
              <a:t>on</a:t>
            </a:r>
            <a:r>
              <a:rPr lang="nb-NO" dirty="0"/>
              <a:t> / </a:t>
            </a:r>
            <a:r>
              <a:rPr lang="nb-NO" dirty="0" err="1"/>
              <a:t>off</a:t>
            </a:r>
            <a:endParaRPr lang="nb-NO" dirty="0"/>
          </a:p>
          <a:p>
            <a:r>
              <a:rPr lang="nb-NO" dirty="0"/>
              <a:t>With </a:t>
            </a:r>
            <a:r>
              <a:rPr lang="nb-NO" dirty="0" err="1"/>
              <a:t>Off</a:t>
            </a:r>
            <a:r>
              <a:rPr lang="nb-NO" dirty="0"/>
              <a:t> = 0 and On = 1 </a:t>
            </a:r>
            <a:r>
              <a:rPr lang="nb-NO" dirty="0" err="1"/>
              <a:t>we</a:t>
            </a:r>
            <a:r>
              <a:rPr lang="nb-NO" dirty="0"/>
              <a:t> </a:t>
            </a:r>
            <a:r>
              <a:rPr lang="nb-NO" dirty="0" err="1"/>
              <a:t>get</a:t>
            </a:r>
            <a:endParaRPr lang="nb-NO" dirty="0"/>
          </a:p>
          <a:p>
            <a:pPr lvl="1">
              <a:lnSpc>
                <a:spcPct val="90000"/>
              </a:lnSpc>
              <a:buFontTx/>
              <a:buNone/>
            </a:pPr>
            <a:r>
              <a:rPr lang="nb-NO" dirty="0"/>
              <a:t>0 = 000	4 = 100</a:t>
            </a:r>
          </a:p>
          <a:p>
            <a:pPr lvl="1">
              <a:lnSpc>
                <a:spcPct val="90000"/>
              </a:lnSpc>
              <a:buFontTx/>
              <a:buNone/>
            </a:pPr>
            <a:r>
              <a:rPr lang="nb-NO" dirty="0"/>
              <a:t>1 = 001	5 = 101</a:t>
            </a:r>
          </a:p>
          <a:p>
            <a:pPr lvl="1">
              <a:lnSpc>
                <a:spcPct val="90000"/>
              </a:lnSpc>
              <a:buFontTx/>
              <a:buNone/>
            </a:pPr>
            <a:r>
              <a:rPr lang="nb-NO" dirty="0"/>
              <a:t>2 = 010	6 = 110</a:t>
            </a:r>
          </a:p>
          <a:p>
            <a:pPr lvl="1">
              <a:lnSpc>
                <a:spcPct val="90000"/>
              </a:lnSpc>
              <a:buFontTx/>
              <a:buNone/>
            </a:pPr>
            <a:r>
              <a:rPr lang="nb-NO" dirty="0"/>
              <a:t>3 = 011	7 = 111</a:t>
            </a:r>
          </a:p>
          <a:p>
            <a:r>
              <a:rPr lang="nb-NO" dirty="0"/>
              <a:t>This can be extended to use more lamps </a:t>
            </a:r>
          </a:p>
          <a:p>
            <a:pPr marL="0" indent="0">
              <a:buNone/>
            </a:pPr>
            <a:r>
              <a:rPr lang="nb-NO" dirty="0"/>
              <a:t>(transistors), e.g. 8, 16, 32, 64, ....		</a:t>
            </a:r>
          </a:p>
        </p:txBody>
      </p:sp>
      <p:pic>
        <p:nvPicPr>
          <p:cNvPr id="136203" name="Picture 11" descr="LIGHT"/>
          <p:cNvPicPr>
            <a:picLocks noChangeAspect="1" noChangeArrowheads="1"/>
          </p:cNvPicPr>
          <p:nvPr>
            <p:custDataLst>
              <p:tags r:id="rId4"/>
            </p:custDataLst>
          </p:nvPr>
        </p:nvPicPr>
        <p:blipFill>
          <a:blip r:embed="rId7" cstate="print"/>
          <a:srcRect/>
          <a:stretch>
            <a:fillRect/>
          </a:stretch>
        </p:blipFill>
        <p:spPr bwMode="auto">
          <a:xfrm>
            <a:off x="6959601" y="2547939"/>
            <a:ext cx="3567113" cy="3328987"/>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Manufacturers</a:t>
            </a:r>
            <a:r>
              <a:rPr lang="nb-NO" dirty="0"/>
              <a:t>-</a:t>
            </a:r>
            <a:r>
              <a:rPr lang="en-GB" dirty="0">
                <a:solidFill>
                  <a:srgbClr val="FF0000"/>
                </a:solidFill>
              </a:rPr>
              <a:t>I</a:t>
            </a:r>
            <a:r>
              <a:rPr lang="en-GB" dirty="0"/>
              <a:t>nstruction </a:t>
            </a:r>
            <a:r>
              <a:rPr lang="en-GB" dirty="0">
                <a:solidFill>
                  <a:srgbClr val="FF0000"/>
                </a:solidFill>
              </a:rPr>
              <a:t>S</a:t>
            </a:r>
            <a:r>
              <a:rPr lang="en-GB" dirty="0"/>
              <a:t>et </a:t>
            </a:r>
            <a:r>
              <a:rPr lang="en-GB" dirty="0">
                <a:solidFill>
                  <a:srgbClr val="FF0000"/>
                </a:solidFill>
              </a:rPr>
              <a:t>A</a:t>
            </a:r>
            <a:r>
              <a:rPr lang="en-GB" dirty="0"/>
              <a:t>rchitecture (</a:t>
            </a:r>
            <a:r>
              <a:rPr lang="en-GB" dirty="0">
                <a:solidFill>
                  <a:srgbClr val="FF0000"/>
                </a:solidFill>
              </a:rPr>
              <a:t>ISA</a:t>
            </a:r>
            <a:r>
              <a:rPr lang="en-GB" dirty="0"/>
              <a:t>) </a:t>
            </a:r>
            <a:endParaRPr lang="nb-NO" dirty="0"/>
          </a:p>
        </p:txBody>
      </p:sp>
      <p:sp>
        <p:nvSpPr>
          <p:cNvPr id="3" name="Content Placeholder 2"/>
          <p:cNvSpPr>
            <a:spLocks noGrp="1"/>
          </p:cNvSpPr>
          <p:nvPr>
            <p:ph idx="1"/>
            <p:custDataLst>
              <p:tags r:id="rId3"/>
            </p:custDataLst>
          </p:nvPr>
        </p:nvSpPr>
        <p:spPr/>
        <p:txBody>
          <a:bodyPr>
            <a:normAutofit/>
          </a:bodyPr>
          <a:lstStyle/>
          <a:p>
            <a:r>
              <a:rPr lang="nb-NO" dirty="0">
                <a:solidFill>
                  <a:srgbClr val="0070C0"/>
                </a:solidFill>
              </a:rPr>
              <a:t>Intel (x86)</a:t>
            </a:r>
            <a:r>
              <a:rPr lang="nb-NO" dirty="0"/>
              <a:t> and </a:t>
            </a:r>
            <a:r>
              <a:rPr lang="nb-NO" dirty="0">
                <a:solidFill>
                  <a:srgbClr val="0070C0"/>
                </a:solidFill>
              </a:rPr>
              <a:t>AMD</a:t>
            </a:r>
          </a:p>
          <a:p>
            <a:pPr lvl="1"/>
            <a:r>
              <a:rPr lang="nb-NO" sz="3600" dirty="0" err="1">
                <a:solidFill>
                  <a:srgbClr val="FF0000"/>
                </a:solidFill>
              </a:rPr>
              <a:t>C</a:t>
            </a:r>
            <a:r>
              <a:rPr lang="nb-NO" dirty="0" err="1"/>
              <a:t>omplex</a:t>
            </a:r>
            <a:r>
              <a:rPr lang="nb-NO" dirty="0"/>
              <a:t> </a:t>
            </a:r>
            <a:r>
              <a:rPr lang="nb-NO" sz="3600" dirty="0" err="1">
                <a:solidFill>
                  <a:srgbClr val="FF0000"/>
                </a:solidFill>
              </a:rPr>
              <a:t>I</a:t>
            </a:r>
            <a:r>
              <a:rPr lang="nb-NO" dirty="0" err="1"/>
              <a:t>nstruction</a:t>
            </a:r>
            <a:r>
              <a:rPr lang="nb-NO" dirty="0"/>
              <a:t> </a:t>
            </a:r>
            <a:r>
              <a:rPr lang="nb-NO" sz="3600" dirty="0">
                <a:solidFill>
                  <a:srgbClr val="FF0000"/>
                </a:solidFill>
              </a:rPr>
              <a:t>S</a:t>
            </a:r>
            <a:r>
              <a:rPr lang="nb-NO" dirty="0"/>
              <a:t>et </a:t>
            </a:r>
            <a:r>
              <a:rPr lang="nb-NO" sz="3600" dirty="0">
                <a:solidFill>
                  <a:srgbClr val="FF0000"/>
                </a:solidFill>
              </a:rPr>
              <a:t>C</a:t>
            </a:r>
            <a:r>
              <a:rPr lang="nb-NO" dirty="0"/>
              <a:t>omputing</a:t>
            </a:r>
          </a:p>
          <a:p>
            <a:pPr lvl="1"/>
            <a:r>
              <a:rPr lang="nb-NO" dirty="0" err="1"/>
              <a:t>Constructs</a:t>
            </a:r>
            <a:r>
              <a:rPr lang="nb-NO" dirty="0"/>
              <a:t> and </a:t>
            </a:r>
            <a:r>
              <a:rPr lang="nb-NO" u="sng" dirty="0">
                <a:solidFill>
                  <a:srgbClr val="FF0000"/>
                </a:solidFill>
              </a:rPr>
              <a:t>produses</a:t>
            </a:r>
            <a:r>
              <a:rPr lang="nb-NO" dirty="0"/>
              <a:t> CPU, </a:t>
            </a:r>
            <a:r>
              <a:rPr lang="nb-NO" dirty="0" err="1"/>
              <a:t>chipset</a:t>
            </a:r>
            <a:r>
              <a:rPr lang="nb-NO" dirty="0"/>
              <a:t> etc.</a:t>
            </a:r>
          </a:p>
          <a:p>
            <a:pPr lvl="1"/>
            <a:r>
              <a:rPr lang="nb-NO" dirty="0"/>
              <a:t>Focus: </a:t>
            </a:r>
            <a:r>
              <a:rPr lang="nb-NO" b="1" dirty="0"/>
              <a:t>Desktop</a:t>
            </a:r>
            <a:r>
              <a:rPr lang="nb-NO" dirty="0"/>
              <a:t>, </a:t>
            </a:r>
            <a:r>
              <a:rPr lang="nb-NO" b="1" dirty="0"/>
              <a:t>server</a:t>
            </a:r>
            <a:r>
              <a:rPr lang="nb-NO" dirty="0"/>
              <a:t>, mobile, </a:t>
            </a:r>
            <a:r>
              <a:rPr lang="nb-NO" dirty="0" err="1"/>
              <a:t>embedded</a:t>
            </a:r>
            <a:r>
              <a:rPr lang="nb-NO" dirty="0"/>
              <a:t>.</a:t>
            </a:r>
          </a:p>
          <a:p>
            <a:r>
              <a:rPr lang="nb-NO" dirty="0">
                <a:solidFill>
                  <a:srgbClr val="0070C0"/>
                </a:solidFill>
              </a:rPr>
              <a:t>MIPS(</a:t>
            </a:r>
            <a:r>
              <a:rPr lang="en-US" dirty="0"/>
              <a:t>32 registers</a:t>
            </a:r>
            <a:r>
              <a:rPr lang="nb-NO" dirty="0">
                <a:solidFill>
                  <a:srgbClr val="0070C0"/>
                </a:solidFill>
              </a:rPr>
              <a:t>)</a:t>
            </a:r>
            <a:r>
              <a:rPr lang="nb-NO" dirty="0"/>
              <a:t> and </a:t>
            </a:r>
            <a:r>
              <a:rPr lang="nb-NO" dirty="0">
                <a:solidFill>
                  <a:srgbClr val="0070C0"/>
                </a:solidFill>
              </a:rPr>
              <a:t>ARM (</a:t>
            </a:r>
            <a:r>
              <a:rPr lang="en-US" dirty="0"/>
              <a:t>16 registers</a:t>
            </a:r>
            <a:r>
              <a:rPr lang="nb-NO" dirty="0">
                <a:solidFill>
                  <a:srgbClr val="0070C0"/>
                </a:solidFill>
              </a:rPr>
              <a:t>)(apple)</a:t>
            </a:r>
          </a:p>
          <a:p>
            <a:pPr lvl="1"/>
            <a:r>
              <a:rPr lang="nb-NO" sz="3600" dirty="0" err="1">
                <a:solidFill>
                  <a:srgbClr val="FF0000"/>
                </a:solidFill>
              </a:rPr>
              <a:t>R</a:t>
            </a:r>
            <a:r>
              <a:rPr lang="nb-NO" dirty="0" err="1"/>
              <a:t>educed</a:t>
            </a:r>
            <a:r>
              <a:rPr lang="nb-NO" dirty="0"/>
              <a:t> </a:t>
            </a:r>
            <a:r>
              <a:rPr lang="nb-NO" sz="3600" dirty="0">
                <a:solidFill>
                  <a:srgbClr val="FF0000"/>
                </a:solidFill>
              </a:rPr>
              <a:t>I</a:t>
            </a:r>
            <a:r>
              <a:rPr lang="nb-NO" dirty="0"/>
              <a:t>nstruction </a:t>
            </a:r>
            <a:r>
              <a:rPr lang="nb-NO" sz="3600" dirty="0">
                <a:solidFill>
                  <a:srgbClr val="FF0000"/>
                </a:solidFill>
              </a:rPr>
              <a:t>S</a:t>
            </a:r>
            <a:r>
              <a:rPr lang="nb-NO" dirty="0"/>
              <a:t>et </a:t>
            </a:r>
            <a:r>
              <a:rPr lang="nb-NO" sz="3600" dirty="0">
                <a:solidFill>
                  <a:srgbClr val="FF0000"/>
                </a:solidFill>
              </a:rPr>
              <a:t>C</a:t>
            </a:r>
            <a:r>
              <a:rPr lang="nb-NO" dirty="0"/>
              <a:t>omputing</a:t>
            </a:r>
          </a:p>
          <a:p>
            <a:pPr lvl="1"/>
            <a:r>
              <a:rPr lang="nb-NO" dirty="0" err="1"/>
              <a:t>Constructs</a:t>
            </a:r>
            <a:r>
              <a:rPr lang="nb-NO" dirty="0"/>
              <a:t> and </a:t>
            </a:r>
            <a:r>
              <a:rPr lang="nb-NO" u="sng" dirty="0" err="1">
                <a:solidFill>
                  <a:srgbClr val="FF0000"/>
                </a:solidFill>
              </a:rPr>
              <a:t>licenses</a:t>
            </a:r>
            <a:r>
              <a:rPr lang="nb-NO" dirty="0"/>
              <a:t> CPU </a:t>
            </a:r>
            <a:r>
              <a:rPr lang="nb-NO" dirty="0" err="1"/>
              <a:t>cores</a:t>
            </a:r>
            <a:r>
              <a:rPr lang="nb-NO" dirty="0"/>
              <a:t> etc. to </a:t>
            </a:r>
            <a:r>
              <a:rPr lang="nb-NO" dirty="0" err="1"/>
              <a:t>various</a:t>
            </a:r>
            <a:r>
              <a:rPr lang="nb-NO" dirty="0"/>
              <a:t> </a:t>
            </a:r>
            <a:r>
              <a:rPr lang="nb-NO" dirty="0" err="1"/>
              <a:t>manufacturers</a:t>
            </a:r>
            <a:endParaRPr lang="nb-NO" dirty="0"/>
          </a:p>
          <a:p>
            <a:pPr lvl="1"/>
            <a:r>
              <a:rPr lang="nb-NO" dirty="0"/>
              <a:t>Focus: </a:t>
            </a:r>
            <a:r>
              <a:rPr lang="nb-NO" b="1" dirty="0"/>
              <a:t>Embedded</a:t>
            </a:r>
            <a:r>
              <a:rPr lang="nb-NO" dirty="0"/>
              <a:t>, </a:t>
            </a:r>
            <a:r>
              <a:rPr lang="nb-NO" b="1" dirty="0"/>
              <a:t>mobile</a:t>
            </a:r>
            <a:endParaRPr lang="nb-NO" dirty="0"/>
          </a:p>
          <a:p>
            <a:pPr lvl="1"/>
            <a:endParaRPr lang="nb-NO" dirty="0"/>
          </a:p>
          <a:p>
            <a:pPr lvl="1"/>
            <a:r>
              <a:rPr lang="nb-NO" dirty="0"/>
              <a:t>Now x86 and ARM processors bothe have features of RISC and CISC</a:t>
            </a:r>
          </a:p>
        </p:txBody>
      </p:sp>
      <p:sp>
        <p:nvSpPr>
          <p:cNvPr id="7" name="Rectangle 6">
            <a:extLst>
              <a:ext uri="{FF2B5EF4-FFF2-40B4-BE49-F238E27FC236}">
                <a16:creationId xmlns:a16="http://schemas.microsoft.com/office/drawing/2014/main" id="{A910F925-B475-3244-81D3-08DD0960B524}"/>
              </a:ext>
            </a:extLst>
          </p:cNvPr>
          <p:cNvSpPr/>
          <p:nvPr/>
        </p:nvSpPr>
        <p:spPr>
          <a:xfrm>
            <a:off x="2503883" y="6070800"/>
            <a:ext cx="5763181" cy="369332"/>
          </a:xfrm>
          <a:prstGeom prst="rect">
            <a:avLst/>
          </a:prstGeom>
        </p:spPr>
        <p:txBody>
          <a:bodyPr wrap="none">
            <a:spAutoFit/>
          </a:bodyPr>
          <a:lstStyle/>
          <a:p>
            <a:r>
              <a:rPr lang="nb-NO" dirty="0"/>
              <a:t>https://www.youtube.com/watch?v=6Rxade2nEjk&amp;t=8s</a:t>
            </a:r>
          </a:p>
        </p:txBody>
      </p:sp>
      <p:sp>
        <p:nvSpPr>
          <p:cNvPr id="4" name="Rounded Rectangular Callout 3">
            <a:extLst>
              <a:ext uri="{FF2B5EF4-FFF2-40B4-BE49-F238E27FC236}">
                <a16:creationId xmlns:a16="http://schemas.microsoft.com/office/drawing/2014/main" id="{22E558C6-6663-F30A-EB0B-4A90D51B1102}"/>
              </a:ext>
            </a:extLst>
          </p:cNvPr>
          <p:cNvSpPr/>
          <p:nvPr/>
        </p:nvSpPr>
        <p:spPr>
          <a:xfrm>
            <a:off x="3118573" y="933819"/>
            <a:ext cx="1731723" cy="828050"/>
          </a:xfrm>
          <a:prstGeom prst="wedgeRoundRectCallout">
            <a:avLst>
              <a:gd name="adj1" fmla="val -151693"/>
              <a:gd name="adj2" fmla="val 641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kern="1200" dirty="0">
                <a:solidFill>
                  <a:schemeClr val="tx1"/>
                </a:solidFill>
                <a:effectLst/>
                <a:latin typeface="+mn-lt"/>
                <a:ea typeface="+mn-ea"/>
                <a:cs typeface="+mn-cs"/>
              </a:rPr>
              <a:t>Mac book pro intel</a:t>
            </a:r>
          </a:p>
        </p:txBody>
      </p:sp>
      <p:sp>
        <p:nvSpPr>
          <p:cNvPr id="5" name="Rounded Rectangular Callout 4">
            <a:extLst>
              <a:ext uri="{FF2B5EF4-FFF2-40B4-BE49-F238E27FC236}">
                <a16:creationId xmlns:a16="http://schemas.microsoft.com/office/drawing/2014/main" id="{5F952913-0F96-255E-2F69-34843AF49840}"/>
              </a:ext>
            </a:extLst>
          </p:cNvPr>
          <p:cNvSpPr/>
          <p:nvPr/>
        </p:nvSpPr>
        <p:spPr>
          <a:xfrm>
            <a:off x="6440556" y="2107096"/>
            <a:ext cx="1431235" cy="1020417"/>
          </a:xfrm>
          <a:prstGeom prst="wedgeRoundRectCallout">
            <a:avLst>
              <a:gd name="adj1" fmla="val -58796"/>
              <a:gd name="adj2" fmla="val 89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i="0" kern="1200" dirty="0">
                <a:solidFill>
                  <a:schemeClr val="tx1"/>
                </a:solidFill>
                <a:effectLst/>
                <a:latin typeface="+mn-lt"/>
                <a:ea typeface="+mn-ea"/>
                <a:cs typeface="+mn-cs"/>
              </a:rPr>
              <a:t>other Mac apple M1 ARM</a:t>
            </a:r>
          </a:p>
        </p:txBody>
      </p:sp>
      <p:pic>
        <p:nvPicPr>
          <p:cNvPr id="8" name="Picture 7">
            <a:extLst>
              <a:ext uri="{FF2B5EF4-FFF2-40B4-BE49-F238E27FC236}">
                <a16:creationId xmlns:a16="http://schemas.microsoft.com/office/drawing/2014/main" id="{F2709209-5A59-A4C3-60C0-E95580F87A2B}"/>
              </a:ext>
            </a:extLst>
          </p:cNvPr>
          <p:cNvPicPr>
            <a:picLocks noChangeAspect="1"/>
          </p:cNvPicPr>
          <p:nvPr/>
        </p:nvPicPr>
        <p:blipFill>
          <a:blip r:embed="rId6"/>
          <a:stretch>
            <a:fillRect/>
          </a:stretch>
        </p:blipFill>
        <p:spPr>
          <a:xfrm>
            <a:off x="9323630" y="3065735"/>
            <a:ext cx="2127428" cy="1545567"/>
          </a:xfrm>
          <a:prstGeom prst="rect">
            <a:avLst/>
          </a:prstGeom>
        </p:spPr>
      </p:pic>
      <p:pic>
        <p:nvPicPr>
          <p:cNvPr id="10" name="Picture 9">
            <a:extLst>
              <a:ext uri="{FF2B5EF4-FFF2-40B4-BE49-F238E27FC236}">
                <a16:creationId xmlns:a16="http://schemas.microsoft.com/office/drawing/2014/main" id="{EE680810-4657-6D83-C9AC-DCA612437C56}"/>
              </a:ext>
            </a:extLst>
          </p:cNvPr>
          <p:cNvPicPr>
            <a:picLocks noChangeAspect="1"/>
          </p:cNvPicPr>
          <p:nvPr/>
        </p:nvPicPr>
        <p:blipFill>
          <a:blip r:embed="rId7"/>
          <a:stretch>
            <a:fillRect/>
          </a:stretch>
        </p:blipFill>
        <p:spPr>
          <a:xfrm>
            <a:off x="9478387" y="1431332"/>
            <a:ext cx="1817915" cy="1325563"/>
          </a:xfrm>
          <a:prstGeom prst="rect">
            <a:avLst/>
          </a:prstGeom>
        </p:spPr>
      </p:pic>
    </p:spTree>
    <p:custDataLst>
      <p:tags r:id="rId1"/>
    </p:custDataLst>
    <p:extLst>
      <p:ext uri="{BB962C8B-B14F-4D97-AF65-F5344CB8AC3E}">
        <p14:creationId xmlns:p14="http://schemas.microsoft.com/office/powerpoint/2010/main" val="28012338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500"/>
                                  </p:iterate>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500"/>
                                  </p:iterate>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500"/>
                                  </p:iterate>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ircle(in)">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552B-A4D7-F7B5-5B63-43DFC1E91CAA}"/>
              </a:ext>
            </a:extLst>
          </p:cNvPr>
          <p:cNvSpPr>
            <a:spLocks noGrp="1"/>
          </p:cNvSpPr>
          <p:nvPr>
            <p:ph type="title"/>
          </p:nvPr>
        </p:nvSpPr>
        <p:spPr/>
        <p:txBody>
          <a:bodyPr/>
          <a:lstStyle/>
          <a:p>
            <a:r>
              <a:rPr lang="nb-NO" dirty="0"/>
              <a:t>Area </a:t>
            </a:r>
            <a:r>
              <a:rPr lang="nb-NO" dirty="0" err="1"/>
              <a:t>of</a:t>
            </a:r>
            <a:r>
              <a:rPr lang="nb-NO" dirty="0"/>
              <a:t> </a:t>
            </a:r>
            <a:r>
              <a:rPr lang="nb-NO" dirty="0" err="1"/>
              <a:t>use</a:t>
            </a:r>
            <a:r>
              <a:rPr lang="nb-NO" dirty="0"/>
              <a:t> </a:t>
            </a:r>
            <a:br>
              <a:rPr lang="nb-NO" dirty="0"/>
            </a:br>
            <a:endParaRPr lang="en-NO" dirty="0"/>
          </a:p>
        </p:txBody>
      </p:sp>
      <p:sp>
        <p:nvSpPr>
          <p:cNvPr id="3" name="Content Placeholder 2">
            <a:extLst>
              <a:ext uri="{FF2B5EF4-FFF2-40B4-BE49-F238E27FC236}">
                <a16:creationId xmlns:a16="http://schemas.microsoft.com/office/drawing/2014/main" id="{10323498-0F2E-D0AD-01B1-6F19E6913147}"/>
              </a:ext>
            </a:extLst>
          </p:cNvPr>
          <p:cNvSpPr>
            <a:spLocks noGrp="1"/>
          </p:cNvSpPr>
          <p:nvPr>
            <p:ph idx="1"/>
          </p:nvPr>
        </p:nvSpPr>
        <p:spPr/>
        <p:txBody>
          <a:bodyPr>
            <a:normAutofit/>
          </a:bodyPr>
          <a:lstStyle/>
          <a:p>
            <a:r>
              <a:rPr lang="en-US" sz="2200" dirty="0">
                <a:solidFill>
                  <a:srgbClr val="202124"/>
                </a:solidFill>
                <a:latin typeface="arial" panose="020B0604020202020204" pitchFamily="34" charset="0"/>
              </a:rPr>
              <a:t>Embedded systems</a:t>
            </a:r>
          </a:p>
          <a:p>
            <a:r>
              <a:rPr lang="en-US" sz="2200" dirty="0">
                <a:solidFill>
                  <a:srgbClr val="202124"/>
                </a:solidFill>
                <a:latin typeface="arial" panose="020B0604020202020204" pitchFamily="34" charset="0"/>
              </a:rPr>
              <a:t>IoT Devices</a:t>
            </a:r>
          </a:p>
          <a:p>
            <a:r>
              <a:rPr lang="en-US" sz="2200" dirty="0">
                <a:solidFill>
                  <a:srgbClr val="202124"/>
                </a:solidFill>
                <a:latin typeface="arial" panose="020B0604020202020204" pitchFamily="34" charset="0"/>
              </a:rPr>
              <a:t>Supercomputer</a:t>
            </a:r>
          </a:p>
          <a:p>
            <a:r>
              <a:rPr lang="nb-NO" sz="2200" dirty="0">
                <a:solidFill>
                  <a:srgbClr val="202124"/>
                </a:solidFill>
                <a:latin typeface="arial" panose="020B0604020202020204" pitchFamily="34" charset="0"/>
              </a:rPr>
              <a:t>Mobile </a:t>
            </a:r>
            <a:r>
              <a:rPr lang="nb-NO" sz="2200" dirty="0" err="1">
                <a:solidFill>
                  <a:srgbClr val="202124"/>
                </a:solidFill>
                <a:latin typeface="arial" panose="020B0604020202020204" pitchFamily="34" charset="0"/>
              </a:rPr>
              <a:t>phones</a:t>
            </a:r>
            <a:r>
              <a:rPr lang="nb-NO" sz="2200" dirty="0">
                <a:solidFill>
                  <a:srgbClr val="202124"/>
                </a:solidFill>
                <a:latin typeface="arial" panose="020B0604020202020204" pitchFamily="34" charset="0"/>
              </a:rPr>
              <a:t> </a:t>
            </a:r>
            <a:r>
              <a:rPr lang="nb-NO" sz="2200" dirty="0" err="1">
                <a:solidFill>
                  <a:srgbClr val="202124"/>
                </a:solidFill>
                <a:latin typeface="arial" panose="020B0604020202020204" pitchFamily="34" charset="0"/>
              </a:rPr>
              <a:t>use</a:t>
            </a:r>
            <a:r>
              <a:rPr lang="nb-NO" sz="2200" dirty="0">
                <a:solidFill>
                  <a:srgbClr val="202124"/>
                </a:solidFill>
                <a:latin typeface="arial" panose="020B0604020202020204" pitchFamily="34" charset="0"/>
              </a:rPr>
              <a:t> simple and "</a:t>
            </a:r>
            <a:r>
              <a:rPr lang="nb-NO" sz="2200" dirty="0" err="1">
                <a:solidFill>
                  <a:srgbClr val="202124"/>
                </a:solidFill>
                <a:latin typeface="arial" panose="020B0604020202020204" pitchFamily="34" charset="0"/>
              </a:rPr>
              <a:t>cheap</a:t>
            </a:r>
            <a:r>
              <a:rPr lang="nb-NO" sz="2200" dirty="0">
                <a:solidFill>
                  <a:srgbClr val="202124"/>
                </a:solidFill>
                <a:latin typeface="arial" panose="020B0604020202020204" pitchFamily="34" charset="0"/>
              </a:rPr>
              <a:t>" CPUs.</a:t>
            </a:r>
          </a:p>
          <a:p>
            <a:r>
              <a:rPr lang="nb-NO" sz="2200" dirty="0">
                <a:solidFill>
                  <a:srgbClr val="202124"/>
                </a:solidFill>
                <a:latin typeface="arial" panose="020B0604020202020204" pitchFamily="34" charset="0"/>
              </a:rPr>
              <a:t>Desktop and Laptops</a:t>
            </a:r>
            <a:endParaRPr lang="en-US" sz="2200" dirty="0">
              <a:solidFill>
                <a:srgbClr val="202124"/>
              </a:solidFill>
              <a:latin typeface="arial" panose="020B0604020202020204" pitchFamily="34" charset="0"/>
            </a:endParaRPr>
          </a:p>
        </p:txBody>
      </p:sp>
    </p:spTree>
    <p:extLst>
      <p:ext uri="{BB962C8B-B14F-4D97-AF65-F5344CB8AC3E}">
        <p14:creationId xmlns:p14="http://schemas.microsoft.com/office/powerpoint/2010/main" val="105346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Embedded and </a:t>
            </a:r>
            <a:r>
              <a:rPr lang="nb-NO" dirty="0" err="1"/>
              <a:t>IoT</a:t>
            </a:r>
            <a:r>
              <a:rPr lang="nb-NO" dirty="0"/>
              <a:t> </a:t>
            </a:r>
            <a:br>
              <a:rPr lang="nb-NO" dirty="0"/>
            </a:br>
            <a:r>
              <a:rPr lang="nb-NO" dirty="0"/>
              <a:t>systems</a:t>
            </a:r>
          </a:p>
        </p:txBody>
      </p:sp>
      <p:sp>
        <p:nvSpPr>
          <p:cNvPr id="3" name="Content Placeholder 2"/>
          <p:cNvSpPr>
            <a:spLocks noGrp="1"/>
          </p:cNvSpPr>
          <p:nvPr>
            <p:ph idx="1"/>
            <p:custDataLst>
              <p:tags r:id="rId3"/>
            </p:custDataLst>
          </p:nvPr>
        </p:nvSpPr>
        <p:spPr>
          <a:xfrm>
            <a:off x="383603" y="1848467"/>
            <a:ext cx="6931597" cy="2399976"/>
          </a:xfrm>
        </p:spPr>
        <p:txBody>
          <a:bodyPr>
            <a:normAutofit fontScale="77500" lnSpcReduction="20000"/>
          </a:bodyPr>
          <a:lstStyle/>
          <a:p>
            <a:r>
              <a:rPr lang="nb-NO" dirty="0" err="1"/>
              <a:t>Made</a:t>
            </a:r>
            <a:r>
              <a:rPr lang="nb-NO" dirty="0"/>
              <a:t> for </a:t>
            </a:r>
            <a:r>
              <a:rPr lang="nb-NO" dirty="0" err="1"/>
              <a:t>specific</a:t>
            </a:r>
            <a:r>
              <a:rPr lang="nb-NO" dirty="0"/>
              <a:t> purposes</a:t>
            </a:r>
          </a:p>
          <a:p>
            <a:r>
              <a:rPr lang="nb-NO" dirty="0" err="1"/>
              <a:t>Controlled</a:t>
            </a:r>
            <a:r>
              <a:rPr lang="nb-NO" dirty="0"/>
              <a:t> by a </a:t>
            </a:r>
            <a:r>
              <a:rPr lang="nb-NO" dirty="0" err="1"/>
              <a:t>microprocessor</a:t>
            </a:r>
            <a:r>
              <a:rPr lang="nb-NO" dirty="0"/>
              <a:t> /-</a:t>
            </a:r>
            <a:r>
              <a:rPr lang="nb-NO" dirty="0">
                <a:solidFill>
                  <a:srgbClr val="FF0000"/>
                </a:solidFill>
              </a:rPr>
              <a:t> </a:t>
            </a:r>
            <a:r>
              <a:rPr lang="nb-NO" dirty="0" err="1">
                <a:solidFill>
                  <a:srgbClr val="FF0000"/>
                </a:solidFill>
              </a:rPr>
              <a:t>controls</a:t>
            </a:r>
            <a:endParaRPr lang="nb-NO" dirty="0">
              <a:solidFill>
                <a:srgbClr val="FF0000"/>
              </a:solidFill>
            </a:endParaRPr>
          </a:p>
          <a:p>
            <a:r>
              <a:rPr lang="nb-NO" dirty="0"/>
              <a:t>The </a:t>
            </a:r>
            <a:r>
              <a:rPr lang="nb-NO" dirty="0" err="1"/>
              <a:t>software</a:t>
            </a:r>
            <a:r>
              <a:rPr lang="nb-NO" dirty="0"/>
              <a:t> is </a:t>
            </a:r>
            <a:r>
              <a:rPr lang="nb-NO" dirty="0" err="1"/>
              <a:t>ready-made</a:t>
            </a:r>
            <a:r>
              <a:rPr lang="nb-NO" dirty="0"/>
              <a:t>, </a:t>
            </a:r>
            <a:r>
              <a:rPr lang="nb-NO" dirty="0" err="1"/>
              <a:t>often</a:t>
            </a:r>
            <a:r>
              <a:rPr lang="nb-NO" dirty="0"/>
              <a:t> a single program, and is </a:t>
            </a:r>
            <a:r>
              <a:rPr lang="nb-NO" dirty="0" err="1"/>
              <a:t>usually</a:t>
            </a:r>
            <a:r>
              <a:rPr lang="nb-NO" dirty="0"/>
              <a:t> in </a:t>
            </a:r>
            <a:r>
              <a:rPr lang="nb-NO" dirty="0" err="1"/>
              <a:t>firmware</a:t>
            </a:r>
            <a:r>
              <a:rPr lang="nb-NO" dirty="0"/>
              <a:t>.</a:t>
            </a:r>
          </a:p>
          <a:p>
            <a:pPr lvl="1"/>
            <a:r>
              <a:rPr lang="nb-NO" dirty="0" err="1"/>
              <a:t>Can</a:t>
            </a:r>
            <a:r>
              <a:rPr lang="nb-NO" dirty="0"/>
              <a:t> be </a:t>
            </a:r>
            <a:r>
              <a:rPr lang="nb-NO" dirty="0" err="1"/>
              <a:t>configured</a:t>
            </a:r>
            <a:r>
              <a:rPr lang="nb-NO" dirty="0"/>
              <a:t> </a:t>
            </a:r>
            <a:r>
              <a:rPr lang="nb-NO" dirty="0" err="1"/>
              <a:t>frequently</a:t>
            </a:r>
            <a:r>
              <a:rPr lang="nb-NO" dirty="0"/>
              <a:t>.</a:t>
            </a:r>
          </a:p>
          <a:p>
            <a:pPr lvl="1"/>
            <a:r>
              <a:rPr lang="nb-NO" dirty="0" err="1"/>
              <a:t>Does</a:t>
            </a:r>
            <a:r>
              <a:rPr lang="nb-NO" dirty="0"/>
              <a:t> not (</a:t>
            </a:r>
            <a:r>
              <a:rPr lang="nb-NO" dirty="0" err="1"/>
              <a:t>often</a:t>
            </a:r>
            <a:r>
              <a:rPr lang="nb-NO" dirty="0"/>
              <a:t>) </a:t>
            </a:r>
            <a:r>
              <a:rPr lang="nb-NO" dirty="0" err="1"/>
              <a:t>need</a:t>
            </a:r>
            <a:r>
              <a:rPr lang="nb-NO" dirty="0"/>
              <a:t> OS.</a:t>
            </a:r>
          </a:p>
          <a:p>
            <a:r>
              <a:rPr lang="nb-NO" dirty="0" err="1"/>
              <a:t>Example</a:t>
            </a:r>
            <a:endParaRPr lang="nb-NO" dirty="0"/>
          </a:p>
          <a:p>
            <a:pPr lvl="1"/>
            <a:r>
              <a:rPr lang="nb-NO" dirty="0" err="1"/>
              <a:t>Washing</a:t>
            </a:r>
            <a:r>
              <a:rPr lang="nb-NO" dirty="0"/>
              <a:t> </a:t>
            </a:r>
            <a:r>
              <a:rPr lang="nb-NO" dirty="0" err="1"/>
              <a:t>machines</a:t>
            </a:r>
            <a:r>
              <a:rPr lang="nb-NO" dirty="0"/>
              <a:t>, </a:t>
            </a:r>
            <a:r>
              <a:rPr lang="nb-NO" dirty="0" err="1"/>
              <a:t>home</a:t>
            </a:r>
            <a:r>
              <a:rPr lang="nb-NO" dirty="0"/>
              <a:t> </a:t>
            </a:r>
            <a:r>
              <a:rPr lang="nb-NO" dirty="0" err="1"/>
              <a:t>routers</a:t>
            </a:r>
            <a:r>
              <a:rPr lang="nb-NO" dirty="0"/>
              <a:t>, </a:t>
            </a:r>
            <a:r>
              <a:rPr lang="nb-NO" dirty="0" err="1"/>
              <a:t>clock</a:t>
            </a:r>
            <a:r>
              <a:rPr lang="nb-NO" dirty="0"/>
              <a:t> radios, </a:t>
            </a:r>
            <a:r>
              <a:rPr lang="nb-NO" dirty="0" err="1"/>
              <a:t>guitar</a:t>
            </a:r>
            <a:r>
              <a:rPr lang="nb-NO" dirty="0"/>
              <a:t> tuners, smart </a:t>
            </a:r>
            <a:r>
              <a:rPr lang="nb-NO" dirty="0" err="1"/>
              <a:t>cards</a:t>
            </a:r>
            <a:r>
              <a:rPr lang="nb-NO" dirty="0"/>
              <a:t>, SIM </a:t>
            </a:r>
            <a:r>
              <a:rPr lang="nb-NO" dirty="0" err="1"/>
              <a:t>cards</a:t>
            </a:r>
            <a:r>
              <a:rPr lang="nb-NO" dirty="0"/>
              <a:t>,…</a:t>
            </a:r>
          </a:p>
        </p:txBody>
      </p:sp>
      <p:sp>
        <p:nvSpPr>
          <p:cNvPr id="7" name="Content Placeholder 6"/>
          <p:cNvSpPr>
            <a:spLocks noGrp="1"/>
          </p:cNvSpPr>
          <p:nvPr>
            <p:ph sz="half" idx="4294967295"/>
          </p:nvPr>
        </p:nvSpPr>
        <p:spPr>
          <a:xfrm>
            <a:off x="7513660" y="2529152"/>
            <a:ext cx="4038600" cy="1497013"/>
          </a:xfrm>
        </p:spPr>
        <p:txBody>
          <a:bodyPr>
            <a:normAutofit fontScale="85000" lnSpcReduction="10000"/>
          </a:bodyPr>
          <a:lstStyle/>
          <a:p>
            <a:r>
              <a:rPr lang="nb-NO" dirty="0"/>
              <a:t>In </a:t>
            </a:r>
            <a:r>
              <a:rPr lang="nb-NO" dirty="0" err="1"/>
              <a:t>the</a:t>
            </a:r>
            <a:r>
              <a:rPr lang="nb-NO" dirty="0"/>
              <a:t> last </a:t>
            </a:r>
            <a:r>
              <a:rPr lang="nb-NO" dirty="0" err="1"/>
              <a:t>couple</a:t>
            </a:r>
            <a:r>
              <a:rPr lang="nb-NO" dirty="0"/>
              <a:t> </a:t>
            </a:r>
            <a:r>
              <a:rPr lang="nb-NO" dirty="0" err="1"/>
              <a:t>of</a:t>
            </a:r>
            <a:r>
              <a:rPr lang="nb-NO" dirty="0"/>
              <a:t> </a:t>
            </a:r>
            <a:r>
              <a:rPr lang="nb-NO" dirty="0" err="1"/>
              <a:t>years</a:t>
            </a:r>
            <a:r>
              <a:rPr lang="nb-NO" dirty="0"/>
              <a:t>, </a:t>
            </a:r>
            <a:r>
              <a:rPr lang="nb-NO" dirty="0" err="1"/>
              <a:t>the</a:t>
            </a:r>
            <a:r>
              <a:rPr lang="nb-NO" dirty="0"/>
              <a:t> </a:t>
            </a:r>
            <a:r>
              <a:rPr lang="nb-NO" dirty="0" err="1">
                <a:solidFill>
                  <a:srgbClr val="92D050"/>
                </a:solidFill>
              </a:rPr>
              <a:t>Arduino</a:t>
            </a:r>
            <a:r>
              <a:rPr lang="nb-NO" dirty="0"/>
              <a:t> and </a:t>
            </a:r>
            <a:r>
              <a:rPr lang="nb-NO" dirty="0" err="1"/>
              <a:t>Raspberry</a:t>
            </a:r>
            <a:r>
              <a:rPr lang="nb-NO" dirty="0"/>
              <a:t> Pi have </a:t>
            </a:r>
            <a:r>
              <a:rPr lang="nb-NO" dirty="0" err="1"/>
              <a:t>opened</a:t>
            </a:r>
            <a:r>
              <a:rPr lang="nb-NO" dirty="0"/>
              <a:t> up for </a:t>
            </a:r>
            <a:r>
              <a:rPr lang="nb-NO" dirty="0" err="1"/>
              <a:t>much</a:t>
            </a:r>
            <a:r>
              <a:rPr lang="nb-NO" dirty="0"/>
              <a:t> </a:t>
            </a:r>
            <a:r>
              <a:rPr lang="nb-NO" dirty="0" err="1"/>
              <a:t>simpler</a:t>
            </a:r>
            <a:r>
              <a:rPr lang="nb-NO" dirty="0"/>
              <a:t> </a:t>
            </a:r>
            <a:r>
              <a:rPr lang="nb-NO" dirty="0" err="1"/>
              <a:t>home</a:t>
            </a:r>
            <a:r>
              <a:rPr lang="nb-NO" dirty="0"/>
              <a:t> </a:t>
            </a:r>
            <a:r>
              <a:rPr lang="nb-NO" dirty="0" err="1"/>
              <a:t>development</a:t>
            </a:r>
            <a:r>
              <a:rPr lang="nb-NO" dirty="0"/>
              <a:t> </a:t>
            </a:r>
            <a:r>
              <a:rPr lang="nb-NO" dirty="0" err="1"/>
              <a:t>of</a:t>
            </a:r>
            <a:r>
              <a:rPr lang="nb-NO" dirty="0"/>
              <a:t> </a:t>
            </a:r>
            <a:r>
              <a:rPr lang="nb-NO" dirty="0" err="1"/>
              <a:t>various</a:t>
            </a:r>
            <a:r>
              <a:rPr lang="nb-NO" dirty="0"/>
              <a:t> </a:t>
            </a:r>
            <a:r>
              <a:rPr lang="nb-NO" dirty="0" err="1"/>
              <a:t>embedded</a:t>
            </a:r>
            <a:r>
              <a:rPr lang="nb-NO" dirty="0"/>
              <a:t> systems.</a:t>
            </a:r>
          </a:p>
        </p:txBody>
      </p:sp>
      <p:pic>
        <p:nvPicPr>
          <p:cNvPr id="2050" name="Picture 2"/>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717031" y="5033054"/>
            <a:ext cx="2265411" cy="1430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descr="Arduino YÚ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7879" y="4404446"/>
            <a:ext cx="3372537" cy="22191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ilderesultat for raspberry pi">
            <a:extLst>
              <a:ext uri="{FF2B5EF4-FFF2-40B4-BE49-F238E27FC236}">
                <a16:creationId xmlns:a16="http://schemas.microsoft.com/office/drawing/2014/main" id="{AC4D9A45-3273-4B26-8380-52BFB7571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0361" y="4638895"/>
            <a:ext cx="3372537" cy="1984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62DB186-4E3D-B344-AC3F-1D7A2C2E094D}"/>
              </a:ext>
            </a:extLst>
          </p:cNvPr>
          <p:cNvPicPr>
            <a:picLocks noChangeAspect="1"/>
          </p:cNvPicPr>
          <p:nvPr/>
        </p:nvPicPr>
        <p:blipFill>
          <a:blip r:embed="rId10"/>
          <a:stretch>
            <a:fillRect/>
          </a:stretch>
        </p:blipFill>
        <p:spPr>
          <a:xfrm>
            <a:off x="5205137" y="489602"/>
            <a:ext cx="5671527" cy="1492034"/>
          </a:xfrm>
          <a:prstGeom prst="rect">
            <a:avLst/>
          </a:prstGeom>
        </p:spPr>
      </p:pic>
      <p:sp>
        <p:nvSpPr>
          <p:cNvPr id="8" name="Rectangle 7">
            <a:extLst>
              <a:ext uri="{FF2B5EF4-FFF2-40B4-BE49-F238E27FC236}">
                <a16:creationId xmlns:a16="http://schemas.microsoft.com/office/drawing/2014/main" id="{D8BB13FC-A817-B742-AFFF-0590ED46E1EA}"/>
              </a:ext>
            </a:extLst>
          </p:cNvPr>
          <p:cNvSpPr/>
          <p:nvPr/>
        </p:nvSpPr>
        <p:spPr>
          <a:xfrm>
            <a:off x="6949528" y="4000810"/>
            <a:ext cx="5166864" cy="369332"/>
          </a:xfrm>
          <a:prstGeom prst="rect">
            <a:avLst/>
          </a:prstGeom>
        </p:spPr>
        <p:txBody>
          <a:bodyPr wrap="none">
            <a:spAutoFit/>
          </a:bodyPr>
          <a:lstStyle/>
          <a:p>
            <a:r>
              <a:rPr lang="en-NO" dirty="0"/>
              <a:t>https://www.youtube.com/watch?v=p40OetppIDg</a:t>
            </a:r>
          </a:p>
        </p:txBody>
      </p:sp>
    </p:spTree>
    <p:custDataLst>
      <p:tags r:id="rId1"/>
    </p:custDataLst>
    <p:extLst>
      <p:ext uri="{BB962C8B-B14F-4D97-AF65-F5344CB8AC3E}">
        <p14:creationId xmlns:p14="http://schemas.microsoft.com/office/powerpoint/2010/main" val="10828622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2"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2"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2"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2"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2"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 calcmode="lin" valueType="num">
                                      <p:cBhvr additive="base">
                                        <p:cTn id="43" dur="500" fill="hold"/>
                                        <p:tgtEl>
                                          <p:spTgt spid="2050"/>
                                        </p:tgtEl>
                                        <p:attrNameLst>
                                          <p:attrName>ppt_x</p:attrName>
                                        </p:attrNameLst>
                                      </p:cBhvr>
                                      <p:tavLst>
                                        <p:tav tm="0">
                                          <p:val>
                                            <p:strVal val="#ppt_x"/>
                                          </p:val>
                                        </p:tav>
                                        <p:tav tm="100000">
                                          <p:val>
                                            <p:strVal val="#ppt_x"/>
                                          </p:val>
                                        </p:tav>
                                      </p:tavLst>
                                    </p:anim>
                                    <p:anim calcmode="lin" valueType="num">
                                      <p:cBhvr additive="base">
                                        <p:cTn id="4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74"/>
                                        </p:tgtEl>
                                        <p:attrNameLst>
                                          <p:attrName>style.visibility</p:attrName>
                                        </p:attrNameLst>
                                      </p:cBhvr>
                                      <p:to>
                                        <p:strVal val="visible"/>
                                      </p:to>
                                    </p:set>
                                    <p:anim calcmode="lin" valueType="num">
                                      <p:cBhvr additive="base">
                                        <p:cTn id="49" dur="500" fill="hold"/>
                                        <p:tgtEl>
                                          <p:spTgt spid="3074"/>
                                        </p:tgtEl>
                                        <p:attrNameLst>
                                          <p:attrName>ppt_x</p:attrName>
                                        </p:attrNameLst>
                                      </p:cBhvr>
                                      <p:tavLst>
                                        <p:tav tm="0">
                                          <p:val>
                                            <p:strVal val="#ppt_x"/>
                                          </p:val>
                                        </p:tav>
                                        <p:tav tm="100000">
                                          <p:val>
                                            <p:strVal val="#ppt_x"/>
                                          </p:val>
                                        </p:tav>
                                      </p:tavLst>
                                    </p:anim>
                                    <p:anim calcmode="lin" valueType="num">
                                      <p:cBhvr additive="base">
                                        <p:cTn id="5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266"/>
                                        </p:tgtEl>
                                        <p:attrNameLst>
                                          <p:attrName>style.visibility</p:attrName>
                                        </p:attrNameLst>
                                      </p:cBhvr>
                                      <p:to>
                                        <p:strVal val="visible"/>
                                      </p:to>
                                    </p:set>
                                    <p:anim calcmode="lin" valueType="num">
                                      <p:cBhvr additive="base">
                                        <p:cTn id="55" dur="500" fill="hold"/>
                                        <p:tgtEl>
                                          <p:spTgt spid="11266"/>
                                        </p:tgtEl>
                                        <p:attrNameLst>
                                          <p:attrName>ppt_x</p:attrName>
                                        </p:attrNameLst>
                                      </p:cBhvr>
                                      <p:tavLst>
                                        <p:tav tm="0">
                                          <p:val>
                                            <p:strVal val="#ppt_x"/>
                                          </p:val>
                                        </p:tav>
                                        <p:tav tm="100000">
                                          <p:val>
                                            <p:strVal val="#ppt_x"/>
                                          </p:val>
                                        </p:tav>
                                      </p:tavLst>
                                    </p:anim>
                                    <p:anim calcmode="lin" valueType="num">
                                      <p:cBhvr additive="base">
                                        <p:cTn id="56"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p:tgtEl>
                                          <p:spTgt spid="5"/>
                                        </p:tgtEl>
                                        <p:attrNameLst>
                                          <p:attrName>ppt_y</p:attrName>
                                        </p:attrNameLst>
                                      </p:cBhvr>
                                      <p:tavLst>
                                        <p:tav tm="0">
                                          <p:val>
                                            <p:strVal val="#ppt_y+#ppt_h*1.125000"/>
                                          </p:val>
                                        </p:tav>
                                        <p:tav tm="100000">
                                          <p:val>
                                            <p:strVal val="#ppt_y"/>
                                          </p:val>
                                        </p:tav>
                                      </p:tavLst>
                                    </p:anim>
                                    <p:animEffect transition="in" filter="wipe(up)">
                                      <p:cBhvr>
                                        <p:cTn id="62" dur="500"/>
                                        <p:tgtEl>
                                          <p:spTgt spid="5"/>
                                        </p:tgtEl>
                                      </p:cBhvr>
                                    </p:animEffect>
                                  </p:childTnLst>
                                </p:cTn>
                              </p:par>
                            </p:childTnLst>
                          </p:cTn>
                        </p:par>
                        <p:par>
                          <p:cTn id="63" fill="hold">
                            <p:stCondLst>
                              <p:cond delay="500"/>
                            </p:stCondLst>
                            <p:childTnLst>
                              <p:par>
                                <p:cTn id="64" presetID="2" presetClass="entr" presetSubtype="4" fill="hold" grpId="0" nodeType="afterEffect">
                                  <p:stCondLst>
                                    <p:cond delay="0"/>
                                  </p:stCondLst>
                                  <p:childTnLst>
                                    <p:set>
                                      <p:cBhvr>
                                        <p:cTn id="65" dur="1" fill="hold">
                                          <p:stCondLst>
                                            <p:cond delay="0"/>
                                          </p:stCondLst>
                                        </p:cTn>
                                        <p:tgtEl>
                                          <p:spTgt spid="7">
                                            <p:txEl>
                                              <p:pRg st="0" end="0"/>
                                            </p:txEl>
                                          </p:spTgt>
                                        </p:tgtEl>
                                        <p:attrNameLst>
                                          <p:attrName>style.visibility</p:attrName>
                                        </p:attrNameLst>
                                      </p:cBhvr>
                                      <p:to>
                                        <p:strVal val="visible"/>
                                      </p:to>
                                    </p:set>
                                    <p:anim calcmode="lin" valueType="num">
                                      <p:cBhvr additive="base">
                                        <p:cTn id="6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p:tgtEl>
                                          <p:spTgt spid="8"/>
                                        </p:tgtEl>
                                        <p:attrNameLst>
                                          <p:attrName>ppt_y</p:attrName>
                                        </p:attrNameLst>
                                      </p:cBhvr>
                                      <p:tavLst>
                                        <p:tav tm="0">
                                          <p:val>
                                            <p:strVal val="#ppt_y+#ppt_h*1.125000"/>
                                          </p:val>
                                        </p:tav>
                                        <p:tav tm="100000">
                                          <p:val>
                                            <p:strVal val="#ppt_y"/>
                                          </p:val>
                                        </p:tav>
                                      </p:tavLst>
                                    </p:anim>
                                    <p:animEffect transition="in" filter="wipe(up)">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uiExpand="1" build="p"/>
      <p:bldP spid="7" grpId="0" build="p"/>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e Tianhe-2 is nearly twice as fast as the second-fastest computer in the worl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429" y="864877"/>
            <a:ext cx="7790093" cy="58281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custDataLst>
              <p:tags r:id="rId2"/>
            </p:custDataLst>
          </p:nvPr>
        </p:nvSpPr>
        <p:spPr/>
        <p:txBody>
          <a:bodyPr>
            <a:normAutofit/>
          </a:bodyPr>
          <a:lstStyle/>
          <a:p>
            <a:r>
              <a:rPr lang="nb-NO" u="sng" dirty="0">
                <a:solidFill>
                  <a:schemeClr val="accent3">
                    <a:lumMod val="60000"/>
                    <a:lumOff val="40000"/>
                  </a:schemeClr>
                </a:solidFill>
              </a:rPr>
              <a:t>Supercomputers</a:t>
            </a:r>
          </a:p>
        </p:txBody>
      </p:sp>
      <p:sp>
        <p:nvSpPr>
          <p:cNvPr id="7" name="TextBox 6"/>
          <p:cNvSpPr txBox="1"/>
          <p:nvPr>
            <p:custDataLst>
              <p:tags r:id="rId3"/>
            </p:custDataLst>
          </p:nvPr>
        </p:nvSpPr>
        <p:spPr>
          <a:xfrm>
            <a:off x="1524000" y="6147647"/>
            <a:ext cx="3278462" cy="461665"/>
          </a:xfrm>
          <a:prstGeom prst="rect">
            <a:avLst/>
          </a:prstGeom>
          <a:noFill/>
        </p:spPr>
        <p:txBody>
          <a:bodyPr wrap="square" rtlCol="0">
            <a:spAutoFit/>
          </a:bodyPr>
          <a:lstStyle/>
          <a:p>
            <a:r>
              <a:rPr lang="nb-NO" dirty="0">
                <a:solidFill>
                  <a:schemeClr val="bg1"/>
                </a:solidFill>
              </a:rPr>
              <a:t>Kilde</a:t>
            </a:r>
            <a:r>
              <a:rPr lang="nb-NO" sz="2400" dirty="0">
                <a:solidFill>
                  <a:schemeClr val="bg1"/>
                </a:solidFill>
              </a:rPr>
              <a:t>:</a:t>
            </a:r>
            <a:r>
              <a:rPr lang="nb-NO" sz="2400" dirty="0"/>
              <a:t> </a:t>
            </a:r>
            <a:r>
              <a:rPr lang="nb-NO" sz="2400" dirty="0">
                <a:hlinkClick r:id="rId8"/>
              </a:rPr>
              <a:t>http://top500.org/</a:t>
            </a:r>
            <a:endParaRPr lang="nb-NO" dirty="0"/>
          </a:p>
        </p:txBody>
      </p:sp>
      <p:sp>
        <p:nvSpPr>
          <p:cNvPr id="19" name="Title 1"/>
          <p:cNvSpPr txBox="1">
            <a:spLocks/>
          </p:cNvSpPr>
          <p:nvPr>
            <p:custDataLst>
              <p:tags r:id="rId4"/>
            </p:custDataLst>
          </p:nvPr>
        </p:nvSpPr>
        <p:spPr bwMode="auto">
          <a:xfrm>
            <a:off x="8735616" y="976015"/>
            <a:ext cx="3456384" cy="2448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7500"/>
          </a:bodyPr>
          <a:lstStyle>
            <a:lvl1pPr algn="l" defTabSz="457200" rtl="0" eaLnBrk="1" fontAlgn="base" hangingPunct="1">
              <a:spcBef>
                <a:spcPct val="0"/>
              </a:spcBef>
              <a:spcAft>
                <a:spcPct val="0"/>
              </a:spcAft>
              <a:defRPr sz="4400" kern="1200">
                <a:solidFill>
                  <a:schemeClr val="tx1"/>
                </a:solidFill>
                <a:latin typeface="Georgia"/>
                <a:ea typeface="ＭＳ Ｐゴシック" pitchFamily="-65" charset="-128"/>
                <a:cs typeface="Georgia"/>
              </a:defRPr>
            </a:lvl1pPr>
            <a:lvl2pPr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cs typeface="Georgia" pitchFamily="-65" charset="0"/>
              </a:defRPr>
            </a:lvl2pPr>
            <a:lvl3pPr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cs typeface="Georgia" pitchFamily="-65" charset="0"/>
              </a:defRPr>
            </a:lvl3pPr>
            <a:lvl4pPr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cs typeface="Georgia" pitchFamily="-65" charset="0"/>
              </a:defRPr>
            </a:lvl4pPr>
            <a:lvl5pPr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cs typeface="Georgia" pitchFamily="-65" charset="0"/>
              </a:defRPr>
            </a:lvl5pPr>
            <a:lvl6pPr marL="457200"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defRPr>
            </a:lvl6pPr>
            <a:lvl7pPr marL="914400"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defRPr>
            </a:lvl7pPr>
            <a:lvl8pPr marL="1371600"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defRPr>
            </a:lvl8pPr>
            <a:lvl9pPr marL="1828800"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defRPr>
            </a:lvl9pPr>
          </a:lstStyle>
          <a:p>
            <a:r>
              <a:rPr lang="nb-NO" sz="3300" u="sng" dirty="0">
                <a:solidFill>
                  <a:schemeClr val="accent3">
                    <a:lumMod val="60000"/>
                    <a:lumOff val="40000"/>
                  </a:schemeClr>
                </a:solidFill>
              </a:rPr>
              <a:t>Tianhe-2</a:t>
            </a:r>
            <a:endParaRPr lang="nb-NO" sz="2500" u="sng" dirty="0">
              <a:solidFill>
                <a:schemeClr val="accent3">
                  <a:lumMod val="60000"/>
                  <a:lumOff val="40000"/>
                </a:schemeClr>
              </a:solidFill>
            </a:endParaRPr>
          </a:p>
          <a:p>
            <a:pPr marL="457200" indent="-457200">
              <a:buFont typeface="Arial" panose="020B0604020202020204" pitchFamily="34" charset="0"/>
              <a:buChar char="•"/>
            </a:pPr>
            <a:r>
              <a:rPr lang="nb-NO" sz="2500" dirty="0">
                <a:solidFill>
                  <a:schemeClr val="accent3">
                    <a:lumMod val="60000"/>
                    <a:lumOff val="40000"/>
                  </a:schemeClr>
                </a:solidFill>
              </a:rPr>
              <a:t>3.120.000 </a:t>
            </a:r>
            <a:r>
              <a:rPr lang="nb-NO" sz="2500" dirty="0" err="1">
                <a:solidFill>
                  <a:schemeClr val="accent3">
                    <a:lumMod val="60000"/>
                    <a:lumOff val="40000"/>
                  </a:schemeClr>
                </a:solidFill>
              </a:rPr>
              <a:t>cores</a:t>
            </a:r>
            <a:endParaRPr lang="nb-NO" sz="2500" dirty="0">
              <a:solidFill>
                <a:schemeClr val="accent3">
                  <a:lumMod val="60000"/>
                  <a:lumOff val="40000"/>
                </a:schemeClr>
              </a:solidFill>
            </a:endParaRPr>
          </a:p>
          <a:p>
            <a:pPr marL="457200" indent="-457200">
              <a:buFont typeface="Arial" panose="020B0604020202020204" pitchFamily="34" charset="0"/>
              <a:buChar char="•"/>
            </a:pPr>
            <a:r>
              <a:rPr lang="nb-NO" sz="2500" dirty="0">
                <a:solidFill>
                  <a:schemeClr val="accent3">
                    <a:lumMod val="60000"/>
                    <a:lumOff val="40000"/>
                  </a:schemeClr>
                </a:solidFill>
              </a:rPr>
              <a:t>33.863 </a:t>
            </a:r>
            <a:r>
              <a:rPr lang="nb-NO" sz="2500" dirty="0" err="1">
                <a:solidFill>
                  <a:schemeClr val="accent3">
                    <a:lumMod val="60000"/>
                    <a:lumOff val="40000"/>
                  </a:schemeClr>
                </a:solidFill>
              </a:rPr>
              <a:t>Tflop</a:t>
            </a:r>
            <a:r>
              <a:rPr lang="nb-NO" sz="2500" dirty="0">
                <a:solidFill>
                  <a:schemeClr val="accent3">
                    <a:lumMod val="60000"/>
                    <a:lumOff val="40000"/>
                  </a:schemeClr>
                </a:solidFill>
              </a:rPr>
              <a:t>/s</a:t>
            </a:r>
          </a:p>
          <a:p>
            <a:pPr marL="457200" indent="-457200">
              <a:buFont typeface="Arial" panose="020B0604020202020204" pitchFamily="34" charset="0"/>
              <a:buChar char="•"/>
            </a:pPr>
            <a:r>
              <a:rPr lang="nb-NO" sz="2500" dirty="0">
                <a:solidFill>
                  <a:schemeClr val="accent3">
                    <a:lumMod val="60000"/>
                    <a:lumOff val="40000"/>
                  </a:schemeClr>
                </a:solidFill>
              </a:rPr>
              <a:t>17.808 kW</a:t>
            </a:r>
          </a:p>
          <a:p>
            <a:pPr marL="457200" indent="-457200">
              <a:buFont typeface="Arial" panose="020B0604020202020204" pitchFamily="34" charset="0"/>
              <a:buChar char="•"/>
            </a:pPr>
            <a:r>
              <a:rPr lang="nb-NO" sz="2500" dirty="0">
                <a:solidFill>
                  <a:schemeClr val="accent3">
                    <a:lumMod val="60000"/>
                    <a:lumOff val="40000"/>
                  </a:schemeClr>
                </a:solidFill>
              </a:rPr>
              <a:t>1.024.000 GB RAM</a:t>
            </a:r>
          </a:p>
          <a:p>
            <a:pPr marL="457200" indent="-457200">
              <a:buFont typeface="Arial" panose="020B0604020202020204" pitchFamily="34" charset="0"/>
              <a:buChar char="•"/>
            </a:pPr>
            <a:r>
              <a:rPr lang="nb-NO" sz="2500" dirty="0" err="1">
                <a:solidFill>
                  <a:schemeClr val="accent3">
                    <a:lumMod val="60000"/>
                    <a:lumOff val="40000"/>
                  </a:schemeClr>
                </a:solidFill>
              </a:rPr>
              <a:t>Kylin</a:t>
            </a:r>
            <a:r>
              <a:rPr lang="nb-NO" sz="2500" dirty="0">
                <a:solidFill>
                  <a:schemeClr val="accent3">
                    <a:lumMod val="60000"/>
                    <a:lumOff val="40000"/>
                  </a:schemeClr>
                </a:solidFill>
              </a:rPr>
              <a:t> Linux</a:t>
            </a:r>
          </a:p>
        </p:txBody>
      </p:sp>
      <p:sp>
        <p:nvSpPr>
          <p:cNvPr id="17" name="TextBox 16"/>
          <p:cNvSpPr txBox="1"/>
          <p:nvPr/>
        </p:nvSpPr>
        <p:spPr>
          <a:xfrm>
            <a:off x="8809627" y="4736093"/>
            <a:ext cx="2854575" cy="1384995"/>
          </a:xfrm>
          <a:prstGeom prst="rect">
            <a:avLst/>
          </a:prstGeom>
          <a:noFill/>
        </p:spPr>
        <p:txBody>
          <a:bodyPr wrap="square" rtlCol="0">
            <a:spAutoFit/>
          </a:bodyPr>
          <a:lstStyle/>
          <a:p>
            <a:r>
              <a:rPr lang="nb-NO" sz="2800" dirty="0">
                <a:solidFill>
                  <a:srgbClr val="FF0000">
                    <a:alpha val="59000"/>
                  </a:srgbClr>
                </a:solidFill>
              </a:rPr>
              <a:t>The </a:t>
            </a:r>
            <a:r>
              <a:rPr lang="nb-NO" sz="2800" dirty="0" err="1">
                <a:solidFill>
                  <a:srgbClr val="FF0000">
                    <a:alpha val="59000"/>
                  </a:srgbClr>
                </a:solidFill>
              </a:rPr>
              <a:t>world's</a:t>
            </a:r>
            <a:r>
              <a:rPr lang="nb-NO" sz="2800" dirty="0">
                <a:solidFill>
                  <a:srgbClr val="FF0000">
                    <a:alpha val="59000"/>
                  </a:srgbClr>
                </a:solidFill>
              </a:rPr>
              <a:t> </a:t>
            </a:r>
            <a:r>
              <a:rPr lang="nb-NO" sz="2800" dirty="0" err="1">
                <a:solidFill>
                  <a:srgbClr val="FF0000">
                    <a:alpha val="59000"/>
                  </a:srgbClr>
                </a:solidFill>
              </a:rPr>
              <a:t>largest</a:t>
            </a:r>
            <a:r>
              <a:rPr lang="nb-NO" sz="2800" dirty="0">
                <a:solidFill>
                  <a:srgbClr val="FF0000">
                    <a:alpha val="59000"/>
                  </a:srgbClr>
                </a:solidFill>
              </a:rPr>
              <a:t> and fastest: CHINA</a:t>
            </a:r>
          </a:p>
        </p:txBody>
      </p:sp>
    </p:spTree>
    <p:custDataLst>
      <p:tags r:id="rId1"/>
    </p:custDataLst>
    <p:extLst>
      <p:ext uri="{BB962C8B-B14F-4D97-AF65-F5344CB8AC3E}">
        <p14:creationId xmlns:p14="http://schemas.microsoft.com/office/powerpoint/2010/main" val="6516122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heel(1)">
                                      <p:cBhvr>
                                        <p:cTn id="1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Mobile </a:t>
            </a:r>
            <a:r>
              <a:rPr lang="nb-NO" dirty="0" err="1"/>
              <a:t>phones</a:t>
            </a:r>
            <a:endParaRPr lang="nb-NO" dirty="0"/>
          </a:p>
        </p:txBody>
      </p:sp>
      <p:sp>
        <p:nvSpPr>
          <p:cNvPr id="3" name="Content Placeholder 2"/>
          <p:cNvSpPr>
            <a:spLocks noGrp="1"/>
          </p:cNvSpPr>
          <p:nvPr>
            <p:ph idx="1"/>
            <p:custDataLst>
              <p:tags r:id="rId3"/>
            </p:custDataLst>
          </p:nvPr>
        </p:nvSpPr>
        <p:spPr/>
        <p:txBody>
          <a:bodyPr/>
          <a:lstStyle/>
          <a:p>
            <a:r>
              <a:rPr lang="nb-NO" dirty="0" err="1"/>
              <a:t>Traditionally</a:t>
            </a:r>
            <a:r>
              <a:rPr lang="nb-NO" dirty="0"/>
              <a:t>, mobile </a:t>
            </a:r>
            <a:r>
              <a:rPr lang="nb-NO" dirty="0" err="1"/>
              <a:t>phones</a:t>
            </a:r>
            <a:r>
              <a:rPr lang="nb-NO" dirty="0"/>
              <a:t> </a:t>
            </a:r>
            <a:r>
              <a:rPr lang="nb-NO" dirty="0" err="1"/>
              <a:t>use</a:t>
            </a:r>
            <a:r>
              <a:rPr lang="nb-NO" dirty="0"/>
              <a:t> simple and "</a:t>
            </a:r>
            <a:r>
              <a:rPr lang="nb-NO" dirty="0" err="1"/>
              <a:t>cheap</a:t>
            </a:r>
            <a:r>
              <a:rPr lang="nb-NO" dirty="0"/>
              <a:t>" CPUs.</a:t>
            </a:r>
          </a:p>
          <a:p>
            <a:pPr lvl="1"/>
            <a:r>
              <a:rPr lang="nb-NO" b="1" dirty="0"/>
              <a:t>ARM</a:t>
            </a:r>
            <a:r>
              <a:rPr lang="nb-NO" dirty="0"/>
              <a:t> or </a:t>
            </a:r>
            <a:r>
              <a:rPr lang="nb-NO" b="1" dirty="0"/>
              <a:t>MIPS</a:t>
            </a:r>
            <a:r>
              <a:rPr lang="nb-NO" dirty="0"/>
              <a:t> ISA and </a:t>
            </a:r>
            <a:r>
              <a:rPr lang="nb-NO" dirty="0" err="1"/>
              <a:t>core</a:t>
            </a:r>
            <a:endParaRPr lang="nb-NO" dirty="0"/>
          </a:p>
          <a:p>
            <a:pPr lvl="1"/>
            <a:r>
              <a:rPr lang="nb-NO" dirty="0"/>
              <a:t>The mobile </a:t>
            </a:r>
            <a:r>
              <a:rPr lang="nb-NO" dirty="0" err="1"/>
              <a:t>manufacturers</a:t>
            </a:r>
            <a:r>
              <a:rPr lang="nb-NO" dirty="0"/>
              <a:t> </a:t>
            </a:r>
            <a:r>
              <a:rPr lang="nb-NO" dirty="0" err="1"/>
              <a:t>then</a:t>
            </a:r>
            <a:r>
              <a:rPr lang="nb-NO" dirty="0"/>
              <a:t> </a:t>
            </a:r>
            <a:r>
              <a:rPr lang="nb-NO" dirty="0" err="1"/>
              <a:t>produce</a:t>
            </a:r>
            <a:r>
              <a:rPr lang="nb-NO" dirty="0"/>
              <a:t> </a:t>
            </a:r>
            <a:r>
              <a:rPr lang="nb-NO" dirty="0" err="1"/>
              <a:t>custom</a:t>
            </a:r>
            <a:r>
              <a:rPr lang="nb-NO" dirty="0"/>
              <a:t> </a:t>
            </a:r>
            <a:r>
              <a:rPr lang="nb-NO" dirty="0" err="1"/>
              <a:t>versions</a:t>
            </a:r>
            <a:r>
              <a:rPr lang="nb-NO" dirty="0"/>
              <a:t> </a:t>
            </a:r>
            <a:r>
              <a:rPr lang="nb-NO" dirty="0" err="1"/>
              <a:t>themselves</a:t>
            </a:r>
            <a:r>
              <a:rPr lang="nb-NO" dirty="0"/>
              <a:t>.</a:t>
            </a:r>
          </a:p>
          <a:p>
            <a:r>
              <a:rPr lang="nb-NO" dirty="0"/>
              <a:t>Intel has </a:t>
            </a:r>
            <a:r>
              <a:rPr lang="nb-NO" dirty="0" err="1"/>
              <a:t>ambitions</a:t>
            </a:r>
            <a:r>
              <a:rPr lang="nb-NO" dirty="0"/>
              <a:t> in </a:t>
            </a:r>
            <a:r>
              <a:rPr lang="nb-NO" dirty="0" err="1"/>
              <a:t>the</a:t>
            </a:r>
            <a:r>
              <a:rPr lang="nb-NO" dirty="0"/>
              <a:t> </a:t>
            </a:r>
            <a:r>
              <a:rPr lang="nb-NO" dirty="0" err="1"/>
              <a:t>market</a:t>
            </a:r>
            <a:r>
              <a:rPr lang="nb-NO" dirty="0"/>
              <a:t>.</a:t>
            </a:r>
          </a:p>
          <a:p>
            <a:r>
              <a:rPr lang="nb-NO" dirty="0"/>
              <a:t>"Smart </a:t>
            </a:r>
            <a:r>
              <a:rPr lang="nb-NO" dirty="0" err="1"/>
              <a:t>phones</a:t>
            </a:r>
            <a:r>
              <a:rPr lang="nb-NO" dirty="0"/>
              <a:t>" </a:t>
            </a:r>
            <a:r>
              <a:rPr lang="nb-NO" dirty="0" err="1"/>
              <a:t>are</a:t>
            </a:r>
            <a:r>
              <a:rPr lang="nb-NO" dirty="0"/>
              <a:t> (</a:t>
            </a:r>
            <a:r>
              <a:rPr lang="nb-NO" dirty="0" err="1"/>
              <a:t>perhaps</a:t>
            </a:r>
            <a:r>
              <a:rPr lang="nb-NO" dirty="0"/>
              <a:t>) most </a:t>
            </a:r>
            <a:r>
              <a:rPr lang="nb-NO" dirty="0" err="1"/>
              <a:t>similar</a:t>
            </a:r>
            <a:r>
              <a:rPr lang="nb-NO" dirty="0"/>
              <a:t> to a full-</a:t>
            </a:r>
            <a:r>
              <a:rPr lang="nb-NO" dirty="0" err="1"/>
              <a:t>fledged</a:t>
            </a:r>
            <a:r>
              <a:rPr lang="nb-NO" dirty="0"/>
              <a:t> PC </a:t>
            </a:r>
            <a:r>
              <a:rPr lang="nb-NO" dirty="0" err="1"/>
              <a:t>with</a:t>
            </a:r>
            <a:r>
              <a:rPr lang="nb-NO" dirty="0"/>
              <a:t> </a:t>
            </a:r>
            <a:r>
              <a:rPr lang="nb-NO" dirty="0" err="1"/>
              <a:t>its</a:t>
            </a:r>
            <a:r>
              <a:rPr lang="nb-NO" dirty="0"/>
              <a:t> </a:t>
            </a:r>
            <a:r>
              <a:rPr lang="nb-NO" dirty="0" err="1"/>
              <a:t>own</a:t>
            </a:r>
            <a:r>
              <a:rPr lang="nb-NO" dirty="0"/>
              <a:t> GSM </a:t>
            </a:r>
            <a:r>
              <a:rPr lang="nb-NO" dirty="0" err="1"/>
              <a:t>card</a:t>
            </a:r>
            <a:endParaRPr lang="nb-NO" dirty="0"/>
          </a:p>
        </p:txBody>
      </p:sp>
      <p:pic>
        <p:nvPicPr>
          <p:cNvPr id="13314" name="Picture 2" descr="http://images.gizmag.com/inline/cellpics-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8852" y="4705064"/>
            <a:ext cx="2578233" cy="17350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netdna.webdesignerdepot.com/uploads/cellphone_design/dkmb86g_487pr55s2hc_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1109" y="4673871"/>
            <a:ext cx="1261111" cy="176626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store.storeimages.cdn-apple.com/4087/as-images.apple.com/is/image/AppleInc/aos/published/images/i/ph/iphone6/lob/iphone6-lob-hero-bb-201409?wid=393&amp;hei=602&amp;fmt=png-alpha&amp;qlt=95&amp;.v=14102657745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9902" y="4015490"/>
            <a:ext cx="1582864" cy="24246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854260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2"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2"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2"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2"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3316"/>
                                        </p:tgtEl>
                                        <p:attrNameLst>
                                          <p:attrName>style.visibility</p:attrName>
                                        </p:attrNameLst>
                                      </p:cBhvr>
                                      <p:to>
                                        <p:strVal val="visible"/>
                                      </p:to>
                                    </p:set>
                                    <p:animEffect transition="in" filter="wipe(right)">
                                      <p:cBhvr>
                                        <p:cTn id="33" dur="500"/>
                                        <p:tgtEl>
                                          <p:spTgt spid="13316"/>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3314"/>
                                        </p:tgtEl>
                                        <p:attrNameLst>
                                          <p:attrName>style.visibility</p:attrName>
                                        </p:attrNameLst>
                                      </p:cBhvr>
                                      <p:to>
                                        <p:strVal val="visible"/>
                                      </p:to>
                                    </p:set>
                                    <p:animEffect transition="in" filter="randombar(horizontal)">
                                      <p:cBhvr>
                                        <p:cTn id="38" dur="500"/>
                                        <p:tgtEl>
                                          <p:spTgt spid="1331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nodeType="clickEffect">
                                  <p:stCondLst>
                                    <p:cond delay="0"/>
                                  </p:stCondLst>
                                  <p:childTnLst>
                                    <p:set>
                                      <p:cBhvr>
                                        <p:cTn id="42" dur="1" fill="hold">
                                          <p:stCondLst>
                                            <p:cond delay="0"/>
                                          </p:stCondLst>
                                        </p:cTn>
                                        <p:tgtEl>
                                          <p:spTgt spid="13318"/>
                                        </p:tgtEl>
                                        <p:attrNameLst>
                                          <p:attrName>style.visibility</p:attrName>
                                        </p:attrNameLst>
                                      </p:cBhvr>
                                      <p:to>
                                        <p:strVal val="visible"/>
                                      </p:to>
                                    </p:set>
                                    <p:animEffect transition="in" filter="barn(outVertical)">
                                      <p:cBhvr>
                                        <p:cTn id="43"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Desktop ≈ x86</a:t>
            </a:r>
          </a:p>
        </p:txBody>
      </p:sp>
      <p:sp>
        <p:nvSpPr>
          <p:cNvPr id="3" name="Content Placeholder 2"/>
          <p:cNvSpPr>
            <a:spLocks noGrp="1"/>
          </p:cNvSpPr>
          <p:nvPr>
            <p:ph idx="1"/>
            <p:custDataLst>
              <p:tags r:id="rId3"/>
            </p:custDataLst>
          </p:nvPr>
        </p:nvSpPr>
        <p:spPr/>
        <p:txBody>
          <a:bodyPr/>
          <a:lstStyle/>
          <a:p>
            <a:r>
              <a:rPr lang="nb-NO" b="1" dirty="0">
                <a:solidFill>
                  <a:srgbClr val="002060"/>
                </a:solidFill>
              </a:rPr>
              <a:t>x86</a:t>
            </a:r>
          </a:p>
          <a:p>
            <a:pPr lvl="1"/>
            <a:r>
              <a:rPr lang="nb-NO" dirty="0">
                <a:solidFill>
                  <a:srgbClr val="002060"/>
                </a:solidFill>
              </a:rPr>
              <a:t>x86 is a </a:t>
            </a:r>
            <a:r>
              <a:rPr lang="nb-NO" dirty="0" err="1">
                <a:solidFill>
                  <a:srgbClr val="002060"/>
                </a:solidFill>
              </a:rPr>
              <a:t>generic</a:t>
            </a:r>
            <a:r>
              <a:rPr lang="nb-NO" dirty="0">
                <a:solidFill>
                  <a:srgbClr val="002060"/>
                </a:solidFill>
              </a:rPr>
              <a:t> term for CPUs </a:t>
            </a:r>
            <a:r>
              <a:rPr lang="nb-NO" dirty="0" err="1">
                <a:solidFill>
                  <a:srgbClr val="002060"/>
                </a:solidFill>
              </a:rPr>
              <a:t>with</a:t>
            </a:r>
            <a:r>
              <a:rPr lang="nb-NO" dirty="0">
                <a:solidFill>
                  <a:srgbClr val="002060"/>
                </a:solidFill>
              </a:rPr>
              <a:t> </a:t>
            </a:r>
            <a:r>
              <a:rPr lang="nb-NO" dirty="0" err="1">
                <a:solidFill>
                  <a:srgbClr val="002060"/>
                </a:solidFill>
              </a:rPr>
              <a:t>the</a:t>
            </a:r>
            <a:r>
              <a:rPr lang="nb-NO" dirty="0">
                <a:solidFill>
                  <a:srgbClr val="002060"/>
                </a:solidFill>
              </a:rPr>
              <a:t> same </a:t>
            </a:r>
            <a:r>
              <a:rPr lang="nb-NO" dirty="0" err="1">
                <a:solidFill>
                  <a:srgbClr val="002060"/>
                </a:solidFill>
              </a:rPr>
              <a:t>set</a:t>
            </a:r>
            <a:r>
              <a:rPr lang="nb-NO" dirty="0">
                <a:solidFill>
                  <a:srgbClr val="002060"/>
                </a:solidFill>
              </a:rPr>
              <a:t> </a:t>
            </a:r>
            <a:r>
              <a:rPr lang="nb-NO" dirty="0" err="1">
                <a:solidFill>
                  <a:srgbClr val="002060"/>
                </a:solidFill>
              </a:rPr>
              <a:t>of</a:t>
            </a:r>
            <a:r>
              <a:rPr lang="nb-NO" dirty="0">
                <a:solidFill>
                  <a:srgbClr val="002060"/>
                </a:solidFill>
              </a:rPr>
              <a:t> </a:t>
            </a:r>
            <a:r>
              <a:rPr lang="nb-NO" dirty="0" err="1">
                <a:solidFill>
                  <a:srgbClr val="002060"/>
                </a:solidFill>
              </a:rPr>
              <a:t>instructions</a:t>
            </a:r>
            <a:r>
              <a:rPr lang="nb-NO" dirty="0">
                <a:solidFill>
                  <a:srgbClr val="002060"/>
                </a:solidFill>
              </a:rPr>
              <a:t> as Intel </a:t>
            </a:r>
            <a:r>
              <a:rPr lang="nb-NO" dirty="0" err="1">
                <a:solidFill>
                  <a:srgbClr val="002060"/>
                </a:solidFill>
              </a:rPr>
              <a:t>developed</a:t>
            </a:r>
            <a:r>
              <a:rPr lang="nb-NO" dirty="0">
                <a:solidFill>
                  <a:srgbClr val="002060"/>
                </a:solidFill>
              </a:rPr>
              <a:t>.</a:t>
            </a:r>
          </a:p>
          <a:p>
            <a:r>
              <a:rPr lang="nb-NO" dirty="0">
                <a:solidFill>
                  <a:srgbClr val="0070C0"/>
                </a:solidFill>
              </a:rPr>
              <a:t>Apple</a:t>
            </a:r>
            <a:r>
              <a:rPr lang="nb-NO" dirty="0"/>
              <a:t> </a:t>
            </a:r>
            <a:r>
              <a:rPr lang="nb-NO" dirty="0" err="1"/>
              <a:t>started</a:t>
            </a:r>
            <a:r>
              <a:rPr lang="nb-NO" dirty="0"/>
              <a:t> </a:t>
            </a:r>
            <a:r>
              <a:rPr lang="nb-NO" dirty="0" err="1"/>
              <a:t>with</a:t>
            </a:r>
            <a:r>
              <a:rPr lang="nb-NO" dirty="0"/>
              <a:t> Motorola 68000 RISC CPU, </a:t>
            </a:r>
            <a:r>
              <a:rPr lang="nb-NO" dirty="0" err="1"/>
              <a:t>continued</a:t>
            </a:r>
            <a:r>
              <a:rPr lang="nb-NO" dirty="0"/>
              <a:t> </a:t>
            </a:r>
            <a:r>
              <a:rPr lang="nb-NO" dirty="0" err="1"/>
              <a:t>with</a:t>
            </a:r>
            <a:r>
              <a:rPr lang="nb-NO" dirty="0"/>
              <a:t> IBM / Freescale PowerPC CPUs.</a:t>
            </a:r>
          </a:p>
          <a:p>
            <a:pPr lvl="1"/>
            <a:r>
              <a:rPr lang="nb-NO" dirty="0" err="1"/>
              <a:t>Went</a:t>
            </a:r>
            <a:r>
              <a:rPr lang="nb-NO" dirty="0"/>
              <a:t> over to x86 i 2005</a:t>
            </a:r>
          </a:p>
          <a:p>
            <a:r>
              <a:rPr lang="nb-NO" dirty="0"/>
              <a:t>Intel and AMD</a:t>
            </a:r>
          </a:p>
          <a:p>
            <a:pPr lvl="1"/>
            <a:r>
              <a:rPr lang="nb-NO" dirty="0"/>
              <a:t>Still </a:t>
            </a:r>
            <a:r>
              <a:rPr lang="nb-NO" dirty="0" err="1"/>
              <a:t>developing</a:t>
            </a:r>
            <a:r>
              <a:rPr lang="nb-NO" dirty="0"/>
              <a:t> </a:t>
            </a:r>
            <a:r>
              <a:rPr lang="nb-NO" dirty="0" err="1"/>
              <a:t>the</a:t>
            </a:r>
            <a:r>
              <a:rPr lang="nb-NO" dirty="0"/>
              <a:t> x86 series.</a:t>
            </a:r>
          </a:p>
        </p:txBody>
      </p:sp>
    </p:spTree>
    <p:custDataLst>
      <p:tags r:id="rId1"/>
    </p:custDataLst>
    <p:extLst>
      <p:ext uri="{BB962C8B-B14F-4D97-AF65-F5344CB8AC3E}">
        <p14:creationId xmlns:p14="http://schemas.microsoft.com/office/powerpoint/2010/main" val="42721488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552B-A4D7-F7B5-5B63-43DFC1E91CAA}"/>
              </a:ext>
            </a:extLst>
          </p:cNvPr>
          <p:cNvSpPr>
            <a:spLocks noGrp="1"/>
          </p:cNvSpPr>
          <p:nvPr>
            <p:ph type="title"/>
          </p:nvPr>
        </p:nvSpPr>
        <p:spPr/>
        <p:txBody>
          <a:bodyPr/>
          <a:lstStyle/>
          <a:p>
            <a:r>
              <a:rPr lang="nb-NO" dirty="0"/>
              <a:t>Area </a:t>
            </a:r>
            <a:r>
              <a:rPr lang="nb-NO" dirty="0" err="1"/>
              <a:t>of</a:t>
            </a:r>
            <a:r>
              <a:rPr lang="nb-NO" dirty="0"/>
              <a:t> </a:t>
            </a:r>
            <a:r>
              <a:rPr lang="nb-NO" dirty="0" err="1"/>
              <a:t>use</a:t>
            </a:r>
            <a:r>
              <a:rPr lang="nb-NO" dirty="0"/>
              <a:t> </a:t>
            </a:r>
            <a:br>
              <a:rPr lang="nb-NO" dirty="0"/>
            </a:br>
            <a:endParaRPr lang="en-NO" dirty="0"/>
          </a:p>
        </p:txBody>
      </p:sp>
      <p:sp>
        <p:nvSpPr>
          <p:cNvPr id="3" name="Content Placeholder 2">
            <a:extLst>
              <a:ext uri="{FF2B5EF4-FFF2-40B4-BE49-F238E27FC236}">
                <a16:creationId xmlns:a16="http://schemas.microsoft.com/office/drawing/2014/main" id="{10323498-0F2E-D0AD-01B1-6F19E6913147}"/>
              </a:ext>
            </a:extLst>
          </p:cNvPr>
          <p:cNvSpPr>
            <a:spLocks noGrp="1"/>
          </p:cNvSpPr>
          <p:nvPr>
            <p:ph idx="1"/>
          </p:nvPr>
        </p:nvSpPr>
        <p:spPr/>
        <p:txBody>
          <a:bodyPr>
            <a:normAutofit/>
          </a:bodyPr>
          <a:lstStyle/>
          <a:p>
            <a:r>
              <a:rPr lang="en-US" sz="2200" dirty="0">
                <a:solidFill>
                  <a:srgbClr val="202124"/>
                </a:solidFill>
                <a:latin typeface="arial" panose="020B0604020202020204" pitchFamily="34" charset="0"/>
              </a:rPr>
              <a:t>Embedded systems</a:t>
            </a:r>
          </a:p>
          <a:p>
            <a:pPr lvl="1"/>
            <a:r>
              <a:rPr lang="en-US" sz="1800" dirty="0">
                <a:solidFill>
                  <a:srgbClr val="202124"/>
                </a:solidFill>
                <a:latin typeface="arial" panose="020B0604020202020204" pitchFamily="34" charset="0"/>
              </a:rPr>
              <a:t>The dominant CPU architecture for embedded </a:t>
            </a:r>
          </a:p>
          <a:p>
            <a:pPr lvl="1"/>
            <a:r>
              <a:rPr lang="en-US" sz="1800" dirty="0">
                <a:solidFill>
                  <a:srgbClr val="202124"/>
                </a:solidFill>
                <a:latin typeface="arial" panose="020B0604020202020204" pitchFamily="34" charset="0"/>
              </a:rPr>
              <a:t>ARM, which is always described as RISC. </a:t>
            </a:r>
          </a:p>
          <a:p>
            <a:pPr lvl="1"/>
            <a:r>
              <a:rPr lang="en-US" sz="1800" dirty="0">
                <a:solidFill>
                  <a:srgbClr val="202124"/>
                </a:solidFill>
                <a:latin typeface="arial" panose="020B0604020202020204" pitchFamily="34" charset="0"/>
              </a:rPr>
              <a:t>Other players are x86 [CISC] and MIPS [RISC].</a:t>
            </a:r>
          </a:p>
          <a:p>
            <a:r>
              <a:rPr lang="en-US" sz="2200" dirty="0">
                <a:solidFill>
                  <a:srgbClr val="202124"/>
                </a:solidFill>
                <a:latin typeface="arial" panose="020B0604020202020204" pitchFamily="34" charset="0"/>
              </a:rPr>
              <a:t>IoT Devices</a:t>
            </a:r>
          </a:p>
          <a:p>
            <a:pPr lvl="1"/>
            <a:r>
              <a:rPr lang="en-US" sz="1800" dirty="0">
                <a:solidFill>
                  <a:srgbClr val="202124"/>
                </a:solidFill>
                <a:latin typeface="arial" panose="020B0604020202020204" pitchFamily="34" charset="0"/>
              </a:rPr>
              <a:t>Most Arduinos (ARM, </a:t>
            </a:r>
            <a:r>
              <a:rPr lang="en-US" sz="1800" dirty="0" err="1">
                <a:solidFill>
                  <a:srgbClr val="202124"/>
                </a:solidFill>
                <a:latin typeface="arial" panose="020B0604020202020204" pitchFamily="34" charset="0"/>
              </a:rPr>
              <a:t>etc</a:t>
            </a:r>
            <a:r>
              <a:rPr lang="en-US" sz="1800" dirty="0">
                <a:solidFill>
                  <a:srgbClr val="202124"/>
                </a:solidFill>
                <a:latin typeface="arial" panose="020B0604020202020204" pitchFamily="34" charset="0"/>
              </a:rPr>
              <a:t>) are considered RISC</a:t>
            </a:r>
          </a:p>
          <a:p>
            <a:r>
              <a:rPr lang="en-US" sz="2200" dirty="0">
                <a:solidFill>
                  <a:srgbClr val="202124"/>
                </a:solidFill>
                <a:latin typeface="arial" panose="020B0604020202020204" pitchFamily="34" charset="0"/>
              </a:rPr>
              <a:t>Supercomputer</a:t>
            </a:r>
          </a:p>
          <a:p>
            <a:pPr lvl="1"/>
            <a:r>
              <a:rPr lang="en-US" sz="1800" dirty="0">
                <a:solidFill>
                  <a:srgbClr val="202124"/>
                </a:solidFill>
                <a:latin typeface="arial" panose="020B0604020202020204" pitchFamily="34" charset="0"/>
              </a:rPr>
              <a:t>RISC offers some advantages over CISC and have even been used in the current world’s fastest supercomputer (February 10, 2020).</a:t>
            </a:r>
          </a:p>
          <a:p>
            <a:r>
              <a:rPr lang="nb-NO" sz="2200" dirty="0">
                <a:solidFill>
                  <a:srgbClr val="202124"/>
                </a:solidFill>
                <a:latin typeface="arial" panose="020B0604020202020204" pitchFamily="34" charset="0"/>
              </a:rPr>
              <a:t>Mobile </a:t>
            </a:r>
            <a:r>
              <a:rPr lang="nb-NO" sz="2200" dirty="0" err="1">
                <a:solidFill>
                  <a:srgbClr val="202124"/>
                </a:solidFill>
                <a:latin typeface="arial" panose="020B0604020202020204" pitchFamily="34" charset="0"/>
              </a:rPr>
              <a:t>phones</a:t>
            </a:r>
            <a:r>
              <a:rPr lang="nb-NO" sz="2200" dirty="0">
                <a:solidFill>
                  <a:srgbClr val="202124"/>
                </a:solidFill>
                <a:latin typeface="arial" panose="020B0604020202020204" pitchFamily="34" charset="0"/>
              </a:rPr>
              <a:t> </a:t>
            </a:r>
            <a:r>
              <a:rPr lang="nb-NO" sz="2200" dirty="0" err="1">
                <a:solidFill>
                  <a:srgbClr val="202124"/>
                </a:solidFill>
                <a:latin typeface="arial" panose="020B0604020202020204" pitchFamily="34" charset="0"/>
              </a:rPr>
              <a:t>use</a:t>
            </a:r>
            <a:r>
              <a:rPr lang="nb-NO" sz="2200" dirty="0">
                <a:solidFill>
                  <a:srgbClr val="202124"/>
                </a:solidFill>
                <a:latin typeface="arial" panose="020B0604020202020204" pitchFamily="34" charset="0"/>
              </a:rPr>
              <a:t> simple and "</a:t>
            </a:r>
            <a:r>
              <a:rPr lang="nb-NO" sz="2200" dirty="0" err="1">
                <a:solidFill>
                  <a:srgbClr val="202124"/>
                </a:solidFill>
                <a:latin typeface="arial" panose="020B0604020202020204" pitchFamily="34" charset="0"/>
              </a:rPr>
              <a:t>cheap</a:t>
            </a:r>
            <a:r>
              <a:rPr lang="nb-NO" sz="2200" dirty="0">
                <a:solidFill>
                  <a:srgbClr val="202124"/>
                </a:solidFill>
                <a:latin typeface="arial" panose="020B0604020202020204" pitchFamily="34" charset="0"/>
              </a:rPr>
              <a:t>" CPUs.</a:t>
            </a:r>
          </a:p>
          <a:p>
            <a:pPr lvl="1"/>
            <a:r>
              <a:rPr lang="nb-NO" sz="1800" dirty="0">
                <a:solidFill>
                  <a:srgbClr val="202124"/>
                </a:solidFill>
                <a:latin typeface="arial" panose="020B0604020202020204" pitchFamily="34" charset="0"/>
              </a:rPr>
              <a:t>ARM or MIPS ISA and </a:t>
            </a:r>
            <a:r>
              <a:rPr lang="nb-NO" sz="1800" dirty="0" err="1">
                <a:solidFill>
                  <a:srgbClr val="202124"/>
                </a:solidFill>
                <a:latin typeface="arial" panose="020B0604020202020204" pitchFamily="34" charset="0"/>
              </a:rPr>
              <a:t>core</a:t>
            </a:r>
            <a:endParaRPr lang="nb-NO" sz="1800" dirty="0">
              <a:solidFill>
                <a:srgbClr val="202124"/>
              </a:solidFill>
              <a:latin typeface="arial" panose="020B0604020202020204" pitchFamily="34" charset="0"/>
            </a:endParaRPr>
          </a:p>
          <a:p>
            <a:r>
              <a:rPr lang="nb-NO" sz="2200" dirty="0">
                <a:solidFill>
                  <a:srgbClr val="202124"/>
                </a:solidFill>
                <a:latin typeface="arial" panose="020B0604020202020204" pitchFamily="34" charset="0"/>
              </a:rPr>
              <a:t>Desktop and Laptops</a:t>
            </a:r>
            <a:endParaRPr lang="en-US" sz="2200" dirty="0">
              <a:solidFill>
                <a:srgbClr val="202124"/>
              </a:solidFill>
              <a:latin typeface="arial" panose="020B0604020202020204" pitchFamily="34" charset="0"/>
            </a:endParaRPr>
          </a:p>
        </p:txBody>
      </p:sp>
    </p:spTree>
    <p:extLst>
      <p:ext uri="{BB962C8B-B14F-4D97-AF65-F5344CB8AC3E}">
        <p14:creationId xmlns:p14="http://schemas.microsoft.com/office/powerpoint/2010/main" val="127127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x86 </a:t>
            </a:r>
            <a:r>
              <a:rPr lang="nb-NO" dirty="0" err="1"/>
              <a:t>instruction</a:t>
            </a:r>
            <a:r>
              <a:rPr lang="nb-NO" dirty="0"/>
              <a:t> </a:t>
            </a:r>
            <a:r>
              <a:rPr lang="nb-NO" dirty="0" err="1"/>
              <a:t>set</a:t>
            </a:r>
            <a:r>
              <a:rPr lang="nb-NO" dirty="0"/>
              <a:t> (CISC)</a:t>
            </a:r>
          </a:p>
        </p:txBody>
      </p:sp>
      <p:sp>
        <p:nvSpPr>
          <p:cNvPr id="3" name="Content Placeholder 2"/>
          <p:cNvSpPr>
            <a:spLocks noGrp="1"/>
          </p:cNvSpPr>
          <p:nvPr>
            <p:ph idx="1"/>
            <p:custDataLst>
              <p:tags r:id="rId3"/>
            </p:custDataLst>
          </p:nvPr>
        </p:nvSpPr>
        <p:spPr/>
        <p:txBody>
          <a:bodyPr>
            <a:normAutofit fontScale="70000" lnSpcReduction="20000"/>
          </a:bodyPr>
          <a:lstStyle/>
          <a:p>
            <a:r>
              <a:rPr lang="nb-NO" dirty="0">
                <a:solidFill>
                  <a:schemeClr val="accent2"/>
                </a:solidFill>
              </a:rPr>
              <a:t>Data </a:t>
            </a:r>
            <a:r>
              <a:rPr lang="nb-NO" dirty="0" err="1">
                <a:solidFill>
                  <a:schemeClr val="accent2"/>
                </a:solidFill>
              </a:rPr>
              <a:t>relocation</a:t>
            </a:r>
            <a:r>
              <a:rPr lang="nb-NO" dirty="0">
                <a:solidFill>
                  <a:schemeClr val="accent2"/>
                </a:solidFill>
              </a:rPr>
              <a:t>:</a:t>
            </a:r>
            <a:endParaRPr lang="nb-NO" dirty="0"/>
          </a:p>
          <a:p>
            <a:pPr lvl="1"/>
            <a:r>
              <a:rPr lang="nb-NO" dirty="0" err="1"/>
              <a:t>Move</a:t>
            </a:r>
            <a:r>
              <a:rPr lang="nb-NO" dirty="0"/>
              <a:t> data </a:t>
            </a:r>
            <a:r>
              <a:rPr lang="nb-NO" dirty="0" err="1"/>
              <a:t>between</a:t>
            </a:r>
            <a:r>
              <a:rPr lang="nb-NO" dirty="0"/>
              <a:t> registers and to / from RAM.</a:t>
            </a:r>
          </a:p>
          <a:p>
            <a:pPr lvl="1"/>
            <a:r>
              <a:rPr lang="nb-NO" dirty="0" err="1"/>
              <a:t>move</a:t>
            </a:r>
            <a:r>
              <a:rPr lang="nb-NO" dirty="0"/>
              <a:t>, push, pop, …</a:t>
            </a:r>
          </a:p>
          <a:p>
            <a:r>
              <a:rPr lang="nb-NO" dirty="0">
                <a:solidFill>
                  <a:schemeClr val="accent2"/>
                </a:solidFill>
              </a:rPr>
              <a:t>Control transfer</a:t>
            </a:r>
            <a:r>
              <a:rPr lang="nb-NO" dirty="0"/>
              <a:t>: </a:t>
            </a:r>
          </a:p>
          <a:p>
            <a:pPr lvl="1"/>
            <a:r>
              <a:rPr lang="nb-NO" dirty="0" err="1"/>
              <a:t>Perform</a:t>
            </a:r>
            <a:r>
              <a:rPr lang="nb-NO" dirty="0"/>
              <a:t> </a:t>
            </a:r>
            <a:r>
              <a:rPr lang="nb-NO" dirty="0" err="1"/>
              <a:t>condition</a:t>
            </a:r>
            <a:r>
              <a:rPr lang="nb-NO" dirty="0"/>
              <a:t> statements (</a:t>
            </a:r>
            <a:r>
              <a:rPr lang="nb-NO" dirty="0" err="1"/>
              <a:t>if</a:t>
            </a:r>
            <a:r>
              <a:rPr lang="nb-NO" dirty="0"/>
              <a:t>, </a:t>
            </a:r>
            <a:r>
              <a:rPr lang="nb-NO" dirty="0" err="1"/>
              <a:t>while</a:t>
            </a:r>
            <a:r>
              <a:rPr lang="nb-NO" dirty="0"/>
              <a:t>) and </a:t>
            </a:r>
            <a:r>
              <a:rPr lang="nb-NO" dirty="0" err="1"/>
              <a:t>method</a:t>
            </a:r>
            <a:r>
              <a:rPr lang="nb-NO" dirty="0"/>
              <a:t> </a:t>
            </a:r>
            <a:r>
              <a:rPr lang="nb-NO" dirty="0" err="1"/>
              <a:t>calls</a:t>
            </a:r>
            <a:endParaRPr lang="nb-NO" dirty="0"/>
          </a:p>
          <a:p>
            <a:pPr lvl="1"/>
            <a:r>
              <a:rPr lang="nb-NO" dirty="0" err="1"/>
              <a:t>je</a:t>
            </a:r>
            <a:r>
              <a:rPr lang="nb-NO" dirty="0"/>
              <a:t>, </a:t>
            </a:r>
            <a:r>
              <a:rPr lang="nb-NO" dirty="0" err="1"/>
              <a:t>jg</a:t>
            </a:r>
            <a:r>
              <a:rPr lang="nb-NO" dirty="0"/>
              <a:t>, </a:t>
            </a:r>
            <a:r>
              <a:rPr lang="nb-NO" dirty="0" err="1"/>
              <a:t>jmp</a:t>
            </a:r>
            <a:r>
              <a:rPr lang="nb-NO" dirty="0"/>
              <a:t>, </a:t>
            </a:r>
            <a:r>
              <a:rPr lang="nb-NO" dirty="0" err="1"/>
              <a:t>call</a:t>
            </a:r>
            <a:r>
              <a:rPr lang="nb-NO" dirty="0"/>
              <a:t>, </a:t>
            </a:r>
            <a:r>
              <a:rPr lang="nb-NO" dirty="0" err="1"/>
              <a:t>ret</a:t>
            </a:r>
            <a:endParaRPr lang="nb-NO" dirty="0"/>
          </a:p>
          <a:p>
            <a:r>
              <a:rPr lang="nb-NO" dirty="0" err="1">
                <a:solidFill>
                  <a:schemeClr val="accent2"/>
                </a:solidFill>
              </a:rPr>
              <a:t>Arithmetic</a:t>
            </a:r>
            <a:r>
              <a:rPr lang="nb-NO" dirty="0">
                <a:solidFill>
                  <a:schemeClr val="accent2"/>
                </a:solidFill>
              </a:rPr>
              <a:t> / Logic:</a:t>
            </a:r>
            <a:endParaRPr lang="nb-NO" dirty="0"/>
          </a:p>
          <a:p>
            <a:pPr lvl="1"/>
            <a:r>
              <a:rPr lang="nb-NO" dirty="0" err="1"/>
              <a:t>Perform</a:t>
            </a:r>
            <a:r>
              <a:rPr lang="nb-NO" dirty="0"/>
              <a:t> </a:t>
            </a:r>
            <a:r>
              <a:rPr lang="nb-NO" dirty="0" err="1"/>
              <a:t>operations</a:t>
            </a:r>
            <a:r>
              <a:rPr lang="nb-NO" dirty="0"/>
              <a:t> </a:t>
            </a:r>
            <a:r>
              <a:rPr lang="nb-NO" dirty="0" err="1"/>
              <a:t>on</a:t>
            </a:r>
            <a:r>
              <a:rPr lang="nb-NO" dirty="0"/>
              <a:t> data in registers.</a:t>
            </a:r>
          </a:p>
          <a:p>
            <a:pPr lvl="1"/>
            <a:r>
              <a:rPr lang="nb-NO" dirty="0" err="1"/>
              <a:t>cmp</a:t>
            </a:r>
            <a:r>
              <a:rPr lang="nb-NO" dirty="0"/>
              <a:t>, </a:t>
            </a:r>
            <a:r>
              <a:rPr lang="nb-NO" dirty="0" err="1"/>
              <a:t>add</a:t>
            </a:r>
            <a:r>
              <a:rPr lang="nb-NO" dirty="0"/>
              <a:t>, sub, </a:t>
            </a:r>
            <a:r>
              <a:rPr lang="nb-NO" dirty="0" err="1"/>
              <a:t>inc</a:t>
            </a:r>
            <a:r>
              <a:rPr lang="nb-NO" dirty="0"/>
              <a:t>, mul, </a:t>
            </a:r>
            <a:r>
              <a:rPr lang="nb-NO" dirty="0" err="1"/>
              <a:t>imul</a:t>
            </a:r>
            <a:r>
              <a:rPr lang="nb-NO" dirty="0"/>
              <a:t>, not, and, or, </a:t>
            </a:r>
            <a:r>
              <a:rPr lang="nb-NO" dirty="0" err="1"/>
              <a:t>xor</a:t>
            </a:r>
            <a:endParaRPr lang="nb-NO" dirty="0"/>
          </a:p>
          <a:p>
            <a:r>
              <a:rPr lang="nb-NO" dirty="0">
                <a:solidFill>
                  <a:schemeClr val="accent2"/>
                </a:solidFill>
              </a:rPr>
              <a:t>Input/Output</a:t>
            </a:r>
            <a:r>
              <a:rPr lang="nb-NO" dirty="0">
                <a:solidFill>
                  <a:schemeClr val="tx2"/>
                </a:solidFill>
              </a:rPr>
              <a:t>:</a:t>
            </a:r>
            <a:r>
              <a:rPr lang="nb-NO" dirty="0"/>
              <a:t> in, </a:t>
            </a:r>
            <a:r>
              <a:rPr lang="nb-NO" dirty="0" err="1"/>
              <a:t>out</a:t>
            </a:r>
            <a:endParaRPr lang="nb-NO" dirty="0"/>
          </a:p>
          <a:p>
            <a:pPr lvl="1"/>
            <a:r>
              <a:rPr lang="nb-NO" dirty="0" err="1"/>
              <a:t>Writing</a:t>
            </a:r>
            <a:r>
              <a:rPr lang="nb-NO" dirty="0"/>
              <a:t> / </a:t>
            </a:r>
            <a:r>
              <a:rPr lang="nb-NO" dirty="0" err="1"/>
              <a:t>reading</a:t>
            </a:r>
            <a:r>
              <a:rPr lang="nb-NO" dirty="0"/>
              <a:t> to ports (and </a:t>
            </a:r>
            <a:r>
              <a:rPr lang="nb-NO" dirty="0" err="1"/>
              <a:t>memory</a:t>
            </a:r>
            <a:r>
              <a:rPr lang="nb-NO" dirty="0"/>
              <a:t> </a:t>
            </a:r>
            <a:r>
              <a:rPr lang="nb-NO" dirty="0" err="1"/>
              <a:t>addresses</a:t>
            </a:r>
            <a:r>
              <a:rPr lang="nb-NO" dirty="0"/>
              <a:t>)</a:t>
            </a:r>
          </a:p>
          <a:p>
            <a:r>
              <a:rPr lang="nb-NO" dirty="0" err="1">
                <a:solidFill>
                  <a:schemeClr val="accent2"/>
                </a:solidFill>
              </a:rPr>
              <a:t>Debug</a:t>
            </a:r>
            <a:r>
              <a:rPr lang="nb-NO" dirty="0">
                <a:solidFill>
                  <a:schemeClr val="accent2"/>
                </a:solidFill>
              </a:rPr>
              <a:t> and </a:t>
            </a:r>
            <a:r>
              <a:rPr lang="nb-NO" dirty="0" err="1">
                <a:solidFill>
                  <a:schemeClr val="accent2"/>
                </a:solidFill>
              </a:rPr>
              <a:t>Interrupt</a:t>
            </a:r>
            <a:r>
              <a:rPr lang="nb-NO" dirty="0">
                <a:solidFill>
                  <a:schemeClr val="accent2"/>
                </a:solidFill>
              </a:rPr>
              <a:t> handling</a:t>
            </a:r>
            <a:r>
              <a:rPr lang="nb-NO" dirty="0">
                <a:solidFill>
                  <a:schemeClr val="tx2"/>
                </a:solidFill>
              </a:rPr>
              <a:t>:</a:t>
            </a:r>
            <a:r>
              <a:rPr lang="nb-NO" dirty="0"/>
              <a:t> </a:t>
            </a:r>
          </a:p>
          <a:p>
            <a:pPr lvl="1"/>
            <a:r>
              <a:rPr lang="nb-NO" dirty="0" err="1"/>
              <a:t>int</a:t>
            </a:r>
            <a:r>
              <a:rPr lang="nb-NO" dirty="0"/>
              <a:t>, sti, </a:t>
            </a:r>
            <a:r>
              <a:rPr lang="nb-NO" dirty="0" err="1"/>
              <a:t>hlt</a:t>
            </a:r>
            <a:r>
              <a:rPr lang="nb-NO" dirty="0"/>
              <a:t>, </a:t>
            </a:r>
            <a:r>
              <a:rPr lang="nb-NO" dirty="0" err="1"/>
              <a:t>nop</a:t>
            </a:r>
            <a:endParaRPr lang="nb-NO" dirty="0"/>
          </a:p>
          <a:p>
            <a:r>
              <a:rPr lang="nb-NO" b="1" dirty="0"/>
              <a:t>Floathing point numbers </a:t>
            </a:r>
            <a:r>
              <a:rPr lang="nb-NO" dirty="0"/>
              <a:t>has their own instructions</a:t>
            </a:r>
          </a:p>
          <a:p>
            <a:r>
              <a:rPr lang="en-US" b="1" dirty="0"/>
              <a:t>Single instruction, multiple data</a:t>
            </a:r>
            <a:r>
              <a:rPr lang="en-US" dirty="0"/>
              <a:t> (</a:t>
            </a:r>
            <a:r>
              <a:rPr lang="en-US" b="1" dirty="0"/>
              <a:t>SIMD</a:t>
            </a:r>
            <a:r>
              <a:rPr lang="en-US" dirty="0"/>
              <a:t>)</a:t>
            </a:r>
            <a:r>
              <a:rPr lang="nb-NO" dirty="0"/>
              <a:t> vector and matrix instructions.</a:t>
            </a:r>
          </a:p>
          <a:p>
            <a:pPr lvl="1"/>
            <a:r>
              <a:rPr lang="nb-NO" dirty="0"/>
              <a:t>MMX, 3D </a:t>
            </a:r>
            <a:r>
              <a:rPr lang="nb-NO" dirty="0" err="1"/>
              <a:t>Now</a:t>
            </a:r>
            <a:r>
              <a:rPr lang="nb-NO" dirty="0"/>
              <a:t>!, SSE 1-4</a:t>
            </a:r>
          </a:p>
          <a:p>
            <a:r>
              <a:rPr lang="nb-NO" dirty="0"/>
              <a:t>Separate </a:t>
            </a:r>
            <a:r>
              <a:rPr lang="nb-NO" dirty="0" err="1"/>
              <a:t>instructions</a:t>
            </a:r>
            <a:r>
              <a:rPr lang="nb-NO" dirty="0"/>
              <a:t> for </a:t>
            </a:r>
            <a:r>
              <a:rPr lang="nb-NO" dirty="0" err="1"/>
              <a:t>changing</a:t>
            </a:r>
            <a:r>
              <a:rPr lang="nb-NO" dirty="0"/>
              <a:t> </a:t>
            </a:r>
            <a:r>
              <a:rPr lang="nb-NO" dirty="0" err="1"/>
              <a:t>the</a:t>
            </a:r>
            <a:r>
              <a:rPr lang="nb-NO" dirty="0"/>
              <a:t> </a:t>
            </a:r>
            <a:r>
              <a:rPr lang="nb-NO" dirty="0" err="1"/>
              <a:t>processor</a:t>
            </a:r>
            <a:r>
              <a:rPr lang="nb-NO" dirty="0"/>
              <a:t> </a:t>
            </a:r>
            <a:r>
              <a:rPr lang="nb-NO" dirty="0" err="1"/>
              <a:t>state</a:t>
            </a:r>
            <a:r>
              <a:rPr lang="nb-NO" dirty="0"/>
              <a:t> (system)</a:t>
            </a:r>
          </a:p>
        </p:txBody>
      </p:sp>
    </p:spTree>
    <p:custDataLst>
      <p:tags r:id="rId1"/>
    </p:custDataLst>
    <p:extLst>
      <p:ext uri="{BB962C8B-B14F-4D97-AF65-F5344CB8AC3E}">
        <p14:creationId xmlns:p14="http://schemas.microsoft.com/office/powerpoint/2010/main" val="25201371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custDataLst>
              <p:tags r:id="rId2"/>
            </p:custDataLst>
          </p:nvPr>
        </p:nvSpPr>
        <p:spPr/>
        <p:txBody>
          <a:bodyPr/>
          <a:lstStyle/>
          <a:p>
            <a:r>
              <a:rPr lang="nb-NO" dirty="0" err="1"/>
              <a:t>Techniques</a:t>
            </a:r>
            <a:r>
              <a:rPr lang="nb-NO" dirty="0"/>
              <a:t> and </a:t>
            </a:r>
            <a:r>
              <a:rPr lang="nb-NO" dirty="0" err="1"/>
              <a:t>concepts</a:t>
            </a:r>
            <a:endParaRPr lang="nb-NO" dirty="0"/>
          </a:p>
        </p:txBody>
      </p:sp>
      <p:sp>
        <p:nvSpPr>
          <p:cNvPr id="3" name="Subtitle 2">
            <a:extLst>
              <a:ext uri="{FF2B5EF4-FFF2-40B4-BE49-F238E27FC236}">
                <a16:creationId xmlns:a16="http://schemas.microsoft.com/office/drawing/2014/main" id="{A5E1DD96-8C6B-4E14-B71F-AF907D6EA0D8}"/>
              </a:ext>
            </a:extLst>
          </p:cNvPr>
          <p:cNvSpPr>
            <a:spLocks noGrp="1"/>
          </p:cNvSpPr>
          <p:nvPr>
            <p:ph type="subTitle" idx="1"/>
          </p:nvPr>
        </p:nvSpPr>
        <p:spPr/>
        <p:txBody>
          <a:bodyPr/>
          <a:lstStyle/>
          <a:p>
            <a:endParaRPr lang="nb-NO"/>
          </a:p>
        </p:txBody>
      </p:sp>
    </p:spTree>
    <p:custDataLst>
      <p:tags r:id="rId1"/>
    </p:custDataLst>
    <p:extLst>
      <p:ext uri="{BB962C8B-B14F-4D97-AF65-F5344CB8AC3E}">
        <p14:creationId xmlns:p14="http://schemas.microsoft.com/office/powerpoint/2010/main" val="242629755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Today</a:t>
            </a:r>
            <a:r>
              <a:rPr lang="nb-NO" dirty="0"/>
              <a:t>: Computer </a:t>
            </a:r>
            <a:r>
              <a:rPr lang="nb-NO" dirty="0">
                <a:solidFill>
                  <a:srgbClr val="FF0000"/>
                </a:solidFill>
              </a:rPr>
              <a:t>Architecture</a:t>
            </a:r>
          </a:p>
        </p:txBody>
      </p:sp>
      <p:sp>
        <p:nvSpPr>
          <p:cNvPr id="3" name="Content Placeholder 2"/>
          <p:cNvSpPr>
            <a:spLocks noGrp="1"/>
          </p:cNvSpPr>
          <p:nvPr>
            <p:ph idx="1"/>
            <p:custDataLst>
              <p:tags r:id="rId3"/>
            </p:custDataLst>
          </p:nvPr>
        </p:nvSpPr>
        <p:spPr>
          <a:xfrm>
            <a:off x="383603" y="1848467"/>
            <a:ext cx="5454489" cy="4591665"/>
          </a:xfrm>
        </p:spPr>
        <p:txBody>
          <a:bodyPr>
            <a:normAutofit fontScale="85000" lnSpcReduction="20000"/>
          </a:bodyPr>
          <a:lstStyle/>
          <a:p>
            <a:pPr marL="0" indent="0">
              <a:buNone/>
            </a:pPr>
            <a:r>
              <a:rPr lang="nb-NO" dirty="0" err="1">
                <a:solidFill>
                  <a:srgbClr val="FF0000"/>
                </a:solidFill>
              </a:rPr>
              <a:t>B</a:t>
            </a:r>
            <a:r>
              <a:rPr lang="nb-NO" dirty="0" err="1"/>
              <a:t>oolean</a:t>
            </a:r>
            <a:r>
              <a:rPr lang="nb-NO" dirty="0"/>
              <a:t> algebra</a:t>
            </a:r>
          </a:p>
          <a:p>
            <a:pPr marL="914400" lvl="1" indent="-514350"/>
            <a:r>
              <a:rPr lang="nb-NO" dirty="0"/>
              <a:t>NOT, AND, OR, XOR</a:t>
            </a:r>
          </a:p>
          <a:p>
            <a:pPr marL="914400" lvl="1" indent="-514350"/>
            <a:r>
              <a:rPr lang="nb-NO" dirty="0" err="1"/>
              <a:t>Sequential</a:t>
            </a:r>
            <a:r>
              <a:rPr lang="nb-NO" dirty="0"/>
              <a:t> and </a:t>
            </a:r>
            <a:r>
              <a:rPr lang="nb-NO" dirty="0" err="1"/>
              <a:t>combinatorial</a:t>
            </a:r>
            <a:r>
              <a:rPr lang="nb-NO" dirty="0"/>
              <a:t> </a:t>
            </a:r>
            <a:r>
              <a:rPr lang="nb-NO" dirty="0" err="1"/>
              <a:t>circuits</a:t>
            </a:r>
            <a:r>
              <a:rPr lang="nb-NO" dirty="0"/>
              <a:t>.</a:t>
            </a:r>
            <a:br>
              <a:rPr lang="nb-NO" dirty="0"/>
            </a:br>
            <a:endParaRPr lang="nb-NO" dirty="0"/>
          </a:p>
          <a:p>
            <a:pPr marL="0" indent="0">
              <a:buNone/>
            </a:pPr>
            <a:r>
              <a:rPr lang="en-GB" dirty="0">
                <a:solidFill>
                  <a:srgbClr val="FF0000"/>
                </a:solidFill>
              </a:rPr>
              <a:t>I</a:t>
            </a:r>
            <a:r>
              <a:rPr lang="en-GB" dirty="0"/>
              <a:t>nstruction </a:t>
            </a:r>
            <a:r>
              <a:rPr lang="en-GB" dirty="0">
                <a:solidFill>
                  <a:srgbClr val="FF0000"/>
                </a:solidFill>
              </a:rPr>
              <a:t>S</a:t>
            </a:r>
            <a:r>
              <a:rPr lang="en-GB" dirty="0"/>
              <a:t>et </a:t>
            </a:r>
            <a:r>
              <a:rPr lang="en-GB" dirty="0">
                <a:solidFill>
                  <a:srgbClr val="FF0000"/>
                </a:solidFill>
              </a:rPr>
              <a:t>A</a:t>
            </a:r>
            <a:r>
              <a:rPr lang="en-GB" dirty="0"/>
              <a:t>rchitecture (</a:t>
            </a:r>
            <a:r>
              <a:rPr lang="en-GB" dirty="0">
                <a:solidFill>
                  <a:srgbClr val="FF0000"/>
                </a:solidFill>
              </a:rPr>
              <a:t>ISA</a:t>
            </a:r>
            <a:r>
              <a:rPr lang="en-GB" dirty="0"/>
              <a:t>)</a:t>
            </a:r>
            <a:r>
              <a:rPr lang="nb-NO" dirty="0"/>
              <a:t>.</a:t>
            </a:r>
          </a:p>
          <a:p>
            <a:pPr marL="914400" lvl="1" indent="-514350"/>
            <a:r>
              <a:rPr lang="nb-NO" dirty="0" err="1"/>
              <a:t>What</a:t>
            </a:r>
            <a:r>
              <a:rPr lang="nb-NO" dirty="0"/>
              <a:t> </a:t>
            </a:r>
            <a:r>
              <a:rPr lang="nb-NO" dirty="0" err="1"/>
              <a:t>instructions</a:t>
            </a:r>
            <a:r>
              <a:rPr lang="nb-NO" dirty="0"/>
              <a:t>?</a:t>
            </a:r>
          </a:p>
          <a:p>
            <a:pPr marL="914400" lvl="1" indent="-514350"/>
            <a:r>
              <a:rPr lang="nb-NO" dirty="0"/>
              <a:t>Word </a:t>
            </a:r>
            <a:r>
              <a:rPr lang="nb-NO" dirty="0" err="1"/>
              <a:t>size</a:t>
            </a:r>
            <a:r>
              <a:rPr lang="nb-NO" dirty="0"/>
              <a:t> (</a:t>
            </a:r>
            <a:r>
              <a:rPr lang="nb-NO" dirty="0" err="1"/>
              <a:t>number</a:t>
            </a:r>
            <a:r>
              <a:rPr lang="nb-NO" dirty="0"/>
              <a:t> </a:t>
            </a:r>
            <a:r>
              <a:rPr lang="nb-NO" dirty="0" err="1"/>
              <a:t>of</a:t>
            </a:r>
            <a:r>
              <a:rPr lang="nb-NO" dirty="0"/>
              <a:t> bits)</a:t>
            </a:r>
          </a:p>
          <a:p>
            <a:pPr marL="914400" lvl="1" indent="-514350"/>
            <a:r>
              <a:rPr lang="nb-NO" dirty="0" err="1"/>
              <a:t>Addressing</a:t>
            </a:r>
            <a:r>
              <a:rPr lang="nb-NO" dirty="0"/>
              <a:t> mode</a:t>
            </a:r>
          </a:p>
          <a:p>
            <a:pPr marL="914400" lvl="1" indent="-514350"/>
            <a:r>
              <a:rPr lang="nb-NO" dirty="0"/>
              <a:t>Register</a:t>
            </a:r>
          </a:p>
          <a:p>
            <a:pPr marL="914400" lvl="1" indent="-514350"/>
            <a:r>
              <a:rPr lang="nb-NO" dirty="0"/>
              <a:t>Data formats</a:t>
            </a:r>
          </a:p>
          <a:p>
            <a:pPr marL="914400" lvl="1" indent="-514350"/>
            <a:r>
              <a:rPr lang="nb-NO" dirty="0" err="1"/>
              <a:t>What</a:t>
            </a:r>
            <a:r>
              <a:rPr lang="nb-NO" dirty="0"/>
              <a:t> </a:t>
            </a:r>
            <a:r>
              <a:rPr lang="nb-NO" dirty="0" err="1"/>
              <a:t>the</a:t>
            </a:r>
            <a:r>
              <a:rPr lang="nb-NO" dirty="0"/>
              <a:t> CPU is </a:t>
            </a:r>
            <a:r>
              <a:rPr lang="nb-NO" dirty="0" err="1"/>
              <a:t>suitable</a:t>
            </a:r>
            <a:r>
              <a:rPr lang="nb-NO" dirty="0"/>
              <a:t> </a:t>
            </a:r>
            <a:r>
              <a:rPr lang="nb-NO" dirty="0" err="1"/>
              <a:t>of</a:t>
            </a:r>
            <a:r>
              <a:rPr lang="nb-NO" dirty="0"/>
              <a:t> </a:t>
            </a:r>
            <a:r>
              <a:rPr lang="nb-NO" dirty="0" err="1"/>
              <a:t>doing</a:t>
            </a:r>
            <a:br>
              <a:rPr lang="nb-NO" dirty="0"/>
            </a:br>
            <a:endParaRPr lang="nb-NO" dirty="0"/>
          </a:p>
          <a:p>
            <a:pPr marL="0" indent="0">
              <a:buClr>
                <a:srgbClr val="FF0000"/>
              </a:buClr>
              <a:buNone/>
            </a:pPr>
            <a:r>
              <a:rPr lang="nb-NO" dirty="0"/>
              <a:t>Organization (</a:t>
            </a:r>
            <a:r>
              <a:rPr lang="nb-NO" dirty="0" err="1"/>
              <a:t>microarchitecture</a:t>
            </a:r>
            <a:r>
              <a:rPr lang="nb-NO" dirty="0"/>
              <a:t> </a:t>
            </a:r>
            <a:r>
              <a:rPr lang="nb-NO" dirty="0" err="1"/>
              <a:t>on</a:t>
            </a:r>
            <a:r>
              <a:rPr lang="nb-NO" dirty="0"/>
              <a:t> CPU).</a:t>
            </a:r>
          </a:p>
          <a:p>
            <a:pPr marL="914400" lvl="1" indent="-514350"/>
            <a:r>
              <a:rPr lang="nb-NO" dirty="0"/>
              <a:t>How data is </a:t>
            </a:r>
            <a:r>
              <a:rPr lang="nb-NO" dirty="0" err="1"/>
              <a:t>being</a:t>
            </a:r>
            <a:r>
              <a:rPr lang="nb-NO" dirty="0"/>
              <a:t> </a:t>
            </a:r>
            <a:r>
              <a:rPr lang="nb-NO" dirty="0" err="1"/>
              <a:t>moved</a:t>
            </a:r>
            <a:r>
              <a:rPr lang="nb-NO" dirty="0"/>
              <a:t> (buses </a:t>
            </a:r>
            <a:r>
              <a:rPr lang="nb-NO" dirty="0" err="1"/>
              <a:t>architecture</a:t>
            </a:r>
            <a:r>
              <a:rPr lang="nb-NO" dirty="0"/>
              <a:t>)</a:t>
            </a:r>
          </a:p>
          <a:p>
            <a:pPr marL="914400" lvl="1" indent="-514350"/>
            <a:r>
              <a:rPr lang="nb-NO" dirty="0"/>
              <a:t>How data is </a:t>
            </a:r>
            <a:r>
              <a:rPr lang="nb-NO" dirty="0" err="1"/>
              <a:t>stored</a:t>
            </a:r>
            <a:r>
              <a:rPr lang="nb-NO" dirty="0"/>
              <a:t>, e.g. </a:t>
            </a:r>
            <a:r>
              <a:rPr lang="nb-NO" dirty="0" err="1"/>
              <a:t>Cache</a:t>
            </a:r>
            <a:r>
              <a:rPr lang="nb-NO" dirty="0"/>
              <a:t>.</a:t>
            </a:r>
          </a:p>
          <a:p>
            <a:pPr marL="914400" lvl="1" indent="-514350"/>
            <a:r>
              <a:rPr lang="nb-NO" dirty="0"/>
              <a:t>…</a:t>
            </a:r>
            <a:br>
              <a:rPr lang="nb-NO" dirty="0"/>
            </a:br>
            <a:endParaRPr lang="nb-NO" dirty="0"/>
          </a:p>
        </p:txBody>
      </p:sp>
      <p:sp>
        <p:nvSpPr>
          <p:cNvPr id="5" name="Content Placeholder 2">
            <a:extLst>
              <a:ext uri="{FF2B5EF4-FFF2-40B4-BE49-F238E27FC236}">
                <a16:creationId xmlns:a16="http://schemas.microsoft.com/office/drawing/2014/main" id="{90C360C3-EFBC-2641-99BF-561956DA3022}"/>
              </a:ext>
            </a:extLst>
          </p:cNvPr>
          <p:cNvSpPr txBox="1">
            <a:spLocks/>
          </p:cNvSpPr>
          <p:nvPr>
            <p:custDataLst>
              <p:tags r:id="rId4"/>
            </p:custDataLst>
          </p:nvPr>
        </p:nvSpPr>
        <p:spPr>
          <a:xfrm>
            <a:off x="6096000" y="1848466"/>
            <a:ext cx="5454489" cy="4591665"/>
          </a:xfrm>
          <a:prstGeom prst="rect">
            <a:avLst/>
          </a:prstGeom>
        </p:spPr>
        <p:txBody>
          <a:bodyPr vert="horz" lIns="91440" tIns="45720" rIns="91440" bIns="45720"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b-NO" dirty="0"/>
          </a:p>
        </p:txBody>
      </p:sp>
      <p:sp>
        <p:nvSpPr>
          <p:cNvPr id="6" name="TextBox 5">
            <a:extLst>
              <a:ext uri="{FF2B5EF4-FFF2-40B4-BE49-F238E27FC236}">
                <a16:creationId xmlns:a16="http://schemas.microsoft.com/office/drawing/2014/main" id="{9A2E37EB-CBAE-160E-596B-C385ADAA7DA9}"/>
              </a:ext>
            </a:extLst>
          </p:cNvPr>
          <p:cNvSpPr txBox="1"/>
          <p:nvPr/>
        </p:nvSpPr>
        <p:spPr>
          <a:xfrm>
            <a:off x="5454489" y="2967335"/>
            <a:ext cx="6096000" cy="1477328"/>
          </a:xfrm>
          <a:prstGeom prst="rect">
            <a:avLst/>
          </a:prstGeom>
          <a:solidFill>
            <a:schemeClr val="bg2">
              <a:lumMod val="90000"/>
            </a:schemeClr>
          </a:solidFill>
        </p:spPr>
        <p:txBody>
          <a:bodyPr wrap="square">
            <a:spAutoFit/>
          </a:bodyPr>
          <a:lstStyle/>
          <a:p>
            <a:r>
              <a:rPr lang="en-US" dirty="0"/>
              <a:t>Now it is time to learn about computer architecture. </a:t>
            </a:r>
          </a:p>
          <a:p>
            <a:r>
              <a:rPr lang="en-US" dirty="0"/>
              <a:t>How the computer brain, CPU, in the hardware works with the alphabet.</a:t>
            </a:r>
          </a:p>
          <a:p>
            <a:r>
              <a:rPr lang="en-US" dirty="0"/>
              <a:t>how the spirit of numbers goes to the body of the computer architecture</a:t>
            </a:r>
            <a:endParaRPr lang="nb-NO" dirty="0"/>
          </a:p>
        </p:txBody>
      </p:sp>
    </p:spTree>
    <p:custDataLst>
      <p:tags r:id="rId1"/>
    </p:custDataLst>
    <p:extLst>
      <p:ext uri="{BB962C8B-B14F-4D97-AF65-F5344CB8AC3E}">
        <p14:creationId xmlns:p14="http://schemas.microsoft.com/office/powerpoint/2010/main" val="1677110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rctx="PPT">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rctx="PPT">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mph" presetSubtype="0" grpId="1" nodeType="withEffect">
                                  <p:stCondLst>
                                    <p:cond delay="0"/>
                                  </p:stCondLst>
                                  <p:childTnLst>
                                    <p:set>
                                      <p:cBhvr rctx="PPT">
                                        <p:cTn id="20" dur="indefinite"/>
                                        <p:tgtEl>
                                          <p:spTgt spid="3">
                                            <p:txEl>
                                              <p:pRg st="2" end="2"/>
                                            </p:txEl>
                                          </p:spTgt>
                                        </p:tgtEl>
                                        <p:attrNameLst>
                                          <p:attrName>style.opacity</p:attrName>
                                        </p:attrNameLst>
                                      </p:cBhvr>
                                      <p:to>
                                        <p:strVal val="0.5"/>
                                      </p:to>
                                    </p:set>
                                    <p:animEffect filter="image" prLst="opacity: 0.5">
                                      <p:cBhvr rctx="IE">
                                        <p:cTn id="21" dur="indefinite"/>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1" nodeType="clickEffect">
                                  <p:stCondLst>
                                    <p:cond delay="0"/>
                                  </p:stCondLst>
                                  <p:childTnLst>
                                    <p:set>
                                      <p:cBhvr rctx="PPT">
                                        <p:cTn id="41" dur="indefinite"/>
                                        <p:tgtEl>
                                          <p:spTgt spid="3">
                                            <p:txEl>
                                              <p:pRg st="3" end="3"/>
                                            </p:txEl>
                                          </p:spTgt>
                                        </p:tgtEl>
                                        <p:attrNameLst>
                                          <p:attrName>style.opacity</p:attrName>
                                        </p:attrNameLst>
                                      </p:cBhvr>
                                      <p:to>
                                        <p:strVal val="0.5"/>
                                      </p:to>
                                    </p:set>
                                    <p:animEffect filter="image" prLst="opacity: 0.5">
                                      <p:cBhvr rctx="IE">
                                        <p:cTn id="42" dur="indefinite"/>
                                        <p:tgtEl>
                                          <p:spTgt spid="3">
                                            <p:txEl>
                                              <p:pRg st="3" end="3"/>
                                            </p:txEl>
                                          </p:spTgt>
                                        </p:tgtEl>
                                      </p:cBhvr>
                                    </p:animEffect>
                                  </p:childTnLst>
                                </p:cTn>
                              </p:par>
                              <p:par>
                                <p:cTn id="43" presetID="9" presetClass="emph" presetSubtype="0" grpId="1" nodeType="withEffect">
                                  <p:stCondLst>
                                    <p:cond delay="0"/>
                                  </p:stCondLst>
                                  <p:childTnLst>
                                    <p:set>
                                      <p:cBhvr rctx="PPT">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mph" presetSubtype="0" grpId="1" nodeType="withEffect">
                                  <p:stCondLst>
                                    <p:cond delay="0"/>
                                  </p:stCondLst>
                                  <p:childTnLst>
                                    <p:set>
                                      <p:cBhvr rctx="PPT">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mph" presetSubtype="0" grpId="1" nodeType="withEffect">
                                  <p:stCondLst>
                                    <p:cond delay="0"/>
                                  </p:stCondLst>
                                  <p:childTnLst>
                                    <p:set>
                                      <p:cBhvr rctx="PPT">
                                        <p:cTn id="50" dur="indefinite"/>
                                        <p:tgtEl>
                                          <p:spTgt spid="3">
                                            <p:txEl>
                                              <p:pRg st="6" end="6"/>
                                            </p:txEl>
                                          </p:spTgt>
                                        </p:tgtEl>
                                        <p:attrNameLst>
                                          <p:attrName>style.opacity</p:attrName>
                                        </p:attrNameLst>
                                      </p:cBhvr>
                                      <p:to>
                                        <p:strVal val="0.5"/>
                                      </p:to>
                                    </p:set>
                                    <p:animEffect filter="image" prLst="opacity: 0.5">
                                      <p:cBhvr rctx="IE">
                                        <p:cTn id="51" dur="indefinite"/>
                                        <p:tgtEl>
                                          <p:spTgt spid="3">
                                            <p:txEl>
                                              <p:pRg st="6" end="6"/>
                                            </p:txEl>
                                          </p:spTgt>
                                        </p:tgtEl>
                                      </p:cBhvr>
                                    </p:animEffect>
                                  </p:childTnLst>
                                </p:cTn>
                              </p:par>
                              <p:par>
                                <p:cTn id="52" presetID="9" presetClass="emph" presetSubtype="0" grpId="1" nodeType="withEffect">
                                  <p:stCondLst>
                                    <p:cond delay="0"/>
                                  </p:stCondLst>
                                  <p:childTnLst>
                                    <p:set>
                                      <p:cBhvr rctx="PPT">
                                        <p:cTn id="53" dur="indefinite"/>
                                        <p:tgtEl>
                                          <p:spTgt spid="3">
                                            <p:txEl>
                                              <p:pRg st="7" end="7"/>
                                            </p:txEl>
                                          </p:spTgt>
                                        </p:tgtEl>
                                        <p:attrNameLst>
                                          <p:attrName>style.opacity</p:attrName>
                                        </p:attrNameLst>
                                      </p:cBhvr>
                                      <p:to>
                                        <p:strVal val="0.5"/>
                                      </p:to>
                                    </p:set>
                                    <p:animEffect filter="image" prLst="opacity: 0.5">
                                      <p:cBhvr rctx="IE">
                                        <p:cTn id="54" dur="indefinite"/>
                                        <p:tgtEl>
                                          <p:spTgt spid="3">
                                            <p:txEl>
                                              <p:pRg st="7" end="7"/>
                                            </p:txEl>
                                          </p:spTgt>
                                        </p:tgtEl>
                                      </p:cBhvr>
                                    </p:animEffect>
                                  </p:childTnLst>
                                </p:cTn>
                              </p:par>
                              <p:par>
                                <p:cTn id="55" presetID="9" presetClass="emph" presetSubtype="0" grpId="1" nodeType="withEffect">
                                  <p:stCondLst>
                                    <p:cond delay="0"/>
                                  </p:stCondLst>
                                  <p:childTnLst>
                                    <p:set>
                                      <p:cBhvr rctx="PPT">
                                        <p:cTn id="56" dur="indefinite"/>
                                        <p:tgtEl>
                                          <p:spTgt spid="3">
                                            <p:txEl>
                                              <p:pRg st="8" end="8"/>
                                            </p:txEl>
                                          </p:spTgt>
                                        </p:tgtEl>
                                        <p:attrNameLst>
                                          <p:attrName>style.opacity</p:attrName>
                                        </p:attrNameLst>
                                      </p:cBhvr>
                                      <p:to>
                                        <p:strVal val="0.5"/>
                                      </p:to>
                                    </p:set>
                                    <p:animEffect filter="image" prLst="opacity: 0.5">
                                      <p:cBhvr rctx="IE">
                                        <p:cTn id="57" dur="indefinite"/>
                                        <p:tgtEl>
                                          <p:spTgt spid="3">
                                            <p:txEl>
                                              <p:pRg st="8" end="8"/>
                                            </p:txEl>
                                          </p:spTgt>
                                        </p:tgtEl>
                                      </p:cBhvr>
                                    </p:animEffect>
                                  </p:childTnLst>
                                </p:cTn>
                              </p:par>
                              <p:par>
                                <p:cTn id="58" presetID="9" presetClass="emph" presetSubtype="0" grpId="1" nodeType="withEffect">
                                  <p:stCondLst>
                                    <p:cond delay="0"/>
                                  </p:stCondLst>
                                  <p:childTnLst>
                                    <p:set>
                                      <p:cBhvr rctx="PPT">
                                        <p:cTn id="59" dur="indefinite"/>
                                        <p:tgtEl>
                                          <p:spTgt spid="3">
                                            <p:txEl>
                                              <p:pRg st="9" end="9"/>
                                            </p:txEl>
                                          </p:spTgt>
                                        </p:tgtEl>
                                        <p:attrNameLst>
                                          <p:attrName>style.opacity</p:attrName>
                                        </p:attrNameLst>
                                      </p:cBhvr>
                                      <p:to>
                                        <p:strVal val="0.5"/>
                                      </p:to>
                                    </p:set>
                                    <p:animEffect filter="image" prLst="opacity: 0.5">
                                      <p:cBhvr rctx="IE">
                                        <p:cTn id="60" dur="indefinite"/>
                                        <p:tgtEl>
                                          <p:spTgt spid="3">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9" presetClass="emph" presetSubtype="0" grpId="1" nodeType="clickEffect">
                                  <p:stCondLst>
                                    <p:cond delay="0"/>
                                  </p:stCondLst>
                                  <p:childTnLst>
                                    <p:set>
                                      <p:cBhvr rctx="PPT">
                                        <p:cTn id="74" dur="indefinite"/>
                                        <p:tgtEl>
                                          <p:spTgt spid="3">
                                            <p:txEl>
                                              <p:pRg st="10" end="10"/>
                                            </p:txEl>
                                          </p:spTgt>
                                        </p:tgtEl>
                                        <p:attrNameLst>
                                          <p:attrName>style.opacity</p:attrName>
                                        </p:attrNameLst>
                                      </p:cBhvr>
                                      <p:to>
                                        <p:strVal val="0.5"/>
                                      </p:to>
                                    </p:set>
                                    <p:animEffect filter="image" prLst="opacity: 0.5">
                                      <p:cBhvr rctx="IE">
                                        <p:cTn id="75" dur="indefinite"/>
                                        <p:tgtEl>
                                          <p:spTgt spid="3">
                                            <p:txEl>
                                              <p:pRg st="10" end="10"/>
                                            </p:txEl>
                                          </p:spTgt>
                                        </p:tgtEl>
                                      </p:cBhvr>
                                    </p:animEffect>
                                  </p:childTnLst>
                                </p:cTn>
                              </p:par>
                              <p:par>
                                <p:cTn id="76" presetID="9" presetClass="emph" presetSubtype="0" grpId="1" nodeType="withEffect">
                                  <p:stCondLst>
                                    <p:cond delay="0"/>
                                  </p:stCondLst>
                                  <p:childTnLst>
                                    <p:set>
                                      <p:cBhvr rctx="PPT">
                                        <p:cTn id="77" dur="indefinite"/>
                                        <p:tgtEl>
                                          <p:spTgt spid="3">
                                            <p:txEl>
                                              <p:pRg st="11" end="11"/>
                                            </p:txEl>
                                          </p:spTgt>
                                        </p:tgtEl>
                                        <p:attrNameLst>
                                          <p:attrName>style.opacity</p:attrName>
                                        </p:attrNameLst>
                                      </p:cBhvr>
                                      <p:to>
                                        <p:strVal val="0.5"/>
                                      </p:to>
                                    </p:set>
                                    <p:animEffect filter="image" prLst="opacity: 0.5">
                                      <p:cBhvr rctx="IE">
                                        <p:cTn id="78" dur="indefinite"/>
                                        <p:tgtEl>
                                          <p:spTgt spid="3">
                                            <p:txEl>
                                              <p:pRg st="11" end="11"/>
                                            </p:txEl>
                                          </p:spTgt>
                                        </p:tgtEl>
                                      </p:cBhvr>
                                    </p:animEffect>
                                  </p:childTnLst>
                                </p:cTn>
                              </p:par>
                              <p:par>
                                <p:cTn id="79" presetID="9" presetClass="emph" presetSubtype="0" grpId="1" nodeType="withEffect">
                                  <p:stCondLst>
                                    <p:cond delay="0"/>
                                  </p:stCondLst>
                                  <p:childTnLst>
                                    <p:set>
                                      <p:cBhvr rctx="PPT">
                                        <p:cTn id="80" dur="indefinite"/>
                                        <p:tgtEl>
                                          <p:spTgt spid="3">
                                            <p:txEl>
                                              <p:pRg st="12" end="12"/>
                                            </p:txEl>
                                          </p:spTgt>
                                        </p:tgtEl>
                                        <p:attrNameLst>
                                          <p:attrName>style.opacity</p:attrName>
                                        </p:attrNameLst>
                                      </p:cBhvr>
                                      <p:to>
                                        <p:strVal val="0.5"/>
                                      </p:to>
                                    </p:set>
                                    <p:animEffect filter="image" prLst="opacity: 0.5">
                                      <p:cBhvr rctx="IE">
                                        <p:cTn id="81" dur="indefinite"/>
                                        <p:tgtEl>
                                          <p:spTgt spid="3">
                                            <p:txEl>
                                              <p:pRg st="12" end="12"/>
                                            </p:txEl>
                                          </p:spTgt>
                                        </p:tgtEl>
                                      </p:cBhvr>
                                    </p:animEffect>
                                  </p:childTnLst>
                                </p:cTn>
                              </p:par>
                              <p:par>
                                <p:cTn id="82" presetID="9" presetClass="emph" presetSubtype="0" grpId="1" nodeType="withEffect">
                                  <p:stCondLst>
                                    <p:cond delay="0"/>
                                  </p:stCondLst>
                                  <p:childTnLst>
                                    <p:set>
                                      <p:cBhvr rctx="PPT">
                                        <p:cTn id="83" dur="indefinite"/>
                                        <p:tgtEl>
                                          <p:spTgt spid="3">
                                            <p:txEl>
                                              <p:pRg st="13" end="13"/>
                                            </p:txEl>
                                          </p:spTgt>
                                        </p:tgtEl>
                                        <p:attrNameLst>
                                          <p:attrName>style.opacity</p:attrName>
                                        </p:attrNameLst>
                                      </p:cBhvr>
                                      <p:to>
                                        <p:strVal val="0.5"/>
                                      </p:to>
                                    </p:set>
                                    <p:animEffect filter="image" prLst="opacity: 0.5">
                                      <p:cBhvr rctx="IE">
                                        <p:cTn id="84" dur="indefinite"/>
                                        <p:tgtEl>
                                          <p:spTgt spid="3">
                                            <p:txEl>
                                              <p:pRg st="13" end="13"/>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nodePh="1">
                                  <p:stCondLst>
                                    <p:cond delay="0"/>
                                  </p:stCondLst>
                                  <p:endCondLst>
                                    <p:cond evt="begin" delay="0">
                                      <p:tn val="87"/>
                                    </p:cond>
                                  </p:endCondLst>
                                  <p:childTnLst>
                                    <p:set>
                                      <p:cBhvr>
                                        <p:cTn id="8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mph" presetSubtype="0" grpId="1" nodeType="clickEffect" nodePh="1">
                                  <p:stCondLst>
                                    <p:cond delay="0"/>
                                  </p:stCondLst>
                                  <p:endCondLst>
                                    <p:cond evt="begin" delay="0">
                                      <p:tn val="91"/>
                                    </p:cond>
                                  </p:endCondLst>
                                  <p:childTnLst>
                                    <p:set>
                                      <p:cBhvr rctx="PPT">
                                        <p:cTn id="92" dur="indefinite"/>
                                        <p:tgtEl>
                                          <p:spTgt spid="5">
                                            <p:txEl>
                                              <p:pRg st="0" end="0"/>
                                            </p:txEl>
                                          </p:spTgt>
                                        </p:tgtEl>
                                        <p:attrNameLst>
                                          <p:attrName>style.opacity</p:attrName>
                                        </p:attrNameLst>
                                      </p:cBhvr>
                                      <p:to>
                                        <p:strVal val="0.5"/>
                                      </p:to>
                                    </p:set>
                                    <p:animEffect filter="image" prLst="opacity: 0.5">
                                      <p:cBhvr rctx="IE">
                                        <p:cTn id="93" dur="indefinite"/>
                                        <p:tgtEl>
                                          <p:spTgt spid="5">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2" nodeType="clickEffect">
                                  <p:stCondLst>
                                    <p:cond delay="0"/>
                                  </p:stCondLst>
                                  <p:childTnLst>
                                    <p:set>
                                      <p:cBhvr>
                                        <p:cTn id="97" dur="1" fill="hold">
                                          <p:stCondLst>
                                            <p:cond delay="0"/>
                                          </p:stCondLst>
                                        </p:cTn>
                                        <p:tgtEl>
                                          <p:spTgt spid="3">
                                            <p:txEl>
                                              <p:pRg st="0" end="0"/>
                                            </p:txEl>
                                          </p:spTgt>
                                        </p:tgtEl>
                                        <p:attrNameLst>
                                          <p:attrName>style.visibility</p:attrName>
                                        </p:attrNameLst>
                                      </p:cBhvr>
                                      <p:to>
                                        <p:strVal val="visible"/>
                                      </p:to>
                                    </p:set>
                                    <p:animEffect transition="in" filter="randombar(horizontal)">
                                      <p:cBhvr>
                                        <p:cTn id="98" dur="500"/>
                                        <p:tgtEl>
                                          <p:spTgt spid="3">
                                            <p:txEl>
                                              <p:pRg st="0" end="0"/>
                                            </p:txEl>
                                          </p:spTgt>
                                        </p:tgtEl>
                                      </p:cBhvr>
                                    </p:animEffect>
                                  </p:childTnLst>
                                </p:cTn>
                              </p:par>
                              <p:par>
                                <p:cTn id="99" presetID="14" presetClass="entr" presetSubtype="10" fill="hold" grpId="2" nodeType="withEffect">
                                  <p:stCondLst>
                                    <p:cond delay="0"/>
                                  </p:stCondLst>
                                  <p:childTnLst>
                                    <p:set>
                                      <p:cBhvr>
                                        <p:cTn id="10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1" dur="500"/>
                                        <p:tgtEl>
                                          <p:spTgt spid="3">
                                            <p:txEl>
                                              <p:pRg st="1" end="1"/>
                                            </p:txEl>
                                          </p:spTgt>
                                        </p:tgtEl>
                                      </p:cBhvr>
                                    </p:animEffect>
                                  </p:childTnLst>
                                </p:cTn>
                              </p:par>
                              <p:par>
                                <p:cTn id="102" presetID="14" presetClass="entr" presetSubtype="10" fill="hold" grpId="2" nodeType="withEffect">
                                  <p:stCondLst>
                                    <p:cond delay="0"/>
                                  </p:stCondLst>
                                  <p:childTnLst>
                                    <p:set>
                                      <p:cBhvr>
                                        <p:cTn id="10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4" dur="500"/>
                                        <p:tgtEl>
                                          <p:spTgt spid="3">
                                            <p:txEl>
                                              <p:pRg st="2" end="2"/>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4" presetClass="entr" presetSubtype="10" fill="hold" grpId="2" nodeType="clickEffect">
                                  <p:stCondLst>
                                    <p:cond delay="0"/>
                                  </p:stCondLst>
                                  <p:childTnLst>
                                    <p:set>
                                      <p:cBhvr>
                                        <p:cTn id="10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9" dur="500"/>
                                        <p:tgtEl>
                                          <p:spTgt spid="3">
                                            <p:txEl>
                                              <p:pRg st="3" end="3"/>
                                            </p:txEl>
                                          </p:spTgt>
                                        </p:tgtEl>
                                      </p:cBhvr>
                                    </p:animEffect>
                                  </p:childTnLst>
                                </p:cTn>
                              </p:par>
                              <p:par>
                                <p:cTn id="110" presetID="14" presetClass="entr" presetSubtype="10" fill="hold" grpId="2" nodeType="withEffect">
                                  <p:stCondLst>
                                    <p:cond delay="0"/>
                                  </p:stCondLst>
                                  <p:childTnLst>
                                    <p:set>
                                      <p:cBhvr>
                                        <p:cTn id="1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12" dur="500"/>
                                        <p:tgtEl>
                                          <p:spTgt spid="3">
                                            <p:txEl>
                                              <p:pRg st="4" end="4"/>
                                            </p:txEl>
                                          </p:spTgt>
                                        </p:tgtEl>
                                      </p:cBhvr>
                                    </p:animEffect>
                                  </p:childTnLst>
                                </p:cTn>
                              </p:par>
                              <p:par>
                                <p:cTn id="113" presetID="14" presetClass="entr" presetSubtype="10" fill="hold" grpId="2" nodeType="withEffect">
                                  <p:stCondLst>
                                    <p:cond delay="0"/>
                                  </p:stCondLst>
                                  <p:childTnLst>
                                    <p:set>
                                      <p:cBhvr>
                                        <p:cTn id="11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15" dur="500"/>
                                        <p:tgtEl>
                                          <p:spTgt spid="3">
                                            <p:txEl>
                                              <p:pRg st="5" end="5"/>
                                            </p:txEl>
                                          </p:spTgt>
                                        </p:tgtEl>
                                      </p:cBhvr>
                                    </p:animEffect>
                                  </p:childTnLst>
                                </p:cTn>
                              </p:par>
                              <p:par>
                                <p:cTn id="116" presetID="14" presetClass="entr" presetSubtype="10" fill="hold" grpId="2" nodeType="withEffect">
                                  <p:stCondLst>
                                    <p:cond delay="0"/>
                                  </p:stCondLst>
                                  <p:childTnLst>
                                    <p:set>
                                      <p:cBhvr>
                                        <p:cTn id="117"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18" dur="500"/>
                                        <p:tgtEl>
                                          <p:spTgt spid="3">
                                            <p:txEl>
                                              <p:pRg st="6" end="6"/>
                                            </p:txEl>
                                          </p:spTgt>
                                        </p:tgtEl>
                                      </p:cBhvr>
                                    </p:animEffect>
                                  </p:childTnLst>
                                </p:cTn>
                              </p:par>
                              <p:par>
                                <p:cTn id="119" presetID="14" presetClass="entr" presetSubtype="10" fill="hold" grpId="2" nodeType="withEffect">
                                  <p:stCondLst>
                                    <p:cond delay="0"/>
                                  </p:stCondLst>
                                  <p:childTnLst>
                                    <p:set>
                                      <p:cBhvr>
                                        <p:cTn id="12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21" dur="500"/>
                                        <p:tgtEl>
                                          <p:spTgt spid="3">
                                            <p:txEl>
                                              <p:pRg st="7" end="7"/>
                                            </p:txEl>
                                          </p:spTgt>
                                        </p:tgtEl>
                                      </p:cBhvr>
                                    </p:animEffect>
                                  </p:childTnLst>
                                </p:cTn>
                              </p:par>
                              <p:par>
                                <p:cTn id="122" presetID="14" presetClass="entr" presetSubtype="10" fill="hold" grpId="2" nodeType="withEffect">
                                  <p:stCondLst>
                                    <p:cond delay="0"/>
                                  </p:stCondLst>
                                  <p:childTnLst>
                                    <p:set>
                                      <p:cBhvr>
                                        <p:cTn id="12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124" dur="500"/>
                                        <p:tgtEl>
                                          <p:spTgt spid="3">
                                            <p:txEl>
                                              <p:pRg st="8" end="8"/>
                                            </p:txEl>
                                          </p:spTgt>
                                        </p:tgtEl>
                                      </p:cBhvr>
                                    </p:animEffect>
                                  </p:childTnLst>
                                </p:cTn>
                              </p:par>
                              <p:par>
                                <p:cTn id="125" presetID="14" presetClass="entr" presetSubtype="10" fill="hold" grpId="2" nodeType="withEffect">
                                  <p:stCondLst>
                                    <p:cond delay="0"/>
                                  </p:stCondLst>
                                  <p:childTnLst>
                                    <p:set>
                                      <p:cBhvr>
                                        <p:cTn id="12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127" dur="500"/>
                                        <p:tgtEl>
                                          <p:spTgt spid="3">
                                            <p:txEl>
                                              <p:pRg st="9" end="9"/>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4" presetClass="entr" presetSubtype="10" fill="hold" grpId="2" nodeType="clickEffect">
                                  <p:stCondLst>
                                    <p:cond delay="0"/>
                                  </p:stCondLst>
                                  <p:childTnLst>
                                    <p:set>
                                      <p:cBhvr>
                                        <p:cTn id="131"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132" dur="500"/>
                                        <p:tgtEl>
                                          <p:spTgt spid="3">
                                            <p:txEl>
                                              <p:pRg st="10" end="10"/>
                                            </p:txEl>
                                          </p:spTgt>
                                        </p:tgtEl>
                                      </p:cBhvr>
                                    </p:animEffect>
                                  </p:childTnLst>
                                </p:cTn>
                              </p:par>
                              <p:par>
                                <p:cTn id="133" presetID="14" presetClass="entr" presetSubtype="10" fill="hold" grpId="2" nodeType="withEffect">
                                  <p:stCondLst>
                                    <p:cond delay="0"/>
                                  </p:stCondLst>
                                  <p:childTnLst>
                                    <p:set>
                                      <p:cBhvr>
                                        <p:cTn id="134"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135" dur="500"/>
                                        <p:tgtEl>
                                          <p:spTgt spid="3">
                                            <p:txEl>
                                              <p:pRg st="11" end="11"/>
                                            </p:txEl>
                                          </p:spTgt>
                                        </p:tgtEl>
                                      </p:cBhvr>
                                    </p:animEffect>
                                  </p:childTnLst>
                                </p:cTn>
                              </p:par>
                              <p:par>
                                <p:cTn id="136" presetID="14" presetClass="entr" presetSubtype="10" fill="hold" grpId="2" nodeType="withEffect">
                                  <p:stCondLst>
                                    <p:cond delay="0"/>
                                  </p:stCondLst>
                                  <p:childTnLst>
                                    <p:set>
                                      <p:cBhvr>
                                        <p:cTn id="137"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138" dur="500"/>
                                        <p:tgtEl>
                                          <p:spTgt spid="3">
                                            <p:txEl>
                                              <p:pRg st="12" end="12"/>
                                            </p:txEl>
                                          </p:spTgt>
                                        </p:tgtEl>
                                      </p:cBhvr>
                                    </p:animEffect>
                                  </p:childTnLst>
                                </p:cTn>
                              </p:par>
                              <p:par>
                                <p:cTn id="139" presetID="14" presetClass="entr" presetSubtype="10" fill="hold" grpId="2" nodeType="withEffect">
                                  <p:stCondLst>
                                    <p:cond delay="0"/>
                                  </p:stCondLst>
                                  <p:childTnLst>
                                    <p:set>
                                      <p:cBhvr>
                                        <p:cTn id="140"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14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3" grpId="2" build="p"/>
      <p:bldP spid="5" grpId="0" uiExpand="1" build="p"/>
      <p:bldP spid="5" grpId="1"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custDataLst>
              <p:tags r:id="rId2"/>
            </p:custDataLst>
          </p:nvPr>
        </p:nvSpPr>
        <p:spPr/>
        <p:txBody>
          <a:bodyPr/>
          <a:lstStyle/>
          <a:p>
            <a:r>
              <a:rPr lang="nb-NO" dirty="0"/>
              <a:t>System </a:t>
            </a:r>
            <a:r>
              <a:rPr lang="nb-NO" dirty="0" err="1"/>
              <a:t>clocks</a:t>
            </a:r>
            <a:r>
              <a:rPr lang="nb-NO" dirty="0"/>
              <a:t> (</a:t>
            </a:r>
            <a:r>
              <a:rPr lang="nb-NO" dirty="0" err="1"/>
              <a:t>Hz</a:t>
            </a:r>
            <a:r>
              <a:rPr lang="nb-NO" dirty="0"/>
              <a:t>)</a:t>
            </a:r>
            <a:endParaRPr lang="en-US" dirty="0"/>
          </a:p>
        </p:txBody>
      </p:sp>
      <p:sp>
        <p:nvSpPr>
          <p:cNvPr id="167939" name="Rectangle 3"/>
          <p:cNvSpPr>
            <a:spLocks noGrp="1" noChangeArrowheads="1"/>
          </p:cNvSpPr>
          <p:nvPr>
            <p:ph idx="1"/>
            <p:custDataLst>
              <p:tags r:id="rId3"/>
            </p:custDataLst>
          </p:nvPr>
        </p:nvSpPr>
        <p:spPr/>
        <p:txBody>
          <a:bodyPr>
            <a:normAutofit/>
          </a:bodyPr>
          <a:lstStyle/>
          <a:p>
            <a:r>
              <a:rPr lang="nb-NO" dirty="0"/>
              <a:t>The system clock keeps steps, does not show the time!</a:t>
            </a:r>
            <a:endParaRPr lang="en-US" dirty="0"/>
          </a:p>
        </p:txBody>
      </p:sp>
      <p:graphicFrame>
        <p:nvGraphicFramePr>
          <p:cNvPr id="167942" name="Object 6"/>
          <p:cNvGraphicFramePr>
            <a:graphicFrameLocks noChangeAspect="1"/>
          </p:cNvGraphicFramePr>
          <p:nvPr>
            <p:custDataLst>
              <p:tags r:id="rId4"/>
            </p:custDataLst>
            <p:extLst>
              <p:ext uri="{D42A27DB-BD31-4B8C-83A1-F6EECF244321}">
                <p14:modId xmlns:p14="http://schemas.microsoft.com/office/powerpoint/2010/main" val="3956569320"/>
              </p:ext>
            </p:extLst>
          </p:nvPr>
        </p:nvGraphicFramePr>
        <p:xfrm>
          <a:off x="697987" y="2636067"/>
          <a:ext cx="1712689" cy="1905304"/>
        </p:xfrm>
        <a:graphic>
          <a:graphicData uri="http://schemas.openxmlformats.org/presentationml/2006/ole">
            <mc:AlternateContent xmlns:mc="http://schemas.openxmlformats.org/markup-compatibility/2006">
              <mc:Choice xmlns:v="urn:schemas-microsoft-com:vml" Requires="v">
                <p:oleObj name="Utklipp" r:id="rId10" imgW="3063600" imgH="3147480" progId="">
                  <p:embed/>
                </p:oleObj>
              </mc:Choice>
              <mc:Fallback>
                <p:oleObj name="Utklipp" r:id="rId10" imgW="3063600" imgH="3147480" progId="">
                  <p:embed/>
                  <p:pic>
                    <p:nvPicPr>
                      <p:cNvPr id="16794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7987" y="2636067"/>
                        <a:ext cx="1712689" cy="1905304"/>
                      </a:xfrm>
                      <a:prstGeom prst="rect">
                        <a:avLst/>
                      </a:prstGeom>
                      <a:noFill/>
                    </p:spPr>
                  </p:pic>
                </p:oleObj>
              </mc:Fallback>
            </mc:AlternateContent>
          </a:graphicData>
        </a:graphic>
      </p:graphicFrame>
      <p:grpSp>
        <p:nvGrpSpPr>
          <p:cNvPr id="3" name="Group 2"/>
          <p:cNvGrpSpPr/>
          <p:nvPr>
            <p:custDataLst>
              <p:tags r:id="rId5"/>
            </p:custDataLst>
          </p:nvPr>
        </p:nvGrpSpPr>
        <p:grpSpPr>
          <a:xfrm>
            <a:off x="776231" y="3079100"/>
            <a:ext cx="1556199" cy="1223962"/>
            <a:chOff x="191272" y="1844824"/>
            <a:chExt cx="1556199" cy="1223962"/>
          </a:xfrm>
        </p:grpSpPr>
        <p:sp>
          <p:nvSpPr>
            <p:cNvPr id="167943" name="Line 7"/>
            <p:cNvSpPr>
              <a:spLocks noChangeShapeType="1"/>
            </p:cNvSpPr>
            <p:nvPr/>
          </p:nvSpPr>
          <p:spPr bwMode="auto">
            <a:xfrm flipH="1">
              <a:off x="191272" y="1844824"/>
              <a:ext cx="1528396" cy="1223962"/>
            </a:xfrm>
            <a:prstGeom prst="line">
              <a:avLst/>
            </a:prstGeom>
            <a:noFill/>
            <a:ln w="76200">
              <a:solidFill>
                <a:srgbClr val="FF5050"/>
              </a:solidFill>
              <a:round/>
              <a:headEnd/>
              <a:tailEnd/>
            </a:ln>
            <a:effectLst/>
          </p:spPr>
          <p:txBody>
            <a:bodyPr/>
            <a:lstStyle/>
            <a:p>
              <a:endParaRPr lang="nb-NO"/>
            </a:p>
          </p:txBody>
        </p:sp>
        <p:sp>
          <p:nvSpPr>
            <p:cNvPr id="167944" name="Line 8"/>
            <p:cNvSpPr>
              <a:spLocks noChangeShapeType="1"/>
            </p:cNvSpPr>
            <p:nvPr/>
          </p:nvSpPr>
          <p:spPr bwMode="auto">
            <a:xfrm>
              <a:off x="219075" y="1844824"/>
              <a:ext cx="1528396" cy="1223962"/>
            </a:xfrm>
            <a:prstGeom prst="line">
              <a:avLst/>
            </a:prstGeom>
            <a:noFill/>
            <a:ln w="76200">
              <a:solidFill>
                <a:srgbClr val="FF5050"/>
              </a:solidFill>
              <a:round/>
              <a:headEnd/>
              <a:tailEnd/>
            </a:ln>
            <a:effectLst/>
          </p:spPr>
          <p:txBody>
            <a:bodyPr/>
            <a:lstStyle/>
            <a:p>
              <a:endParaRPr lang="nb-NO"/>
            </a:p>
          </p:txBody>
        </p:sp>
      </p:grpSp>
      <p:grpSp>
        <p:nvGrpSpPr>
          <p:cNvPr id="5" name="Group 4">
            <a:extLst>
              <a:ext uri="{FF2B5EF4-FFF2-40B4-BE49-F238E27FC236}">
                <a16:creationId xmlns:a16="http://schemas.microsoft.com/office/drawing/2014/main" id="{9A7AF91E-69B0-60FF-E465-4DF8DC9A6BCB}"/>
              </a:ext>
            </a:extLst>
          </p:cNvPr>
          <p:cNvGrpSpPr/>
          <p:nvPr/>
        </p:nvGrpSpPr>
        <p:grpSpPr>
          <a:xfrm>
            <a:off x="8263710" y="1575797"/>
            <a:ext cx="3543709" cy="2845418"/>
            <a:chOff x="7170674" y="2477304"/>
            <a:chExt cx="3920631" cy="3122334"/>
          </a:xfrm>
        </p:grpSpPr>
        <p:pic>
          <p:nvPicPr>
            <p:cNvPr id="167940" name="Picture 4"/>
            <p:cNvPicPr>
              <a:picLocks noChangeAspect="1" noChangeArrowheads="1"/>
            </p:cNvPicPr>
            <p:nvPr>
              <p:custDataLst>
                <p:tags r:id="rId6"/>
              </p:custDataLst>
            </p:nvPr>
          </p:nvPicPr>
          <p:blipFill>
            <a:blip r:embed="rId12" cstate="print"/>
            <a:srcRect/>
            <a:stretch>
              <a:fillRect/>
            </a:stretch>
          </p:blipFill>
          <p:spPr bwMode="auto">
            <a:xfrm>
              <a:off x="7170675" y="2477304"/>
              <a:ext cx="3920630" cy="3122334"/>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435DDF8D-8D02-7F4D-AC22-7306A7056506}"/>
                </a:ext>
              </a:extLst>
            </p:cNvPr>
            <p:cNvSpPr/>
            <p:nvPr/>
          </p:nvSpPr>
          <p:spPr>
            <a:xfrm>
              <a:off x="7170674" y="5137973"/>
              <a:ext cx="962897" cy="461665"/>
            </a:xfrm>
            <a:prstGeom prst="rect">
              <a:avLst/>
            </a:prstGeom>
            <a:solidFill>
              <a:srgbClr val="FAE29F"/>
            </a:solidFill>
          </p:spPr>
          <p:txBody>
            <a:bodyPr wrap="square">
              <a:spAutoFit/>
            </a:bodyPr>
            <a:lstStyle/>
            <a:p>
              <a:r>
                <a:rPr lang="en-NO" sz="1200" dirty="0"/>
                <a:t>full speed ahead.</a:t>
              </a:r>
            </a:p>
          </p:txBody>
        </p:sp>
      </p:grpSp>
      <p:sp>
        <p:nvSpPr>
          <p:cNvPr id="4" name="Rectangle 3">
            <a:extLst>
              <a:ext uri="{FF2B5EF4-FFF2-40B4-BE49-F238E27FC236}">
                <a16:creationId xmlns:a16="http://schemas.microsoft.com/office/drawing/2014/main" id="{EFA6CE52-4DDB-8A49-A5A0-2C88C9AC2733}"/>
              </a:ext>
            </a:extLst>
          </p:cNvPr>
          <p:cNvSpPr/>
          <p:nvPr/>
        </p:nvSpPr>
        <p:spPr>
          <a:xfrm>
            <a:off x="2980051" y="2962941"/>
            <a:ext cx="4196001" cy="1200329"/>
          </a:xfrm>
          <a:prstGeom prst="rect">
            <a:avLst/>
          </a:prstGeom>
        </p:spPr>
        <p:txBody>
          <a:bodyPr wrap="square">
            <a:spAutoFit/>
          </a:bodyPr>
          <a:lstStyle/>
          <a:p>
            <a:r>
              <a:rPr lang="en-US" dirty="0"/>
              <a:t> 3.2 GHz executes 3.2 billion cycles per second. (Older CPUs had speeds measured in megahertz, or millions of cycles per second.)</a:t>
            </a:r>
          </a:p>
        </p:txBody>
      </p:sp>
      <p:pic>
        <p:nvPicPr>
          <p:cNvPr id="6" name="Picture 2" descr="http://upload.wikimedia.org/wikipedia/commons/thumb/8/8c/D-Type_Flip-flop.svg/100px-D-Type_Flip-flop.svg.png">
            <a:extLst>
              <a:ext uri="{FF2B5EF4-FFF2-40B4-BE49-F238E27FC236}">
                <a16:creationId xmlns:a16="http://schemas.microsoft.com/office/drawing/2014/main" id="{CD8B261A-5829-01AF-5579-B4A75DC570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1200" y="5157193"/>
            <a:ext cx="952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upload.wikimedia.org/wikipedia/commons/thumb/5/5b/4_Bit_Shift_Register_001.svg/900px-4_Bit_Shift_Register_001.svg.png">
            <a:extLst>
              <a:ext uri="{FF2B5EF4-FFF2-40B4-BE49-F238E27FC236}">
                <a16:creationId xmlns:a16="http://schemas.microsoft.com/office/drawing/2014/main" id="{94AAE7A6-B8DB-BDB1-1238-84F408188B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94113" y="4901432"/>
            <a:ext cx="5956275" cy="165452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090690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anim calcmode="lin" valueType="num">
                                      <p:cBhvr additive="base">
                                        <p:cTn id="7" dur="500" fill="hold"/>
                                        <p:tgtEl>
                                          <p:spTgt spid="1679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79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9"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7942"/>
                                        </p:tgtEl>
                                        <p:attrNameLst>
                                          <p:attrName>style.visibility</p:attrName>
                                        </p:attrNameLst>
                                      </p:cBhvr>
                                      <p:to>
                                        <p:strVal val="visible"/>
                                      </p:to>
                                    </p:set>
                                    <p:anim calcmode="lin" valueType="num">
                                      <p:cBhvr additive="base">
                                        <p:cTn id="13" dur="500" fill="hold"/>
                                        <p:tgtEl>
                                          <p:spTgt spid="167942"/>
                                        </p:tgtEl>
                                        <p:attrNameLst>
                                          <p:attrName>ppt_x</p:attrName>
                                        </p:attrNameLst>
                                      </p:cBhvr>
                                      <p:tavLst>
                                        <p:tav tm="0">
                                          <p:val>
                                            <p:strVal val="#ppt_x"/>
                                          </p:val>
                                        </p:tav>
                                        <p:tav tm="100000">
                                          <p:val>
                                            <p:strVal val="#ppt_x"/>
                                          </p:val>
                                        </p:tav>
                                      </p:tavLst>
                                    </p:anim>
                                    <p:anim calcmode="lin" valueType="num">
                                      <p:cBhvr additive="base">
                                        <p:cTn id="14" dur="500" fill="hold"/>
                                        <p:tgtEl>
                                          <p:spTgt spid="1679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2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CPU </a:t>
            </a:r>
            <a:r>
              <a:rPr lang="nb-NO" dirty="0" err="1"/>
              <a:t>vs</a:t>
            </a:r>
            <a:r>
              <a:rPr lang="nb-NO" dirty="0"/>
              <a:t> RAM (DRAM)</a:t>
            </a:r>
          </a:p>
        </p:txBody>
      </p:sp>
      <p:sp>
        <p:nvSpPr>
          <p:cNvPr id="3" name="Content Placeholder 2"/>
          <p:cNvSpPr>
            <a:spLocks noGrp="1"/>
          </p:cNvSpPr>
          <p:nvPr>
            <p:ph idx="1"/>
            <p:custDataLst>
              <p:tags r:id="rId3"/>
            </p:custDataLst>
          </p:nvPr>
        </p:nvSpPr>
        <p:spPr/>
        <p:txBody>
          <a:bodyPr>
            <a:normAutofit/>
          </a:bodyPr>
          <a:lstStyle/>
          <a:p>
            <a:r>
              <a:rPr lang="nb-NO" dirty="0"/>
              <a:t>CPU </a:t>
            </a:r>
            <a:r>
              <a:rPr lang="nb-NO" dirty="0" err="1"/>
              <a:t>performance</a:t>
            </a:r>
            <a:r>
              <a:rPr lang="nb-NO" dirty="0"/>
              <a:t> / speed have </a:t>
            </a:r>
            <a:r>
              <a:rPr lang="nb-NO" dirty="0" err="1"/>
              <a:t>doubled</a:t>
            </a:r>
            <a:r>
              <a:rPr lang="nb-NO" dirty="0"/>
              <a:t> </a:t>
            </a:r>
            <a:r>
              <a:rPr lang="nb-NO" dirty="0" err="1"/>
              <a:t>every</a:t>
            </a:r>
            <a:r>
              <a:rPr lang="nb-NO" dirty="0"/>
              <a:t> </a:t>
            </a:r>
            <a:r>
              <a:rPr lang="nb-NO" dirty="0" err="1"/>
              <a:t>other</a:t>
            </a:r>
            <a:r>
              <a:rPr lang="nb-NO" dirty="0"/>
              <a:t> </a:t>
            </a:r>
            <a:r>
              <a:rPr lang="nb-NO" dirty="0" err="1"/>
              <a:t>year</a:t>
            </a:r>
            <a:endParaRPr lang="nb-NO" dirty="0"/>
          </a:p>
          <a:p>
            <a:r>
              <a:rPr lang="nb-NO" dirty="0"/>
              <a:t>DRAM </a:t>
            </a:r>
            <a:r>
              <a:rPr lang="nb-NO" dirty="0" err="1"/>
              <a:t>performance</a:t>
            </a:r>
            <a:r>
              <a:rPr lang="nb-NO" dirty="0"/>
              <a:t> / speed </a:t>
            </a:r>
            <a:r>
              <a:rPr lang="nb-NO" dirty="0" err="1"/>
              <a:t>every</a:t>
            </a:r>
            <a:r>
              <a:rPr lang="nb-NO" dirty="0"/>
              <a:t> </a:t>
            </a:r>
            <a:r>
              <a:rPr lang="nb-NO" dirty="0" err="1"/>
              <a:t>six</a:t>
            </a:r>
            <a:r>
              <a:rPr lang="nb-NO" dirty="0"/>
              <a:t> </a:t>
            </a:r>
            <a:r>
              <a:rPr lang="nb-NO" dirty="0" err="1"/>
              <a:t>years</a:t>
            </a:r>
            <a:r>
              <a:rPr lang="nb-NO" dirty="0"/>
              <a:t>!</a:t>
            </a:r>
          </a:p>
        </p:txBody>
      </p:sp>
      <p:pic>
        <p:nvPicPr>
          <p:cNvPr id="6146" name="Picture 2"/>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1631504" y="3005585"/>
            <a:ext cx="3882380" cy="336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custDataLst>
              <p:tags r:id="rId5"/>
            </p:custDataLst>
          </p:nvPr>
        </p:nvGrpSpPr>
        <p:grpSpPr>
          <a:xfrm>
            <a:off x="1631504" y="2752607"/>
            <a:ext cx="3650922" cy="3614979"/>
            <a:chOff x="323528" y="2167910"/>
            <a:chExt cx="3650922" cy="3614979"/>
          </a:xfrm>
        </p:grpSpPr>
        <p:sp>
          <p:nvSpPr>
            <p:cNvPr id="7" name="TextBox 6"/>
            <p:cNvSpPr txBox="1"/>
            <p:nvPr/>
          </p:nvSpPr>
          <p:spPr>
            <a:xfrm>
              <a:off x="3635896" y="5505890"/>
              <a:ext cx="338554" cy="276999"/>
            </a:xfrm>
            <a:prstGeom prst="rect">
              <a:avLst/>
            </a:prstGeom>
            <a:noFill/>
          </p:spPr>
          <p:txBody>
            <a:bodyPr wrap="none" rtlCol="0">
              <a:spAutoFit/>
            </a:bodyPr>
            <a:lstStyle/>
            <a:p>
              <a:r>
                <a:rPr lang="nb-NO" sz="1200" dirty="0"/>
                <a:t>År</a:t>
              </a:r>
            </a:p>
          </p:txBody>
        </p:sp>
        <p:sp>
          <p:nvSpPr>
            <p:cNvPr id="8" name="TextBox 7"/>
            <p:cNvSpPr txBox="1"/>
            <p:nvPr/>
          </p:nvSpPr>
          <p:spPr>
            <a:xfrm>
              <a:off x="323528" y="2167910"/>
              <a:ext cx="577402" cy="261610"/>
            </a:xfrm>
            <a:prstGeom prst="rect">
              <a:avLst/>
            </a:prstGeom>
            <a:noFill/>
          </p:spPr>
          <p:txBody>
            <a:bodyPr wrap="none" rtlCol="0">
              <a:spAutoFit/>
            </a:bodyPr>
            <a:lstStyle/>
            <a:p>
              <a:r>
                <a:rPr lang="nb-NO" sz="1050" dirty="0"/>
                <a:t>Ytelse</a:t>
              </a:r>
            </a:p>
          </p:txBody>
        </p:sp>
      </p:grpSp>
      <p:sp>
        <p:nvSpPr>
          <p:cNvPr id="11" name="Content Placeholder 2"/>
          <p:cNvSpPr txBox="1">
            <a:spLocks/>
          </p:cNvSpPr>
          <p:nvPr>
            <p:custDataLst>
              <p:tags r:id="rId6"/>
            </p:custDataLst>
          </p:nvPr>
        </p:nvSpPr>
        <p:spPr bwMode="auto">
          <a:xfrm>
            <a:off x="7540462" y="2580880"/>
            <a:ext cx="4402832" cy="4032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b-NO" dirty="0"/>
              <a:t>The </a:t>
            </a:r>
            <a:r>
              <a:rPr lang="nb-NO" dirty="0" err="1"/>
              <a:t>complete</a:t>
            </a:r>
            <a:r>
              <a:rPr lang="nb-NO" dirty="0"/>
              <a:t> program is in RAM</a:t>
            </a:r>
          </a:p>
          <a:p>
            <a:r>
              <a:rPr lang="nb-NO" dirty="0" err="1"/>
              <a:t>Only</a:t>
            </a:r>
            <a:r>
              <a:rPr lang="nb-NO" dirty="0"/>
              <a:t> single </a:t>
            </a:r>
            <a:r>
              <a:rPr lang="nb-NO" dirty="0" err="1"/>
              <a:t>instructions</a:t>
            </a:r>
            <a:r>
              <a:rPr lang="nb-NO" dirty="0"/>
              <a:t> and single data </a:t>
            </a:r>
            <a:r>
              <a:rPr lang="nb-NO" dirty="0" err="1"/>
              <a:t>are</a:t>
            </a:r>
            <a:r>
              <a:rPr lang="nb-NO" dirty="0"/>
              <a:t> </a:t>
            </a:r>
            <a:r>
              <a:rPr lang="nb-NO" dirty="0" err="1"/>
              <a:t>on</a:t>
            </a:r>
            <a:r>
              <a:rPr lang="nb-NO" dirty="0"/>
              <a:t> </a:t>
            </a:r>
            <a:r>
              <a:rPr lang="nb-NO" dirty="0" err="1"/>
              <a:t>the</a:t>
            </a:r>
            <a:r>
              <a:rPr lang="nb-NO" dirty="0"/>
              <a:t> CPU</a:t>
            </a:r>
          </a:p>
          <a:p>
            <a:r>
              <a:rPr lang="nb-NO" dirty="0"/>
              <a:t>-&gt; PROBLEM !!!</a:t>
            </a:r>
          </a:p>
          <a:p>
            <a:r>
              <a:rPr lang="nb-NO" dirty="0"/>
              <a:t>The </a:t>
            </a:r>
            <a:r>
              <a:rPr lang="nb-NO" dirty="0" err="1"/>
              <a:t>challenge</a:t>
            </a:r>
            <a:r>
              <a:rPr lang="nb-NO" dirty="0"/>
              <a:t> is to </a:t>
            </a:r>
            <a:r>
              <a:rPr lang="nb-NO" dirty="0" err="1"/>
              <a:t>keep</a:t>
            </a:r>
            <a:r>
              <a:rPr lang="nb-NO" dirty="0"/>
              <a:t> </a:t>
            </a:r>
            <a:r>
              <a:rPr lang="nb-NO" dirty="0" err="1"/>
              <a:t>the</a:t>
            </a:r>
            <a:r>
              <a:rPr lang="nb-NO" dirty="0"/>
              <a:t> pipeline full</a:t>
            </a:r>
          </a:p>
        </p:txBody>
      </p:sp>
    </p:spTree>
    <p:custDataLst>
      <p:tags r:id="rId1"/>
    </p:custDataLst>
    <p:extLst>
      <p:ext uri="{BB962C8B-B14F-4D97-AF65-F5344CB8AC3E}">
        <p14:creationId xmlns:p14="http://schemas.microsoft.com/office/powerpoint/2010/main" val="76855440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tjliu.myweb.hinet.net/COA_CH_6.files/image007.jpg"/>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4278126" y="1434678"/>
            <a:ext cx="7330101" cy="42654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custDataLst>
              <p:tags r:id="rId3"/>
            </p:custDataLst>
          </p:nvPr>
        </p:nvSpPr>
        <p:spPr/>
        <p:txBody>
          <a:bodyPr>
            <a:normAutofit/>
          </a:bodyPr>
          <a:lstStyle/>
          <a:p>
            <a:r>
              <a:rPr lang="nb-NO" dirty="0">
                <a:solidFill>
                  <a:srgbClr val="FF0000"/>
                </a:solidFill>
              </a:rPr>
              <a:t>Memory-</a:t>
            </a:r>
            <a:r>
              <a:rPr lang="nb-NO" dirty="0" err="1">
                <a:solidFill>
                  <a:srgbClr val="FF0000"/>
                </a:solidFill>
              </a:rPr>
              <a:t>hierarchy</a:t>
            </a:r>
            <a:endParaRPr lang="nb-NO" dirty="0">
              <a:solidFill>
                <a:srgbClr val="FF0000"/>
              </a:solidFill>
            </a:endParaRPr>
          </a:p>
        </p:txBody>
      </p:sp>
      <p:sp>
        <p:nvSpPr>
          <p:cNvPr id="3" name="Content Placeholder 2"/>
          <p:cNvSpPr>
            <a:spLocks noGrp="1"/>
          </p:cNvSpPr>
          <p:nvPr>
            <p:ph idx="1"/>
            <p:custDataLst>
              <p:tags r:id="rId4"/>
            </p:custDataLst>
          </p:nvPr>
        </p:nvSpPr>
        <p:spPr>
          <a:xfrm>
            <a:off x="383603" y="1848467"/>
            <a:ext cx="5285677" cy="4591665"/>
          </a:xfrm>
        </p:spPr>
        <p:txBody>
          <a:bodyPr/>
          <a:lstStyle/>
          <a:p>
            <a:r>
              <a:rPr lang="nb-NO" dirty="0" err="1"/>
              <a:t>Doing</a:t>
            </a:r>
            <a:r>
              <a:rPr lang="nb-NO" dirty="0"/>
              <a:t> </a:t>
            </a:r>
            <a:r>
              <a:rPr lang="nb-NO" dirty="0" err="1"/>
              <a:t>something</a:t>
            </a:r>
            <a:r>
              <a:rPr lang="nb-NO" dirty="0"/>
              <a:t> in a </a:t>
            </a:r>
            <a:r>
              <a:rPr lang="nb-NO" dirty="0" err="1"/>
              <a:t>registry</a:t>
            </a:r>
            <a:r>
              <a:rPr lang="nb-NO" dirty="0"/>
              <a:t> </a:t>
            </a:r>
            <a:r>
              <a:rPr lang="nb-NO" dirty="0" err="1"/>
              <a:t>typically</a:t>
            </a:r>
            <a:r>
              <a:rPr lang="nb-NO" dirty="0"/>
              <a:t> </a:t>
            </a:r>
            <a:r>
              <a:rPr lang="nb-NO" dirty="0" err="1"/>
              <a:t>takes</a:t>
            </a:r>
            <a:r>
              <a:rPr lang="nb-NO" dirty="0"/>
              <a:t> a </a:t>
            </a:r>
            <a:r>
              <a:rPr lang="nb-NO" dirty="0" err="1"/>
              <a:t>clock</a:t>
            </a:r>
            <a:r>
              <a:rPr lang="nb-NO" dirty="0"/>
              <a:t> pulse</a:t>
            </a:r>
          </a:p>
          <a:p>
            <a:r>
              <a:rPr lang="nb-NO" dirty="0"/>
              <a:t>Reading / </a:t>
            </a:r>
            <a:r>
              <a:rPr lang="nb-NO" dirty="0" err="1"/>
              <a:t>writing</a:t>
            </a:r>
            <a:r>
              <a:rPr lang="nb-NO" dirty="0"/>
              <a:t> RAM </a:t>
            </a:r>
            <a:r>
              <a:rPr lang="nb-NO" dirty="0" err="1"/>
              <a:t>typically</a:t>
            </a:r>
            <a:r>
              <a:rPr lang="nb-NO" dirty="0"/>
              <a:t> 150-300.</a:t>
            </a:r>
          </a:p>
        </p:txBody>
      </p:sp>
    </p:spTree>
    <p:custDataLst>
      <p:tags r:id="rId1"/>
    </p:custDataLst>
    <p:extLst>
      <p:ext uri="{BB962C8B-B14F-4D97-AF65-F5344CB8AC3E}">
        <p14:creationId xmlns:p14="http://schemas.microsoft.com/office/powerpoint/2010/main" val="421844094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solidFill>
                  <a:srgbClr val="FF0000"/>
                </a:solidFill>
              </a:rPr>
              <a:t>Cache</a:t>
            </a:r>
            <a:endParaRPr lang="nb-NO" dirty="0">
              <a:solidFill>
                <a:srgbClr val="FF0000"/>
              </a:solidFill>
            </a:endParaRPr>
          </a:p>
        </p:txBody>
      </p:sp>
      <p:sp>
        <p:nvSpPr>
          <p:cNvPr id="3" name="Content Placeholder 2"/>
          <p:cNvSpPr>
            <a:spLocks noGrp="1"/>
          </p:cNvSpPr>
          <p:nvPr>
            <p:ph idx="1"/>
            <p:custDataLst>
              <p:tags r:id="rId3"/>
            </p:custDataLst>
          </p:nvPr>
        </p:nvSpPr>
        <p:spPr/>
        <p:txBody>
          <a:bodyPr>
            <a:normAutofit/>
          </a:bodyPr>
          <a:lstStyle/>
          <a:p>
            <a:r>
              <a:rPr lang="nb-NO" dirty="0">
                <a:solidFill>
                  <a:srgbClr val="FF0000"/>
                </a:solidFill>
              </a:rPr>
              <a:t>The </a:t>
            </a:r>
            <a:r>
              <a:rPr lang="nb-NO" dirty="0" err="1">
                <a:solidFill>
                  <a:srgbClr val="FF0000"/>
                </a:solidFill>
              </a:rPr>
              <a:t>locality</a:t>
            </a:r>
            <a:r>
              <a:rPr lang="nb-NO" dirty="0">
                <a:solidFill>
                  <a:srgbClr val="FF0000"/>
                </a:solidFill>
              </a:rPr>
              <a:t> </a:t>
            </a:r>
            <a:r>
              <a:rPr lang="nb-NO" dirty="0" err="1">
                <a:solidFill>
                  <a:srgbClr val="FF0000"/>
                </a:solidFill>
              </a:rPr>
              <a:t>principle</a:t>
            </a:r>
            <a:endParaRPr lang="nb-NO" dirty="0">
              <a:solidFill>
                <a:srgbClr val="FF0000"/>
              </a:solidFill>
            </a:endParaRPr>
          </a:p>
          <a:p>
            <a:pPr lvl="1"/>
            <a:r>
              <a:rPr lang="nb-NO" dirty="0" err="1"/>
              <a:t>About</a:t>
            </a:r>
            <a:r>
              <a:rPr lang="nb-NO" dirty="0"/>
              <a:t> 5% </a:t>
            </a:r>
            <a:r>
              <a:rPr lang="nb-NO" dirty="0" err="1"/>
              <a:t>of</a:t>
            </a:r>
            <a:r>
              <a:rPr lang="nb-NO" dirty="0"/>
              <a:t> </a:t>
            </a:r>
            <a:r>
              <a:rPr lang="nb-NO" dirty="0" err="1"/>
              <a:t>the</a:t>
            </a:r>
            <a:r>
              <a:rPr lang="nb-NO" dirty="0"/>
              <a:t> </a:t>
            </a:r>
            <a:r>
              <a:rPr lang="nb-NO" dirty="0" err="1"/>
              <a:t>code</a:t>
            </a:r>
            <a:r>
              <a:rPr lang="nb-NO" dirty="0"/>
              <a:t> is run </a:t>
            </a:r>
            <a:r>
              <a:rPr lang="nb-NO" dirty="0" err="1"/>
              <a:t>about</a:t>
            </a:r>
            <a:r>
              <a:rPr lang="nb-NO" dirty="0"/>
              <a:t> 95% </a:t>
            </a:r>
            <a:r>
              <a:rPr lang="nb-NO" dirty="0" err="1"/>
              <a:t>of</a:t>
            </a:r>
            <a:r>
              <a:rPr lang="nb-NO" dirty="0"/>
              <a:t> </a:t>
            </a:r>
            <a:r>
              <a:rPr lang="nb-NO" dirty="0" err="1"/>
              <a:t>the</a:t>
            </a:r>
            <a:r>
              <a:rPr lang="nb-NO" dirty="0"/>
              <a:t> time.</a:t>
            </a:r>
          </a:p>
          <a:p>
            <a:pPr lvl="1"/>
            <a:r>
              <a:rPr lang="nb-NO" dirty="0" err="1"/>
              <a:t>Instructions</a:t>
            </a:r>
            <a:r>
              <a:rPr lang="nb-NO" dirty="0"/>
              <a:t> to be </a:t>
            </a:r>
            <a:r>
              <a:rPr lang="nb-NO" dirty="0" err="1"/>
              <a:t>executed</a:t>
            </a:r>
            <a:r>
              <a:rPr lang="nb-NO" dirty="0"/>
              <a:t> </a:t>
            </a:r>
            <a:r>
              <a:rPr lang="nb-NO" dirty="0" err="1"/>
              <a:t>are</a:t>
            </a:r>
            <a:r>
              <a:rPr lang="nb-NO" dirty="0"/>
              <a:t> </a:t>
            </a:r>
            <a:r>
              <a:rPr lang="nb-NO" dirty="0" err="1"/>
              <a:t>stored</a:t>
            </a:r>
            <a:r>
              <a:rPr lang="nb-NO" dirty="0"/>
              <a:t> in </a:t>
            </a:r>
            <a:r>
              <a:rPr lang="nb-NO" dirty="0" err="1"/>
              <a:t>the</a:t>
            </a:r>
            <a:r>
              <a:rPr lang="nb-NO" dirty="0"/>
              <a:t> order in </a:t>
            </a:r>
            <a:r>
              <a:rPr lang="nb-NO" dirty="0" err="1"/>
              <a:t>which</a:t>
            </a:r>
            <a:r>
              <a:rPr lang="nb-NO" dirty="0"/>
              <a:t> </a:t>
            </a:r>
            <a:r>
              <a:rPr lang="nb-NO" dirty="0" err="1"/>
              <a:t>they</a:t>
            </a:r>
            <a:r>
              <a:rPr lang="nb-NO" dirty="0"/>
              <a:t> </a:t>
            </a:r>
            <a:r>
              <a:rPr lang="nb-NO" dirty="0" err="1"/>
              <a:t>are</a:t>
            </a:r>
            <a:r>
              <a:rPr lang="nb-NO" dirty="0"/>
              <a:t> </a:t>
            </a:r>
            <a:r>
              <a:rPr lang="nb-NO" dirty="0" err="1"/>
              <a:t>going</a:t>
            </a:r>
            <a:r>
              <a:rPr lang="nb-NO" dirty="0"/>
              <a:t> to be </a:t>
            </a:r>
            <a:r>
              <a:rPr lang="nb-NO" dirty="0" err="1"/>
              <a:t>executed</a:t>
            </a:r>
            <a:r>
              <a:rPr lang="nb-NO" dirty="0"/>
              <a:t>.</a:t>
            </a:r>
          </a:p>
          <a:p>
            <a:r>
              <a:rPr lang="nb-NO" dirty="0" err="1"/>
              <a:t>Cacheing</a:t>
            </a:r>
            <a:r>
              <a:rPr lang="nb-NO" dirty="0"/>
              <a:t> </a:t>
            </a:r>
            <a:r>
              <a:rPr lang="nb-NO" dirty="0" err="1"/>
              <a:t>takes</a:t>
            </a:r>
            <a:r>
              <a:rPr lang="nb-NO" dirty="0"/>
              <a:t> </a:t>
            </a:r>
            <a:r>
              <a:rPr lang="nb-NO" dirty="0" err="1"/>
              <a:t>advantage</a:t>
            </a:r>
            <a:r>
              <a:rPr lang="nb-NO" dirty="0"/>
              <a:t> </a:t>
            </a:r>
            <a:r>
              <a:rPr lang="nb-NO" dirty="0" err="1"/>
              <a:t>of</a:t>
            </a:r>
            <a:r>
              <a:rPr lang="nb-NO" dirty="0"/>
              <a:t> </a:t>
            </a:r>
            <a:r>
              <a:rPr lang="nb-NO" dirty="0" err="1"/>
              <a:t>this</a:t>
            </a:r>
            <a:r>
              <a:rPr lang="nb-NO" dirty="0"/>
              <a:t> by </a:t>
            </a:r>
            <a:r>
              <a:rPr lang="nb-NO" dirty="0" err="1">
                <a:solidFill>
                  <a:srgbClr val="FF0000"/>
                </a:solidFill>
              </a:rPr>
              <a:t>caching</a:t>
            </a:r>
            <a:r>
              <a:rPr lang="nb-NO" dirty="0"/>
              <a:t> </a:t>
            </a:r>
            <a:r>
              <a:rPr lang="nb-NO" dirty="0" err="1"/>
              <a:t>the</a:t>
            </a:r>
            <a:r>
              <a:rPr lang="nb-NO" dirty="0"/>
              <a:t> most </a:t>
            </a:r>
            <a:r>
              <a:rPr lang="nb-NO" dirty="0" err="1"/>
              <a:t>recently</a:t>
            </a:r>
            <a:r>
              <a:rPr lang="nb-NO" dirty="0"/>
              <a:t> </a:t>
            </a:r>
            <a:r>
              <a:rPr lang="nb-NO" dirty="0" err="1"/>
              <a:t>read</a:t>
            </a:r>
            <a:r>
              <a:rPr lang="nb-NO" dirty="0"/>
              <a:t> </a:t>
            </a:r>
            <a:r>
              <a:rPr lang="nb-NO" dirty="0" err="1">
                <a:solidFill>
                  <a:srgbClr val="FF0000"/>
                </a:solidFill>
              </a:rPr>
              <a:t>instructions</a:t>
            </a:r>
            <a:r>
              <a:rPr lang="nb-NO" dirty="0">
                <a:solidFill>
                  <a:srgbClr val="FF0000"/>
                </a:solidFill>
              </a:rPr>
              <a:t> </a:t>
            </a:r>
          </a:p>
          <a:p>
            <a:pPr lvl="1"/>
            <a:r>
              <a:rPr lang="nb-NO" dirty="0" err="1">
                <a:solidFill>
                  <a:srgbClr val="FF0000"/>
                </a:solidFill>
              </a:rPr>
              <a:t>Examples</a:t>
            </a:r>
            <a:r>
              <a:rPr lang="nb-NO" dirty="0">
                <a:solidFill>
                  <a:srgbClr val="FF0000"/>
                </a:solidFill>
              </a:rPr>
              <a:t>: </a:t>
            </a:r>
            <a:r>
              <a:rPr lang="nb-NO" dirty="0" err="1"/>
              <a:t>keeping</a:t>
            </a:r>
            <a:r>
              <a:rPr lang="nb-NO" dirty="0">
                <a:solidFill>
                  <a:srgbClr val="FF0000"/>
                </a:solidFill>
              </a:rPr>
              <a:t> </a:t>
            </a:r>
            <a:r>
              <a:rPr lang="nb-NO" dirty="0"/>
              <a:t>loops make it </a:t>
            </a:r>
            <a:r>
              <a:rPr lang="nb-NO" dirty="0" err="1"/>
              <a:t>easy</a:t>
            </a:r>
            <a:r>
              <a:rPr lang="nb-NO" dirty="0"/>
              <a:t> to </a:t>
            </a:r>
            <a:r>
              <a:rPr lang="nb-NO" dirty="0" err="1"/>
              <a:t>access</a:t>
            </a:r>
            <a:r>
              <a:rPr lang="nb-NO" dirty="0"/>
              <a:t> …</a:t>
            </a:r>
          </a:p>
          <a:p>
            <a:r>
              <a:rPr lang="nb-NO" dirty="0"/>
              <a:t>+ </a:t>
            </a:r>
            <a:r>
              <a:rPr lang="nb-NO" dirty="0" err="1"/>
              <a:t>Pageing</a:t>
            </a:r>
            <a:endParaRPr lang="nb-NO" dirty="0"/>
          </a:p>
          <a:p>
            <a:pPr lvl="1"/>
            <a:r>
              <a:rPr lang="nb-NO" dirty="0" err="1"/>
              <a:t>We</a:t>
            </a:r>
            <a:r>
              <a:rPr lang="nb-NO" dirty="0"/>
              <a:t> </a:t>
            </a:r>
            <a:r>
              <a:rPr lang="nb-NO" dirty="0" err="1"/>
              <a:t>typically</a:t>
            </a:r>
            <a:r>
              <a:rPr lang="nb-NO" dirty="0"/>
              <a:t> do not </a:t>
            </a:r>
            <a:r>
              <a:rPr lang="nb-NO" dirty="0" err="1"/>
              <a:t>read</a:t>
            </a:r>
            <a:r>
              <a:rPr lang="nb-NO" dirty="0"/>
              <a:t> </a:t>
            </a:r>
            <a:r>
              <a:rPr lang="nb-NO" dirty="0" err="1"/>
              <a:t>individual</a:t>
            </a:r>
            <a:r>
              <a:rPr lang="nb-NO" dirty="0"/>
              <a:t> </a:t>
            </a:r>
            <a:r>
              <a:rPr lang="nb-NO" dirty="0" err="1"/>
              <a:t>instructions</a:t>
            </a:r>
            <a:r>
              <a:rPr lang="nb-NO" dirty="0"/>
              <a:t> to </a:t>
            </a:r>
            <a:r>
              <a:rPr lang="nb-NO" dirty="0" err="1"/>
              <a:t>Cache</a:t>
            </a:r>
            <a:r>
              <a:rPr lang="nb-NO" dirty="0"/>
              <a:t>, </a:t>
            </a:r>
            <a:r>
              <a:rPr lang="nb-NO" dirty="0" err="1"/>
              <a:t>but</a:t>
            </a:r>
            <a:r>
              <a:rPr lang="nb-NO" dirty="0"/>
              <a:t> </a:t>
            </a:r>
            <a:r>
              <a:rPr lang="nb-NO" dirty="0" err="1"/>
              <a:t>memory</a:t>
            </a:r>
            <a:r>
              <a:rPr lang="nb-NO" dirty="0"/>
              <a:t> </a:t>
            </a:r>
            <a:r>
              <a:rPr lang="nb-NO" dirty="0" err="1"/>
              <a:t>blocks</a:t>
            </a:r>
            <a:r>
              <a:rPr lang="nb-NO" dirty="0"/>
              <a:t> </a:t>
            </a:r>
            <a:r>
              <a:rPr lang="nb-NO" dirty="0" err="1"/>
              <a:t>of</a:t>
            </a:r>
            <a:r>
              <a:rPr lang="nb-NO" dirty="0"/>
              <a:t> 4 </a:t>
            </a:r>
            <a:r>
              <a:rPr lang="nb-NO" dirty="0" err="1"/>
              <a:t>KiB</a:t>
            </a:r>
            <a:endParaRPr lang="nb-NO" dirty="0"/>
          </a:p>
        </p:txBody>
      </p:sp>
    </p:spTree>
    <p:custDataLst>
      <p:tags r:id="rId1"/>
    </p:custDataLst>
    <p:extLst>
      <p:ext uri="{BB962C8B-B14F-4D97-AF65-F5344CB8AC3E}">
        <p14:creationId xmlns:p14="http://schemas.microsoft.com/office/powerpoint/2010/main" val="159437389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Cache</a:t>
            </a:r>
            <a:endParaRPr lang="nb-NO" dirty="0"/>
          </a:p>
        </p:txBody>
      </p:sp>
      <p:sp>
        <p:nvSpPr>
          <p:cNvPr id="3" name="Content Placeholder 2"/>
          <p:cNvSpPr>
            <a:spLocks noGrp="1"/>
          </p:cNvSpPr>
          <p:nvPr>
            <p:ph idx="1"/>
            <p:custDataLst>
              <p:tags r:id="rId3"/>
            </p:custDataLst>
          </p:nvPr>
        </p:nvSpPr>
        <p:spPr/>
        <p:txBody>
          <a:bodyPr/>
          <a:lstStyle/>
          <a:p>
            <a:r>
              <a:rPr lang="nb-NO" dirty="0"/>
              <a:t>In </a:t>
            </a:r>
            <a:r>
              <a:rPr lang="nb-NO" dirty="0" err="1"/>
              <a:t>principle</a:t>
            </a:r>
            <a:endParaRPr lang="nb-NO" dirty="0"/>
          </a:p>
        </p:txBody>
      </p:sp>
      <p:grpSp>
        <p:nvGrpSpPr>
          <p:cNvPr id="7" name="Group 4"/>
          <p:cNvGrpSpPr>
            <a:grpSpLocks/>
          </p:cNvGrpSpPr>
          <p:nvPr>
            <p:custDataLst>
              <p:tags r:id="rId4"/>
            </p:custDataLst>
          </p:nvPr>
        </p:nvGrpSpPr>
        <p:grpSpPr bwMode="auto">
          <a:xfrm>
            <a:off x="5181600" y="1676400"/>
            <a:ext cx="1905000" cy="990600"/>
            <a:chOff x="2304" y="1056"/>
            <a:chExt cx="1200" cy="624"/>
          </a:xfrm>
        </p:grpSpPr>
        <p:sp>
          <p:nvSpPr>
            <p:cNvPr id="8" name="Rectangle 5"/>
            <p:cNvSpPr>
              <a:spLocks noChangeArrowheads="1"/>
            </p:cNvSpPr>
            <p:nvPr/>
          </p:nvSpPr>
          <p:spPr bwMode="auto">
            <a:xfrm>
              <a:off x="2304" y="1056"/>
              <a:ext cx="1200" cy="624"/>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9" name="Text Box 6"/>
            <p:cNvSpPr txBox="1">
              <a:spLocks noChangeArrowheads="1"/>
            </p:cNvSpPr>
            <p:nvPr/>
          </p:nvSpPr>
          <p:spPr bwMode="auto">
            <a:xfrm>
              <a:off x="2448" y="1200"/>
              <a:ext cx="960" cy="288"/>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 </a:t>
              </a:r>
              <a:r>
                <a:rPr lang="nb-NO" sz="2400"/>
                <a:t>   CPU</a:t>
              </a:r>
            </a:p>
          </p:txBody>
        </p:sp>
      </p:grpSp>
      <p:grpSp>
        <p:nvGrpSpPr>
          <p:cNvPr id="10" name="Group 7"/>
          <p:cNvGrpSpPr>
            <a:grpSpLocks/>
          </p:cNvGrpSpPr>
          <p:nvPr>
            <p:custDataLst>
              <p:tags r:id="rId5"/>
            </p:custDataLst>
          </p:nvPr>
        </p:nvGrpSpPr>
        <p:grpSpPr bwMode="auto">
          <a:xfrm>
            <a:off x="5181600" y="3403600"/>
            <a:ext cx="1981200" cy="482600"/>
            <a:chOff x="2304" y="2144"/>
            <a:chExt cx="1248" cy="304"/>
          </a:xfrm>
        </p:grpSpPr>
        <p:sp>
          <p:nvSpPr>
            <p:cNvPr id="11" name="Rectangle 8"/>
            <p:cNvSpPr>
              <a:spLocks noChangeArrowheads="1"/>
            </p:cNvSpPr>
            <p:nvPr/>
          </p:nvSpPr>
          <p:spPr bwMode="auto">
            <a:xfrm>
              <a:off x="2304" y="2160"/>
              <a:ext cx="1248" cy="288"/>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2" name="Text Box 9"/>
            <p:cNvSpPr txBox="1">
              <a:spLocks noChangeArrowheads="1"/>
            </p:cNvSpPr>
            <p:nvPr/>
          </p:nvSpPr>
          <p:spPr bwMode="auto">
            <a:xfrm>
              <a:off x="2400" y="2144"/>
              <a:ext cx="1056" cy="288"/>
            </a:xfrm>
            <a:prstGeom prst="rect">
              <a:avLst/>
            </a:prstGeom>
            <a:noFill/>
            <a:ln w="9525">
              <a:noFill/>
              <a:miter lim="800000"/>
              <a:headEnd/>
              <a:tailEnd/>
            </a:ln>
            <a:effectLst/>
          </p:spPr>
          <p:txBody>
            <a:bodyPr>
              <a:spAutoFit/>
            </a:bodyPr>
            <a:lstStyle/>
            <a:p>
              <a:pPr>
                <a:spcBef>
                  <a:spcPct val="50000"/>
                </a:spcBef>
                <a:buFontTx/>
                <a:buNone/>
              </a:pPr>
              <a:r>
                <a:rPr lang="nb-NO" sz="1600" dirty="0" err="1"/>
                <a:t>Cache</a:t>
              </a:r>
              <a:r>
                <a:rPr lang="nb-NO" sz="1600" dirty="0"/>
                <a:t> </a:t>
              </a:r>
              <a:r>
                <a:rPr lang="nb-NO" sz="1600" dirty="0" err="1"/>
                <a:t>controller</a:t>
              </a:r>
              <a:r>
                <a:rPr lang="nb-NO" sz="2400" dirty="0"/>
                <a:t> </a:t>
              </a:r>
            </a:p>
          </p:txBody>
        </p:sp>
      </p:grpSp>
      <p:grpSp>
        <p:nvGrpSpPr>
          <p:cNvPr id="13" name="Group 10"/>
          <p:cNvGrpSpPr>
            <a:grpSpLocks/>
          </p:cNvGrpSpPr>
          <p:nvPr>
            <p:custDataLst>
              <p:tags r:id="rId6"/>
            </p:custDataLst>
          </p:nvPr>
        </p:nvGrpSpPr>
        <p:grpSpPr bwMode="auto">
          <a:xfrm>
            <a:off x="2743200" y="4251330"/>
            <a:ext cx="1752600" cy="1082676"/>
            <a:chOff x="768" y="2678"/>
            <a:chExt cx="1104" cy="682"/>
          </a:xfrm>
        </p:grpSpPr>
        <p:sp>
          <p:nvSpPr>
            <p:cNvPr id="14" name="Rectangle 11"/>
            <p:cNvSpPr>
              <a:spLocks noChangeArrowheads="1"/>
            </p:cNvSpPr>
            <p:nvPr/>
          </p:nvSpPr>
          <p:spPr bwMode="auto">
            <a:xfrm>
              <a:off x="768" y="2736"/>
              <a:ext cx="1104" cy="624"/>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5" name="Text Box 12"/>
            <p:cNvSpPr txBox="1">
              <a:spLocks noChangeArrowheads="1"/>
            </p:cNvSpPr>
            <p:nvPr/>
          </p:nvSpPr>
          <p:spPr bwMode="auto">
            <a:xfrm>
              <a:off x="943" y="2678"/>
              <a:ext cx="816" cy="523"/>
            </a:xfrm>
            <a:prstGeom prst="rect">
              <a:avLst/>
            </a:prstGeom>
            <a:noFill/>
            <a:ln w="9525">
              <a:noFill/>
              <a:miter lim="800000"/>
              <a:headEnd/>
              <a:tailEnd/>
            </a:ln>
            <a:effectLst/>
          </p:spPr>
          <p:txBody>
            <a:bodyPr wrap="square">
              <a:spAutoFit/>
            </a:bodyPr>
            <a:lstStyle/>
            <a:p>
              <a:pPr>
                <a:spcBef>
                  <a:spcPct val="50000"/>
                </a:spcBef>
                <a:buFontTx/>
                <a:buNone/>
              </a:pPr>
              <a:r>
                <a:rPr lang="nb-NO" sz="2400" dirty="0"/>
                <a:t>   </a:t>
              </a:r>
              <a:r>
                <a:rPr lang="nb-NO" sz="2400" dirty="0" err="1"/>
                <a:t>Cache</a:t>
              </a:r>
              <a:endParaRPr lang="nb-NO" sz="2400" dirty="0"/>
            </a:p>
          </p:txBody>
        </p:sp>
      </p:grpSp>
      <p:grpSp>
        <p:nvGrpSpPr>
          <p:cNvPr id="16" name="Group 13"/>
          <p:cNvGrpSpPr>
            <a:grpSpLocks/>
          </p:cNvGrpSpPr>
          <p:nvPr>
            <p:custDataLst>
              <p:tags r:id="rId7"/>
            </p:custDataLst>
          </p:nvPr>
        </p:nvGrpSpPr>
        <p:grpSpPr bwMode="auto">
          <a:xfrm>
            <a:off x="7848600" y="4294190"/>
            <a:ext cx="1752600" cy="1039813"/>
            <a:chOff x="3984" y="2705"/>
            <a:chExt cx="1104" cy="655"/>
          </a:xfrm>
        </p:grpSpPr>
        <p:sp>
          <p:nvSpPr>
            <p:cNvPr id="17" name="Rectangle 14"/>
            <p:cNvSpPr>
              <a:spLocks noChangeArrowheads="1"/>
            </p:cNvSpPr>
            <p:nvPr/>
          </p:nvSpPr>
          <p:spPr bwMode="auto">
            <a:xfrm>
              <a:off x="3984" y="2736"/>
              <a:ext cx="1104" cy="624"/>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8" name="Text Box 15"/>
            <p:cNvSpPr txBox="1">
              <a:spLocks noChangeArrowheads="1"/>
            </p:cNvSpPr>
            <p:nvPr/>
          </p:nvSpPr>
          <p:spPr bwMode="auto">
            <a:xfrm>
              <a:off x="4118" y="2705"/>
              <a:ext cx="864" cy="523"/>
            </a:xfrm>
            <a:prstGeom prst="rect">
              <a:avLst/>
            </a:prstGeom>
            <a:noFill/>
            <a:ln w="9525">
              <a:noFill/>
              <a:miter lim="800000"/>
              <a:headEnd/>
              <a:tailEnd/>
            </a:ln>
            <a:effectLst/>
          </p:spPr>
          <p:txBody>
            <a:bodyPr>
              <a:spAutoFit/>
            </a:bodyPr>
            <a:lstStyle/>
            <a:p>
              <a:pPr>
                <a:spcBef>
                  <a:spcPct val="50000"/>
                </a:spcBef>
                <a:buFontTx/>
                <a:buNone/>
              </a:pPr>
              <a:r>
                <a:rPr lang="nb-NO" sz="2400" dirty="0">
                  <a:latin typeface="Times New Roman" pitchFamily="18" charset="0"/>
                </a:rPr>
                <a:t> </a:t>
              </a:r>
              <a:r>
                <a:rPr lang="nb-NO" sz="2400" dirty="0"/>
                <a:t> Memory</a:t>
              </a:r>
            </a:p>
          </p:txBody>
        </p:sp>
      </p:grpSp>
      <p:grpSp>
        <p:nvGrpSpPr>
          <p:cNvPr id="19" name="Group 16"/>
          <p:cNvGrpSpPr>
            <a:grpSpLocks/>
          </p:cNvGrpSpPr>
          <p:nvPr>
            <p:custDataLst>
              <p:tags r:id="rId8"/>
            </p:custDataLst>
          </p:nvPr>
        </p:nvGrpSpPr>
        <p:grpSpPr bwMode="auto">
          <a:xfrm>
            <a:off x="6096000" y="2667000"/>
            <a:ext cx="3352800" cy="762000"/>
            <a:chOff x="2880" y="1680"/>
            <a:chExt cx="2112" cy="480"/>
          </a:xfrm>
        </p:grpSpPr>
        <p:sp>
          <p:nvSpPr>
            <p:cNvPr id="20" name="Line 17"/>
            <p:cNvSpPr>
              <a:spLocks noChangeShapeType="1"/>
            </p:cNvSpPr>
            <p:nvPr/>
          </p:nvSpPr>
          <p:spPr bwMode="auto">
            <a:xfrm>
              <a:off x="2880" y="1680"/>
              <a:ext cx="0" cy="480"/>
            </a:xfrm>
            <a:prstGeom prst="line">
              <a:avLst/>
            </a:prstGeom>
            <a:noFill/>
            <a:ln w="9525">
              <a:solidFill>
                <a:schemeClr val="tx1"/>
              </a:solidFill>
              <a:round/>
              <a:headEnd/>
              <a:tailEnd type="triangle" w="med" len="med"/>
            </a:ln>
            <a:effectLst/>
          </p:spPr>
          <p:txBody>
            <a:bodyPr wrap="none" anchor="ctr"/>
            <a:lstStyle/>
            <a:p>
              <a:endParaRPr lang="nb-NO"/>
            </a:p>
          </p:txBody>
        </p:sp>
        <p:sp>
          <p:nvSpPr>
            <p:cNvPr id="21" name="Text Box 18"/>
            <p:cNvSpPr txBox="1">
              <a:spLocks noChangeArrowheads="1"/>
            </p:cNvSpPr>
            <p:nvPr/>
          </p:nvSpPr>
          <p:spPr bwMode="auto">
            <a:xfrm>
              <a:off x="3024" y="1776"/>
              <a:ext cx="1968" cy="291"/>
            </a:xfrm>
            <a:prstGeom prst="rect">
              <a:avLst/>
            </a:prstGeom>
            <a:noFill/>
            <a:ln w="9525">
              <a:noFill/>
              <a:miter lim="800000"/>
              <a:headEnd/>
              <a:tailEnd/>
            </a:ln>
            <a:effectLst/>
          </p:spPr>
          <p:txBody>
            <a:bodyPr wrap="square">
              <a:spAutoFit/>
            </a:bodyPr>
            <a:lstStyle/>
            <a:p>
              <a:pPr>
                <a:spcBef>
                  <a:spcPct val="50000"/>
                </a:spcBef>
                <a:buFontTx/>
                <a:buNone/>
              </a:pPr>
              <a:r>
                <a:rPr lang="nb-NO" sz="2400" dirty="0"/>
                <a:t>Not in </a:t>
              </a:r>
              <a:r>
                <a:rPr lang="nb-NO" sz="2400" dirty="0" err="1"/>
                <a:t>internal</a:t>
              </a:r>
              <a:r>
                <a:rPr lang="nb-NO" sz="2400" dirty="0"/>
                <a:t> </a:t>
              </a:r>
              <a:r>
                <a:rPr lang="nb-NO" sz="2400" dirty="0" err="1"/>
                <a:t>cache</a:t>
              </a:r>
              <a:endParaRPr lang="nb-NO" sz="2400" dirty="0"/>
            </a:p>
          </p:txBody>
        </p:sp>
      </p:grpSp>
      <p:grpSp>
        <p:nvGrpSpPr>
          <p:cNvPr id="22" name="Group 19"/>
          <p:cNvGrpSpPr>
            <a:grpSpLocks/>
          </p:cNvGrpSpPr>
          <p:nvPr>
            <p:custDataLst>
              <p:tags r:id="rId9"/>
            </p:custDataLst>
          </p:nvPr>
        </p:nvGrpSpPr>
        <p:grpSpPr bwMode="auto">
          <a:xfrm>
            <a:off x="1652588" y="3352800"/>
            <a:ext cx="4443412" cy="1155700"/>
            <a:chOff x="384" y="2112"/>
            <a:chExt cx="2496" cy="624"/>
          </a:xfrm>
        </p:grpSpPr>
        <p:sp>
          <p:nvSpPr>
            <p:cNvPr id="23" name="Text Box 20"/>
            <p:cNvSpPr txBox="1">
              <a:spLocks noChangeArrowheads="1"/>
            </p:cNvSpPr>
            <p:nvPr/>
          </p:nvSpPr>
          <p:spPr bwMode="auto">
            <a:xfrm>
              <a:off x="384" y="2112"/>
              <a:ext cx="1728" cy="247"/>
            </a:xfrm>
            <a:prstGeom prst="rect">
              <a:avLst/>
            </a:prstGeom>
            <a:noFill/>
            <a:ln w="9525">
              <a:noFill/>
              <a:miter lim="800000"/>
              <a:headEnd/>
              <a:tailEnd/>
            </a:ln>
            <a:effectLst/>
          </p:spPr>
          <p:txBody>
            <a:bodyPr wrap="square">
              <a:spAutoFit/>
            </a:bodyPr>
            <a:lstStyle/>
            <a:p>
              <a:pPr>
                <a:spcBef>
                  <a:spcPct val="50000"/>
                </a:spcBef>
                <a:buFontTx/>
                <a:buNone/>
              </a:pPr>
              <a:r>
                <a:rPr lang="nb-NO" sz="2400" dirty="0"/>
                <a:t>Ask in </a:t>
              </a:r>
              <a:r>
                <a:rPr lang="nb-NO" sz="2400" dirty="0" err="1"/>
                <a:t>cache</a:t>
              </a:r>
              <a:endParaRPr lang="nb-NO" sz="2400" dirty="0"/>
            </a:p>
          </p:txBody>
        </p:sp>
        <p:grpSp>
          <p:nvGrpSpPr>
            <p:cNvPr id="24" name="Group 21"/>
            <p:cNvGrpSpPr>
              <a:grpSpLocks/>
            </p:cNvGrpSpPr>
            <p:nvPr/>
          </p:nvGrpSpPr>
          <p:grpSpPr bwMode="auto">
            <a:xfrm>
              <a:off x="1344" y="2448"/>
              <a:ext cx="1536" cy="288"/>
              <a:chOff x="1344" y="2448"/>
              <a:chExt cx="1536" cy="288"/>
            </a:xfrm>
          </p:grpSpPr>
          <p:sp>
            <p:nvSpPr>
              <p:cNvPr id="25" name="Line 22"/>
              <p:cNvSpPr>
                <a:spLocks noChangeShapeType="1"/>
              </p:cNvSpPr>
              <p:nvPr/>
            </p:nvSpPr>
            <p:spPr bwMode="auto">
              <a:xfrm flipH="1">
                <a:off x="1344" y="2544"/>
                <a:ext cx="1536" cy="0"/>
              </a:xfrm>
              <a:prstGeom prst="line">
                <a:avLst/>
              </a:prstGeom>
              <a:noFill/>
              <a:ln w="9525">
                <a:solidFill>
                  <a:schemeClr val="tx1"/>
                </a:solidFill>
                <a:round/>
                <a:headEnd/>
                <a:tailEnd/>
              </a:ln>
              <a:effectLst/>
            </p:spPr>
            <p:txBody>
              <a:bodyPr wrap="none" anchor="ctr"/>
              <a:lstStyle/>
              <a:p>
                <a:endParaRPr lang="nb-NO"/>
              </a:p>
            </p:txBody>
          </p:sp>
          <p:sp>
            <p:nvSpPr>
              <p:cNvPr id="26" name="Line 23"/>
              <p:cNvSpPr>
                <a:spLocks noChangeShapeType="1"/>
              </p:cNvSpPr>
              <p:nvPr/>
            </p:nvSpPr>
            <p:spPr bwMode="auto">
              <a:xfrm>
                <a:off x="1344" y="2544"/>
                <a:ext cx="0" cy="192"/>
              </a:xfrm>
              <a:prstGeom prst="line">
                <a:avLst/>
              </a:prstGeom>
              <a:noFill/>
              <a:ln w="9525">
                <a:solidFill>
                  <a:schemeClr val="tx1"/>
                </a:solidFill>
                <a:round/>
                <a:headEnd/>
                <a:tailEnd type="triangle" w="med" len="med"/>
              </a:ln>
              <a:effectLst/>
            </p:spPr>
            <p:txBody>
              <a:bodyPr wrap="none" anchor="ctr"/>
              <a:lstStyle/>
              <a:p>
                <a:endParaRPr lang="nb-NO"/>
              </a:p>
            </p:txBody>
          </p:sp>
          <p:sp>
            <p:nvSpPr>
              <p:cNvPr id="27" name="Line 24"/>
              <p:cNvSpPr>
                <a:spLocks noChangeShapeType="1"/>
              </p:cNvSpPr>
              <p:nvPr/>
            </p:nvSpPr>
            <p:spPr bwMode="auto">
              <a:xfrm>
                <a:off x="2880" y="2448"/>
                <a:ext cx="0" cy="96"/>
              </a:xfrm>
              <a:prstGeom prst="line">
                <a:avLst/>
              </a:prstGeom>
              <a:noFill/>
              <a:ln w="9525">
                <a:solidFill>
                  <a:schemeClr val="tx1"/>
                </a:solidFill>
                <a:round/>
                <a:headEnd/>
                <a:tailEnd/>
              </a:ln>
              <a:effectLst/>
            </p:spPr>
            <p:txBody>
              <a:bodyPr wrap="none" anchor="ctr"/>
              <a:lstStyle/>
              <a:p>
                <a:endParaRPr lang="nb-NO"/>
              </a:p>
            </p:txBody>
          </p:sp>
        </p:grpSp>
      </p:grpSp>
      <p:grpSp>
        <p:nvGrpSpPr>
          <p:cNvPr id="28" name="Group 25"/>
          <p:cNvGrpSpPr>
            <a:grpSpLocks/>
          </p:cNvGrpSpPr>
          <p:nvPr>
            <p:custDataLst>
              <p:tags r:id="rId10"/>
            </p:custDataLst>
          </p:nvPr>
        </p:nvGrpSpPr>
        <p:grpSpPr bwMode="auto">
          <a:xfrm>
            <a:off x="4316414" y="4800601"/>
            <a:ext cx="3532187" cy="987896"/>
            <a:chOff x="1872" y="3024"/>
            <a:chExt cx="2112" cy="603"/>
          </a:xfrm>
        </p:grpSpPr>
        <p:sp>
          <p:nvSpPr>
            <p:cNvPr id="29" name="Line 26"/>
            <p:cNvSpPr>
              <a:spLocks noChangeShapeType="1"/>
            </p:cNvSpPr>
            <p:nvPr/>
          </p:nvSpPr>
          <p:spPr bwMode="auto">
            <a:xfrm flipH="1">
              <a:off x="1872" y="3024"/>
              <a:ext cx="2112" cy="0"/>
            </a:xfrm>
            <a:prstGeom prst="line">
              <a:avLst/>
            </a:prstGeom>
            <a:noFill/>
            <a:ln w="9525">
              <a:solidFill>
                <a:schemeClr val="tx1"/>
              </a:solidFill>
              <a:round/>
              <a:headEnd/>
              <a:tailEnd type="triangle" w="med" len="med"/>
            </a:ln>
            <a:effectLst/>
          </p:spPr>
          <p:txBody>
            <a:bodyPr wrap="none" anchor="ctr"/>
            <a:lstStyle/>
            <a:p>
              <a:endParaRPr lang="nb-NO"/>
            </a:p>
          </p:txBody>
        </p:sp>
        <p:sp>
          <p:nvSpPr>
            <p:cNvPr id="30" name="Text Box 27"/>
            <p:cNvSpPr txBox="1">
              <a:spLocks noChangeArrowheads="1"/>
            </p:cNvSpPr>
            <p:nvPr/>
          </p:nvSpPr>
          <p:spPr bwMode="auto">
            <a:xfrm>
              <a:off x="2208" y="3120"/>
              <a:ext cx="1440" cy="507"/>
            </a:xfrm>
            <a:prstGeom prst="rect">
              <a:avLst/>
            </a:prstGeom>
            <a:noFill/>
            <a:ln w="9525">
              <a:noFill/>
              <a:miter lim="800000"/>
              <a:headEnd/>
              <a:tailEnd/>
            </a:ln>
            <a:effectLst/>
          </p:spPr>
          <p:txBody>
            <a:bodyPr>
              <a:spAutoFit/>
            </a:bodyPr>
            <a:lstStyle/>
            <a:p>
              <a:pPr>
                <a:spcBef>
                  <a:spcPct val="50000"/>
                </a:spcBef>
                <a:buFontTx/>
                <a:buNone/>
              </a:pPr>
              <a:r>
                <a:rPr lang="nb-NO" sz="2400" dirty="0"/>
                <a:t>Transfer to </a:t>
              </a:r>
              <a:r>
                <a:rPr lang="nb-NO" sz="2400" dirty="0" err="1"/>
                <a:t>cache</a:t>
              </a:r>
              <a:endParaRPr lang="nb-NO" sz="2400" dirty="0"/>
            </a:p>
          </p:txBody>
        </p:sp>
      </p:grpSp>
      <p:grpSp>
        <p:nvGrpSpPr>
          <p:cNvPr id="31" name="Group 28"/>
          <p:cNvGrpSpPr>
            <a:grpSpLocks/>
          </p:cNvGrpSpPr>
          <p:nvPr>
            <p:custDataLst>
              <p:tags r:id="rId11"/>
            </p:custDataLst>
          </p:nvPr>
        </p:nvGrpSpPr>
        <p:grpSpPr bwMode="auto">
          <a:xfrm>
            <a:off x="6096000" y="3352800"/>
            <a:ext cx="4191000" cy="990600"/>
            <a:chOff x="2880" y="2112"/>
            <a:chExt cx="2640" cy="624"/>
          </a:xfrm>
        </p:grpSpPr>
        <p:grpSp>
          <p:nvGrpSpPr>
            <p:cNvPr id="32" name="Group 29"/>
            <p:cNvGrpSpPr>
              <a:grpSpLocks/>
            </p:cNvGrpSpPr>
            <p:nvPr/>
          </p:nvGrpSpPr>
          <p:grpSpPr bwMode="auto">
            <a:xfrm>
              <a:off x="2880" y="2448"/>
              <a:ext cx="1632" cy="288"/>
              <a:chOff x="3408" y="2448"/>
              <a:chExt cx="1632" cy="288"/>
            </a:xfrm>
          </p:grpSpPr>
          <p:sp>
            <p:nvSpPr>
              <p:cNvPr id="34" name="Line 30"/>
              <p:cNvSpPr>
                <a:spLocks noChangeShapeType="1"/>
              </p:cNvSpPr>
              <p:nvPr/>
            </p:nvSpPr>
            <p:spPr bwMode="auto">
              <a:xfrm>
                <a:off x="3408" y="2448"/>
                <a:ext cx="0" cy="96"/>
              </a:xfrm>
              <a:prstGeom prst="line">
                <a:avLst/>
              </a:prstGeom>
              <a:noFill/>
              <a:ln w="9525">
                <a:solidFill>
                  <a:schemeClr val="tx1"/>
                </a:solidFill>
                <a:round/>
                <a:headEnd/>
                <a:tailEnd/>
              </a:ln>
              <a:effectLst/>
            </p:spPr>
            <p:txBody>
              <a:bodyPr wrap="none" anchor="ctr"/>
              <a:lstStyle/>
              <a:p>
                <a:endParaRPr lang="nb-NO"/>
              </a:p>
            </p:txBody>
          </p:sp>
          <p:sp>
            <p:nvSpPr>
              <p:cNvPr id="35" name="Line 31"/>
              <p:cNvSpPr>
                <a:spLocks noChangeShapeType="1"/>
              </p:cNvSpPr>
              <p:nvPr/>
            </p:nvSpPr>
            <p:spPr bwMode="auto">
              <a:xfrm>
                <a:off x="3408" y="2544"/>
                <a:ext cx="1632" cy="0"/>
              </a:xfrm>
              <a:prstGeom prst="line">
                <a:avLst/>
              </a:prstGeom>
              <a:noFill/>
              <a:ln w="9525">
                <a:solidFill>
                  <a:schemeClr val="tx1"/>
                </a:solidFill>
                <a:round/>
                <a:headEnd/>
                <a:tailEnd/>
              </a:ln>
              <a:effectLst/>
            </p:spPr>
            <p:txBody>
              <a:bodyPr wrap="none" anchor="ctr"/>
              <a:lstStyle/>
              <a:p>
                <a:endParaRPr lang="nb-NO"/>
              </a:p>
            </p:txBody>
          </p:sp>
          <p:sp>
            <p:nvSpPr>
              <p:cNvPr id="36" name="Line 32"/>
              <p:cNvSpPr>
                <a:spLocks noChangeShapeType="1"/>
              </p:cNvSpPr>
              <p:nvPr/>
            </p:nvSpPr>
            <p:spPr bwMode="auto">
              <a:xfrm>
                <a:off x="5040" y="2544"/>
                <a:ext cx="0" cy="192"/>
              </a:xfrm>
              <a:prstGeom prst="line">
                <a:avLst/>
              </a:prstGeom>
              <a:noFill/>
              <a:ln w="9525">
                <a:solidFill>
                  <a:schemeClr val="tx1"/>
                </a:solidFill>
                <a:round/>
                <a:headEnd/>
                <a:tailEnd type="triangle" w="med" len="med"/>
              </a:ln>
              <a:effectLst/>
            </p:spPr>
            <p:txBody>
              <a:bodyPr wrap="none" anchor="ctr"/>
              <a:lstStyle/>
              <a:p>
                <a:endParaRPr lang="nb-NO"/>
              </a:p>
            </p:txBody>
          </p:sp>
        </p:grpSp>
        <p:sp>
          <p:nvSpPr>
            <p:cNvPr id="33" name="Text Box 33"/>
            <p:cNvSpPr txBox="1">
              <a:spLocks noChangeArrowheads="1"/>
            </p:cNvSpPr>
            <p:nvPr/>
          </p:nvSpPr>
          <p:spPr bwMode="auto">
            <a:xfrm>
              <a:off x="3936" y="2112"/>
              <a:ext cx="1584" cy="288"/>
            </a:xfrm>
            <a:prstGeom prst="rect">
              <a:avLst/>
            </a:prstGeom>
            <a:noFill/>
            <a:ln w="9525">
              <a:noFill/>
              <a:miter lim="800000"/>
              <a:headEnd/>
              <a:tailEnd/>
            </a:ln>
            <a:effectLst/>
          </p:spPr>
          <p:txBody>
            <a:bodyPr>
              <a:spAutoFit/>
            </a:bodyPr>
            <a:lstStyle/>
            <a:p>
              <a:pPr>
                <a:spcBef>
                  <a:spcPct val="50000"/>
                </a:spcBef>
                <a:buFontTx/>
                <a:buNone/>
              </a:pPr>
              <a:r>
                <a:rPr lang="nb-NO" sz="2400" dirty="0"/>
                <a:t>Ask in </a:t>
              </a:r>
              <a:r>
                <a:rPr lang="nb-NO" sz="2400" dirty="0" err="1"/>
                <a:t>memory</a:t>
              </a:r>
              <a:endParaRPr lang="nb-NO" sz="2400" dirty="0"/>
            </a:p>
          </p:txBody>
        </p:sp>
      </p:grpSp>
      <p:grpSp>
        <p:nvGrpSpPr>
          <p:cNvPr id="37" name="Group 34"/>
          <p:cNvGrpSpPr>
            <a:grpSpLocks/>
          </p:cNvGrpSpPr>
          <p:nvPr>
            <p:custDataLst>
              <p:tags r:id="rId12"/>
            </p:custDataLst>
          </p:nvPr>
        </p:nvGrpSpPr>
        <p:grpSpPr bwMode="auto">
          <a:xfrm>
            <a:off x="3657600" y="2667000"/>
            <a:ext cx="2438400" cy="1676400"/>
            <a:chOff x="1344" y="1680"/>
            <a:chExt cx="1536" cy="1056"/>
          </a:xfrm>
        </p:grpSpPr>
        <p:sp>
          <p:nvSpPr>
            <p:cNvPr id="38" name="Line 35"/>
            <p:cNvSpPr>
              <a:spLocks noChangeShapeType="1"/>
            </p:cNvSpPr>
            <p:nvPr/>
          </p:nvSpPr>
          <p:spPr bwMode="auto">
            <a:xfrm flipV="1">
              <a:off x="2880" y="1680"/>
              <a:ext cx="0" cy="864"/>
            </a:xfrm>
            <a:prstGeom prst="line">
              <a:avLst/>
            </a:prstGeom>
            <a:noFill/>
            <a:ln w="9525">
              <a:solidFill>
                <a:schemeClr val="tx1"/>
              </a:solidFill>
              <a:round/>
              <a:headEnd/>
              <a:tailEnd type="triangle" w="med" len="med"/>
            </a:ln>
            <a:effectLst/>
          </p:spPr>
          <p:txBody>
            <a:bodyPr wrap="none" anchor="ctr"/>
            <a:lstStyle/>
            <a:p>
              <a:endParaRPr lang="nb-NO"/>
            </a:p>
          </p:txBody>
        </p:sp>
        <p:grpSp>
          <p:nvGrpSpPr>
            <p:cNvPr id="39" name="Group 36"/>
            <p:cNvGrpSpPr>
              <a:grpSpLocks/>
            </p:cNvGrpSpPr>
            <p:nvPr/>
          </p:nvGrpSpPr>
          <p:grpSpPr bwMode="auto">
            <a:xfrm>
              <a:off x="1344" y="1728"/>
              <a:ext cx="1536" cy="1008"/>
              <a:chOff x="1344" y="1728"/>
              <a:chExt cx="1536" cy="1008"/>
            </a:xfrm>
          </p:grpSpPr>
          <p:sp>
            <p:nvSpPr>
              <p:cNvPr id="40" name="Line 37"/>
              <p:cNvSpPr>
                <a:spLocks noChangeShapeType="1"/>
              </p:cNvSpPr>
              <p:nvPr/>
            </p:nvSpPr>
            <p:spPr bwMode="auto">
              <a:xfrm flipV="1">
                <a:off x="1344" y="2544"/>
                <a:ext cx="0" cy="192"/>
              </a:xfrm>
              <a:prstGeom prst="line">
                <a:avLst/>
              </a:prstGeom>
              <a:noFill/>
              <a:ln w="9525">
                <a:solidFill>
                  <a:schemeClr val="tx1"/>
                </a:solidFill>
                <a:round/>
                <a:headEnd/>
                <a:tailEnd/>
              </a:ln>
              <a:effectLst/>
            </p:spPr>
            <p:txBody>
              <a:bodyPr wrap="none" anchor="ctr"/>
              <a:lstStyle/>
              <a:p>
                <a:endParaRPr lang="nb-NO"/>
              </a:p>
            </p:txBody>
          </p:sp>
          <p:grpSp>
            <p:nvGrpSpPr>
              <p:cNvPr id="41" name="Group 38"/>
              <p:cNvGrpSpPr>
                <a:grpSpLocks/>
              </p:cNvGrpSpPr>
              <p:nvPr/>
            </p:nvGrpSpPr>
            <p:grpSpPr bwMode="auto">
              <a:xfrm>
                <a:off x="1344" y="1728"/>
                <a:ext cx="1536" cy="816"/>
                <a:chOff x="1344" y="1728"/>
                <a:chExt cx="1536" cy="816"/>
              </a:xfrm>
            </p:grpSpPr>
            <p:sp>
              <p:nvSpPr>
                <p:cNvPr id="42" name="Line 39"/>
                <p:cNvSpPr>
                  <a:spLocks noChangeShapeType="1"/>
                </p:cNvSpPr>
                <p:nvPr/>
              </p:nvSpPr>
              <p:spPr bwMode="auto">
                <a:xfrm>
                  <a:off x="1344" y="2544"/>
                  <a:ext cx="1536" cy="0"/>
                </a:xfrm>
                <a:prstGeom prst="line">
                  <a:avLst/>
                </a:prstGeom>
                <a:noFill/>
                <a:ln w="9525">
                  <a:solidFill>
                    <a:schemeClr val="tx1"/>
                  </a:solidFill>
                  <a:round/>
                  <a:headEnd/>
                  <a:tailEnd/>
                </a:ln>
                <a:effectLst/>
              </p:spPr>
              <p:txBody>
                <a:bodyPr wrap="none" anchor="ctr"/>
                <a:lstStyle/>
                <a:p>
                  <a:endParaRPr lang="nb-NO"/>
                </a:p>
              </p:txBody>
            </p:sp>
            <p:sp>
              <p:nvSpPr>
                <p:cNvPr id="43" name="Text Box 40"/>
                <p:cNvSpPr txBox="1">
                  <a:spLocks noChangeArrowheads="1"/>
                </p:cNvSpPr>
                <p:nvPr/>
              </p:nvSpPr>
              <p:spPr bwMode="auto">
                <a:xfrm>
                  <a:off x="1344" y="1728"/>
                  <a:ext cx="1392" cy="523"/>
                </a:xfrm>
                <a:prstGeom prst="rect">
                  <a:avLst/>
                </a:prstGeom>
                <a:noFill/>
                <a:ln w="9525">
                  <a:noFill/>
                  <a:miter lim="800000"/>
                  <a:headEnd/>
                  <a:tailEnd/>
                </a:ln>
                <a:effectLst/>
              </p:spPr>
              <p:txBody>
                <a:bodyPr>
                  <a:spAutoFit/>
                </a:bodyPr>
                <a:lstStyle/>
                <a:p>
                  <a:pPr>
                    <a:spcBef>
                      <a:spcPct val="50000"/>
                    </a:spcBef>
                    <a:buFontTx/>
                    <a:buNone/>
                  </a:pPr>
                  <a:r>
                    <a:rPr lang="nb-NO" sz="2400" dirty="0"/>
                    <a:t>Transfer to CPU</a:t>
                  </a:r>
                </a:p>
              </p:txBody>
            </p:sp>
          </p:grpSp>
        </p:grpSp>
      </p:grpSp>
    </p:spTree>
    <p:custDataLst>
      <p:tags r:id="rId1"/>
    </p:custDataLst>
    <p:extLst>
      <p:ext uri="{BB962C8B-B14F-4D97-AF65-F5344CB8AC3E}">
        <p14:creationId xmlns:p14="http://schemas.microsoft.com/office/powerpoint/2010/main" val="24027593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More "</a:t>
            </a:r>
            <a:r>
              <a:rPr lang="nb-NO" dirty="0" err="1"/>
              <a:t>cores</a:t>
            </a:r>
            <a:r>
              <a:rPr lang="nb-NO" dirty="0"/>
              <a:t>"</a:t>
            </a:r>
          </a:p>
        </p:txBody>
      </p:sp>
      <p:sp>
        <p:nvSpPr>
          <p:cNvPr id="3" name="Content Placeholder 2"/>
          <p:cNvSpPr>
            <a:spLocks noGrp="1"/>
          </p:cNvSpPr>
          <p:nvPr>
            <p:ph idx="1"/>
            <p:custDataLst>
              <p:tags r:id="rId3"/>
            </p:custDataLst>
          </p:nvPr>
        </p:nvSpPr>
        <p:spPr>
          <a:xfrm>
            <a:off x="383603" y="1848467"/>
            <a:ext cx="6234013" cy="4591665"/>
          </a:xfrm>
        </p:spPr>
        <p:txBody>
          <a:bodyPr>
            <a:normAutofit fontScale="85000" lnSpcReduction="20000"/>
          </a:bodyPr>
          <a:lstStyle/>
          <a:p>
            <a:r>
              <a:rPr lang="en-US" dirty="0"/>
              <a:t>A </a:t>
            </a:r>
            <a:r>
              <a:rPr lang="en-US" b="1" dirty="0"/>
              <a:t>multi-core processor</a:t>
            </a:r>
            <a:r>
              <a:rPr lang="en-US" dirty="0"/>
              <a:t> is a computer processor on a single </a:t>
            </a:r>
            <a:r>
              <a:rPr lang="en-US" dirty="0">
                <a:hlinkClick r:id="rId7" tooltip="Integrated circuit"/>
              </a:rPr>
              <a:t>integrated circuit</a:t>
            </a:r>
            <a:r>
              <a:rPr lang="en-US" dirty="0"/>
              <a:t> with two or more separate </a:t>
            </a:r>
            <a:r>
              <a:rPr lang="en-US" dirty="0">
                <a:hlinkClick r:id="rId8" tooltip="Central processing unit"/>
              </a:rPr>
              <a:t>processing units</a:t>
            </a:r>
            <a:r>
              <a:rPr lang="en-US" dirty="0"/>
              <a:t>, called cores, each of which reads and executes </a:t>
            </a:r>
            <a:r>
              <a:rPr lang="en-US" dirty="0">
                <a:hlinkClick r:id="rId9" tooltip="Instruction set"/>
              </a:rPr>
              <a:t>program instructions</a:t>
            </a:r>
            <a:endParaRPr lang="en-US" dirty="0"/>
          </a:p>
          <a:p>
            <a:endParaRPr lang="en-US" dirty="0"/>
          </a:p>
          <a:p>
            <a:r>
              <a:rPr lang="en-US" dirty="0"/>
              <a:t>The instructions are ordinary </a:t>
            </a:r>
            <a:r>
              <a:rPr lang="en-US" dirty="0">
                <a:hlinkClick r:id="rId9" tooltip="Instruction set"/>
              </a:rPr>
              <a:t>CPU instructions</a:t>
            </a:r>
            <a:r>
              <a:rPr lang="en-US" dirty="0"/>
              <a:t> (such as add, move data, and branch) but the single processor can run instructions on separate cores at the same time, increasing overall speed for programs that support </a:t>
            </a:r>
            <a:r>
              <a:rPr lang="en-US" dirty="0">
                <a:hlinkClick r:id="rId10" tooltip="Multithreading (computer architecture)"/>
              </a:rPr>
              <a:t>multithreading</a:t>
            </a:r>
            <a:r>
              <a:rPr lang="en-US" dirty="0"/>
              <a:t> or other </a:t>
            </a:r>
            <a:r>
              <a:rPr lang="en-US" dirty="0">
                <a:hlinkClick r:id="rId11" tooltip="Parallel computing"/>
              </a:rPr>
              <a:t>parallel computing</a:t>
            </a:r>
            <a:r>
              <a:rPr lang="en-US" dirty="0"/>
              <a:t> techniques.</a:t>
            </a:r>
          </a:p>
          <a:p>
            <a:endParaRPr lang="nb-NO" dirty="0"/>
          </a:p>
          <a:p>
            <a:r>
              <a:rPr lang="nb-NO" dirty="0"/>
              <a:t>The CPU contains several full-fledged "sub-CPUs", which can run software in parallel.</a:t>
            </a:r>
          </a:p>
          <a:p>
            <a:r>
              <a:rPr lang="nb-NO" dirty="0"/>
              <a:t>you must have programs that can be parallelized and must not be run sequentially!</a:t>
            </a:r>
          </a:p>
        </p:txBody>
      </p:sp>
      <p:pic>
        <p:nvPicPr>
          <p:cNvPr id="7170" name="Picture 2" descr="File:Dual Core Generic.svg"/>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6990502" y="1052736"/>
            <a:ext cx="3525867" cy="40850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B76D90-D8A8-D840-A698-A0A9167B20BE}"/>
              </a:ext>
            </a:extLst>
          </p:cNvPr>
          <p:cNvSpPr/>
          <p:nvPr/>
        </p:nvSpPr>
        <p:spPr>
          <a:xfrm>
            <a:off x="6762749" y="5311028"/>
            <a:ext cx="5038685" cy="923330"/>
          </a:xfrm>
          <a:prstGeom prst="rect">
            <a:avLst/>
          </a:prstGeom>
        </p:spPr>
        <p:txBody>
          <a:bodyPr wrap="square">
            <a:spAutoFit/>
          </a:bodyPr>
          <a:lstStyle/>
          <a:p>
            <a:r>
              <a:rPr lang="en-US" dirty="0">
                <a:solidFill>
                  <a:srgbClr val="202122"/>
                </a:solidFill>
                <a:latin typeface="Arial" panose="020B0604020202020204" pitchFamily="34" charset="0"/>
              </a:rPr>
              <a:t>Diagram of a generic dual-core processor with CPU-local level-1 caches and a shared, on-die level-2 cache</a:t>
            </a:r>
            <a:endParaRPr lang="en-NO" dirty="0"/>
          </a:p>
        </p:txBody>
      </p:sp>
    </p:spTree>
    <p:custDataLst>
      <p:tags r:id="rId1"/>
    </p:custDataLst>
    <p:extLst>
      <p:ext uri="{BB962C8B-B14F-4D97-AF65-F5344CB8AC3E}">
        <p14:creationId xmlns:p14="http://schemas.microsoft.com/office/powerpoint/2010/main" val="427222528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170"/>
                                        </p:tgtEl>
                                        <p:attrNameLst>
                                          <p:attrName>style.visibility</p:attrName>
                                        </p:attrNameLst>
                                      </p:cBhvr>
                                      <p:to>
                                        <p:strVal val="visible"/>
                                      </p:to>
                                    </p:set>
                                    <p:anim calcmode="lin" valueType="num">
                                      <p:cBhvr additive="base">
                                        <p:cTn id="23" dur="500" fill="hold"/>
                                        <p:tgtEl>
                                          <p:spTgt spid="7170"/>
                                        </p:tgtEl>
                                        <p:attrNameLst>
                                          <p:attrName>ppt_x</p:attrName>
                                        </p:attrNameLst>
                                      </p:cBhvr>
                                      <p:tavLst>
                                        <p:tav tm="0">
                                          <p:val>
                                            <p:strVal val="#ppt_x"/>
                                          </p:val>
                                        </p:tav>
                                        <p:tav tm="100000">
                                          <p:val>
                                            <p:strVal val="#ppt_x"/>
                                          </p:val>
                                        </p:tav>
                                      </p:tavLst>
                                    </p:anim>
                                    <p:anim calcmode="lin" valueType="num">
                                      <p:cBhvr additive="base">
                                        <p:cTn id="24" dur="500" fill="hold"/>
                                        <p:tgtEl>
                                          <p:spTgt spid="717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043D-AC32-6533-BDDB-7E2EA900DFFE}"/>
              </a:ext>
            </a:extLst>
          </p:cNvPr>
          <p:cNvSpPr>
            <a:spLocks noGrp="1"/>
          </p:cNvSpPr>
          <p:nvPr>
            <p:ph type="title"/>
          </p:nvPr>
        </p:nvSpPr>
        <p:spPr/>
        <p:txBody>
          <a:bodyPr/>
          <a:lstStyle/>
          <a:p>
            <a:r>
              <a:rPr lang="en-US" dirty="0">
                <a:effectLst/>
                <a:latin typeface="Helvetica" pitchFamily="2" charset="0"/>
              </a:rPr>
              <a:t>Units and sizes</a:t>
            </a:r>
            <a:endParaRPr lang="en-NO" dirty="0"/>
          </a:p>
        </p:txBody>
      </p:sp>
      <p:pic>
        <p:nvPicPr>
          <p:cNvPr id="1026" name="Picture 2" descr="Conversion and difference kilobyte to kibibyte, megabyte to mebibyte">
            <a:extLst>
              <a:ext uri="{FF2B5EF4-FFF2-40B4-BE49-F238E27FC236}">
                <a16:creationId xmlns:a16="http://schemas.microsoft.com/office/drawing/2014/main" id="{865F8D82-FE6E-11DC-AD36-D33A8AC4F1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1511" y="3415402"/>
            <a:ext cx="9372178" cy="26486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DE8DEE-E56D-932B-7802-D5D161ADE83F}"/>
              </a:ext>
            </a:extLst>
          </p:cNvPr>
          <p:cNvSpPr txBox="1"/>
          <p:nvPr/>
        </p:nvSpPr>
        <p:spPr>
          <a:xfrm>
            <a:off x="583096" y="1938074"/>
            <a:ext cx="6096000" cy="1477328"/>
          </a:xfrm>
          <a:prstGeom prst="rect">
            <a:avLst/>
          </a:prstGeom>
          <a:noFill/>
        </p:spPr>
        <p:txBody>
          <a:bodyPr wrap="square">
            <a:spAutoFit/>
          </a:bodyPr>
          <a:lstStyle/>
          <a:p>
            <a:r>
              <a:rPr lang="en-US" dirty="0">
                <a:effectLst/>
                <a:latin typeface="Helvetica" pitchFamily="2" charset="0"/>
              </a:rPr>
              <a:t>Bit (b) - 0 or 1</a:t>
            </a:r>
          </a:p>
          <a:p>
            <a:r>
              <a:rPr lang="en-US" dirty="0">
                <a:effectLst/>
                <a:latin typeface="Helvetica" pitchFamily="2" charset="0"/>
              </a:rPr>
              <a:t>Byte (B) = 8 bits</a:t>
            </a:r>
          </a:p>
          <a:p>
            <a:r>
              <a:rPr lang="en-US" dirty="0">
                <a:effectLst/>
                <a:latin typeface="Helvetica" pitchFamily="2" charset="0"/>
              </a:rPr>
              <a:t>Kilo = 10</a:t>
            </a:r>
            <a:r>
              <a:rPr lang="en-US" baseline="30000" dirty="0">
                <a:effectLst/>
                <a:latin typeface="Helvetica" pitchFamily="2" charset="0"/>
              </a:rPr>
              <a:t>3</a:t>
            </a:r>
            <a:r>
              <a:rPr lang="en-US" dirty="0">
                <a:effectLst/>
                <a:latin typeface="Helvetica" pitchFamily="2" charset="0"/>
              </a:rPr>
              <a:t> = 1000 ≈ 1024 = 2</a:t>
            </a:r>
            <a:r>
              <a:rPr lang="en-US" baseline="30000" dirty="0">
                <a:effectLst/>
                <a:latin typeface="Helvetica" pitchFamily="2" charset="0"/>
              </a:rPr>
              <a:t>10</a:t>
            </a:r>
          </a:p>
          <a:p>
            <a:r>
              <a:rPr lang="en-US" dirty="0">
                <a:effectLst/>
                <a:latin typeface="Helvetica" pitchFamily="2" charset="0"/>
              </a:rPr>
              <a:t>1 km = 1000 m, 1 mm = 1/1000 m</a:t>
            </a:r>
          </a:p>
          <a:p>
            <a:r>
              <a:rPr lang="en-US" dirty="0">
                <a:effectLst/>
                <a:latin typeface="Helvetica" pitchFamily="2" charset="0"/>
              </a:rPr>
              <a:t>For the sake of simplicity, we "cheat" a little!</a:t>
            </a:r>
          </a:p>
        </p:txBody>
      </p:sp>
      <p:sp>
        <p:nvSpPr>
          <p:cNvPr id="7" name="TextBox 6">
            <a:extLst>
              <a:ext uri="{FF2B5EF4-FFF2-40B4-BE49-F238E27FC236}">
                <a16:creationId xmlns:a16="http://schemas.microsoft.com/office/drawing/2014/main" id="{C9C376B3-BE33-640D-D42E-AE631F02DFCB}"/>
              </a:ext>
            </a:extLst>
          </p:cNvPr>
          <p:cNvSpPr txBox="1"/>
          <p:nvPr/>
        </p:nvSpPr>
        <p:spPr>
          <a:xfrm>
            <a:off x="5632174" y="2076573"/>
            <a:ext cx="6096000" cy="1200329"/>
          </a:xfrm>
          <a:prstGeom prst="rect">
            <a:avLst/>
          </a:prstGeom>
          <a:noFill/>
        </p:spPr>
        <p:txBody>
          <a:bodyPr wrap="square">
            <a:spAutoFit/>
          </a:bodyPr>
          <a:lstStyle/>
          <a:p>
            <a:r>
              <a:rPr lang="en-US" dirty="0">
                <a:effectLst/>
                <a:latin typeface="Helvetica" pitchFamily="2" charset="0"/>
              </a:rPr>
              <a:t>Heart (Hz) = events per second</a:t>
            </a:r>
          </a:p>
          <a:p>
            <a:r>
              <a:rPr lang="en-US" dirty="0">
                <a:effectLst/>
                <a:latin typeface="Helvetica" pitchFamily="2" charset="0"/>
              </a:rPr>
              <a:t>MIPS = Mega instructions per second.</a:t>
            </a:r>
          </a:p>
          <a:p>
            <a:r>
              <a:rPr lang="en-US" dirty="0">
                <a:effectLst/>
                <a:latin typeface="Helvetica" pitchFamily="2" charset="0"/>
              </a:rPr>
              <a:t>FLOPS = Mega floating point operations per second</a:t>
            </a:r>
          </a:p>
          <a:p>
            <a:r>
              <a:rPr lang="en-US" dirty="0">
                <a:effectLst/>
                <a:latin typeface="Helvetica" pitchFamily="2" charset="0"/>
              </a:rPr>
              <a:t>kbps = 1000 bit / second (bit rate, «bandwidth»)</a:t>
            </a:r>
          </a:p>
        </p:txBody>
      </p:sp>
    </p:spTree>
    <p:extLst>
      <p:ext uri="{BB962C8B-B14F-4D97-AF65-F5344CB8AC3E}">
        <p14:creationId xmlns:p14="http://schemas.microsoft.com/office/powerpoint/2010/main" val="4592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err="1"/>
              <a:t>Differences</a:t>
            </a:r>
            <a:r>
              <a:rPr lang="nb-NO" dirty="0"/>
              <a:t> </a:t>
            </a:r>
            <a:r>
              <a:rPr lang="nb-NO" dirty="0" err="1"/>
              <a:t>on</a:t>
            </a:r>
            <a:r>
              <a:rPr lang="nb-NO" dirty="0"/>
              <a:t> x86 16, 32 and 64 bit?</a:t>
            </a:r>
          </a:p>
        </p:txBody>
      </p:sp>
      <p:sp>
        <p:nvSpPr>
          <p:cNvPr id="3" name="Content Placeholder 2"/>
          <p:cNvSpPr>
            <a:spLocks noGrp="1"/>
          </p:cNvSpPr>
          <p:nvPr>
            <p:ph idx="1"/>
          </p:nvPr>
        </p:nvSpPr>
        <p:spPr>
          <a:xfrm>
            <a:off x="364435" y="1243557"/>
            <a:ext cx="11443962" cy="4591665"/>
          </a:xfrm>
        </p:spPr>
        <p:txBody>
          <a:bodyPr>
            <a:normAutofit fontScale="85000" lnSpcReduction="20000"/>
          </a:bodyPr>
          <a:lstStyle/>
          <a:p>
            <a:r>
              <a:rPr lang="nb-NO" u="sng" dirty="0"/>
              <a:t>16 bit </a:t>
            </a:r>
            <a:r>
              <a:rPr lang="en-US" dirty="0"/>
              <a:t>architecture</a:t>
            </a:r>
            <a:endParaRPr lang="nb-NO" u="sng" dirty="0"/>
          </a:p>
          <a:p>
            <a:pPr lvl="1"/>
            <a:r>
              <a:rPr lang="nb-NO" dirty="0"/>
              <a:t>16 bit register </a:t>
            </a:r>
            <a:r>
              <a:rPr lang="nb-NO" dirty="0" err="1"/>
              <a:t>size</a:t>
            </a:r>
            <a:r>
              <a:rPr lang="nb-NO" dirty="0"/>
              <a:t> (</a:t>
            </a:r>
            <a:r>
              <a:rPr lang="nb-NO" dirty="0" err="1"/>
              <a:t>word</a:t>
            </a:r>
            <a:r>
              <a:rPr lang="nb-NO" dirty="0"/>
              <a:t>)</a:t>
            </a:r>
          </a:p>
          <a:p>
            <a:pPr lvl="1"/>
            <a:r>
              <a:rPr lang="nb-NO" dirty="0"/>
              <a:t>20 bit </a:t>
            </a:r>
            <a:r>
              <a:rPr lang="nb-NO" dirty="0" err="1"/>
              <a:t>addressing</a:t>
            </a:r>
            <a:r>
              <a:rPr lang="nb-NO" dirty="0"/>
              <a:t> (</a:t>
            </a:r>
            <a:r>
              <a:rPr lang="nb-NO" dirty="0" err="1"/>
              <a:t>max</a:t>
            </a:r>
            <a:r>
              <a:rPr lang="nb-NO" dirty="0"/>
              <a:t> 1 </a:t>
            </a:r>
            <a:r>
              <a:rPr lang="nb-NO" dirty="0" err="1"/>
              <a:t>MiB</a:t>
            </a:r>
            <a:r>
              <a:rPr lang="nb-NO" dirty="0"/>
              <a:t> «RAM»)</a:t>
            </a:r>
          </a:p>
          <a:p>
            <a:pPr lvl="1"/>
            <a:r>
              <a:rPr lang="nb-NO" dirty="0" err="1"/>
              <a:t>Segmented</a:t>
            </a:r>
            <a:r>
              <a:rPr lang="nb-NO" dirty="0"/>
              <a:t> </a:t>
            </a:r>
            <a:r>
              <a:rPr lang="nb-NO" dirty="0" err="1"/>
              <a:t>addressing</a:t>
            </a:r>
            <a:r>
              <a:rPr lang="nb-NO" dirty="0"/>
              <a:t> (CS: IP </a:t>
            </a:r>
            <a:r>
              <a:rPr lang="nb-NO" dirty="0" err="1"/>
              <a:t>e.g</a:t>
            </a:r>
            <a:r>
              <a:rPr lang="nb-NO" dirty="0"/>
              <a:t>)</a:t>
            </a:r>
          </a:p>
          <a:p>
            <a:pPr lvl="1"/>
            <a:r>
              <a:rPr lang="nb-NO" dirty="0"/>
              <a:t>16 bit </a:t>
            </a:r>
            <a:r>
              <a:rPr lang="nb-NO" dirty="0" err="1"/>
              <a:t>words</a:t>
            </a:r>
            <a:r>
              <a:rPr lang="nb-NO" dirty="0"/>
              <a:t> (</a:t>
            </a:r>
            <a:r>
              <a:rPr lang="nb-NO" dirty="0" err="1"/>
              <a:t>typically</a:t>
            </a:r>
            <a:r>
              <a:rPr lang="nb-NO" dirty="0"/>
              <a:t> 16 bit </a:t>
            </a:r>
            <a:r>
              <a:rPr lang="nb-NO" dirty="0" err="1"/>
              <a:t>int</a:t>
            </a:r>
            <a:r>
              <a:rPr lang="nb-NO" dirty="0"/>
              <a:t> </a:t>
            </a:r>
            <a:r>
              <a:rPr lang="nb-NO" dirty="0" err="1"/>
              <a:t>e.g</a:t>
            </a:r>
            <a:r>
              <a:rPr lang="nb-NO" dirty="0"/>
              <a:t>)</a:t>
            </a:r>
          </a:p>
          <a:p>
            <a:pPr lvl="1"/>
            <a:r>
              <a:rPr lang="nb-NO" dirty="0"/>
              <a:t>No </a:t>
            </a:r>
            <a:r>
              <a:rPr lang="nb-NO" dirty="0" err="1"/>
              <a:t>distinction</a:t>
            </a:r>
            <a:r>
              <a:rPr lang="nb-NO" dirty="0"/>
              <a:t> </a:t>
            </a:r>
            <a:r>
              <a:rPr lang="nb-NO" dirty="0" err="1"/>
              <a:t>between</a:t>
            </a:r>
            <a:r>
              <a:rPr lang="nb-NO" dirty="0"/>
              <a:t> </a:t>
            </a:r>
            <a:r>
              <a:rPr lang="nb-NO" dirty="0" err="1"/>
              <a:t>running</a:t>
            </a:r>
            <a:r>
              <a:rPr lang="nb-NO" dirty="0"/>
              <a:t> </a:t>
            </a:r>
            <a:r>
              <a:rPr lang="nb-NO" dirty="0" err="1"/>
              <a:t>kernel</a:t>
            </a:r>
            <a:r>
              <a:rPr lang="nb-NO" dirty="0"/>
              <a:t> </a:t>
            </a:r>
            <a:r>
              <a:rPr lang="nb-NO" dirty="0" err="1"/>
              <a:t>code</a:t>
            </a:r>
            <a:r>
              <a:rPr lang="nb-NO" dirty="0"/>
              <a:t> in OS and </a:t>
            </a:r>
            <a:r>
              <a:rPr lang="nb-NO" dirty="0" err="1"/>
              <a:t>regular</a:t>
            </a:r>
            <a:r>
              <a:rPr lang="nb-NO" dirty="0"/>
              <a:t> programs.</a:t>
            </a:r>
          </a:p>
          <a:p>
            <a:r>
              <a:rPr lang="nb-NO" u="sng" dirty="0"/>
              <a:t>32 bit (386-&gt;Pentium)</a:t>
            </a:r>
          </a:p>
          <a:p>
            <a:pPr lvl="1"/>
            <a:r>
              <a:rPr lang="nb-NO" dirty="0"/>
              <a:t>32 bit register (</a:t>
            </a:r>
            <a:r>
              <a:rPr lang="nb-NO" dirty="0" err="1"/>
              <a:t>word</a:t>
            </a:r>
            <a:r>
              <a:rPr lang="nb-NO" dirty="0"/>
              <a:t> </a:t>
            </a:r>
            <a:r>
              <a:rPr lang="nb-NO" dirty="0" err="1"/>
              <a:t>size</a:t>
            </a:r>
            <a:r>
              <a:rPr lang="nb-NO" dirty="0"/>
              <a:t>)</a:t>
            </a:r>
          </a:p>
          <a:p>
            <a:pPr lvl="1"/>
            <a:r>
              <a:rPr lang="nb-NO" dirty="0"/>
              <a:t>32 bit addressing (4 GiB(</a:t>
            </a:r>
            <a:r>
              <a:rPr lang="en-US" b="1" dirty="0"/>
              <a:t>gibibyte</a:t>
            </a:r>
            <a:r>
              <a:rPr lang="nb-NO" dirty="0"/>
              <a:t>) Virtual Memory)</a:t>
            </a:r>
          </a:p>
          <a:p>
            <a:pPr lvl="1"/>
            <a:r>
              <a:rPr lang="nb-NO" dirty="0"/>
              <a:t>Flat and support for </a:t>
            </a:r>
            <a:r>
              <a:rPr lang="nb-NO" dirty="0" err="1"/>
              <a:t>virtual</a:t>
            </a:r>
            <a:r>
              <a:rPr lang="nb-NO" dirty="0"/>
              <a:t> </a:t>
            </a:r>
            <a:r>
              <a:rPr lang="nb-NO" dirty="0" err="1"/>
              <a:t>memory</a:t>
            </a:r>
            <a:endParaRPr lang="nb-NO" dirty="0"/>
          </a:p>
          <a:p>
            <a:pPr lvl="1"/>
            <a:r>
              <a:rPr lang="nb-NO" dirty="0"/>
              <a:t>32 bit </a:t>
            </a:r>
            <a:r>
              <a:rPr lang="nb-NO" dirty="0" err="1"/>
              <a:t>words</a:t>
            </a:r>
            <a:endParaRPr lang="nb-NO" dirty="0"/>
          </a:p>
          <a:p>
            <a:pPr lvl="1"/>
            <a:r>
              <a:rPr lang="nb-NO" dirty="0" err="1"/>
              <a:t>Distinguish</a:t>
            </a:r>
            <a:r>
              <a:rPr lang="nb-NO" dirty="0"/>
              <a:t> </a:t>
            </a:r>
            <a:r>
              <a:rPr lang="nb-NO" dirty="0" err="1"/>
              <a:t>between</a:t>
            </a:r>
            <a:r>
              <a:rPr lang="nb-NO" dirty="0"/>
              <a:t> </a:t>
            </a:r>
            <a:r>
              <a:rPr lang="nb-NO" dirty="0" err="1"/>
              <a:t>kernel</a:t>
            </a:r>
            <a:r>
              <a:rPr lang="nb-NO" dirty="0"/>
              <a:t> and </a:t>
            </a:r>
            <a:r>
              <a:rPr lang="nb-NO" dirty="0" err="1"/>
              <a:t>user</a:t>
            </a:r>
            <a:r>
              <a:rPr lang="nb-NO" dirty="0"/>
              <a:t> </a:t>
            </a:r>
            <a:r>
              <a:rPr lang="nb-NO" dirty="0" err="1"/>
              <a:t>runtime</a:t>
            </a:r>
            <a:r>
              <a:rPr lang="nb-NO" dirty="0"/>
              <a:t>.</a:t>
            </a:r>
          </a:p>
          <a:p>
            <a:r>
              <a:rPr lang="nb-NO" u="sng" dirty="0"/>
              <a:t>64 bit (</a:t>
            </a:r>
            <a:r>
              <a:rPr lang="nb-NO" u="sng" dirty="0" err="1"/>
              <a:t>now</a:t>
            </a:r>
            <a:r>
              <a:rPr lang="nb-NO" u="sng" dirty="0"/>
              <a:t>)</a:t>
            </a:r>
          </a:p>
          <a:p>
            <a:pPr lvl="1"/>
            <a:r>
              <a:rPr lang="nb-NO" dirty="0"/>
              <a:t>64 bit registers and multiple </a:t>
            </a:r>
            <a:r>
              <a:rPr lang="nb-NO" dirty="0" err="1"/>
              <a:t>work</a:t>
            </a:r>
            <a:r>
              <a:rPr lang="nb-NO" dirty="0"/>
              <a:t> registers</a:t>
            </a:r>
          </a:p>
          <a:p>
            <a:pPr lvl="1"/>
            <a:r>
              <a:rPr lang="nb-NO" dirty="0"/>
              <a:t>Typical 48 bit addressing (16 EiB(</a:t>
            </a:r>
            <a:r>
              <a:rPr lang="en-US" b="1" dirty="0"/>
              <a:t>exbibyte</a:t>
            </a:r>
            <a:r>
              <a:rPr lang="nb-NO" dirty="0"/>
              <a:t>) virtual memory)</a:t>
            </a:r>
          </a:p>
          <a:p>
            <a:pPr lvl="1"/>
            <a:r>
              <a:rPr lang="nb-NO" dirty="0" err="1"/>
              <a:t>Often</a:t>
            </a:r>
            <a:r>
              <a:rPr lang="nb-NO" dirty="0"/>
              <a:t> </a:t>
            </a:r>
            <a:r>
              <a:rPr lang="nb-NO" dirty="0" err="1"/>
              <a:t>multi-core</a:t>
            </a:r>
            <a:endParaRPr lang="nb-NO" dirty="0"/>
          </a:p>
          <a:p>
            <a:pPr lvl="1"/>
            <a:r>
              <a:rPr lang="nb-NO" dirty="0"/>
              <a:t>Even more </a:t>
            </a:r>
            <a:r>
              <a:rPr lang="nb-NO" dirty="0" err="1"/>
              <a:t>instructions</a:t>
            </a:r>
            <a:endParaRPr lang="nb-NO" dirty="0"/>
          </a:p>
        </p:txBody>
      </p:sp>
      <p:sp>
        <p:nvSpPr>
          <p:cNvPr id="4" name="Rectangle 3">
            <a:extLst>
              <a:ext uri="{FF2B5EF4-FFF2-40B4-BE49-F238E27FC236}">
                <a16:creationId xmlns:a16="http://schemas.microsoft.com/office/drawing/2014/main" id="{BDB6A389-26CB-A045-9274-E2752407B4CE}"/>
              </a:ext>
            </a:extLst>
          </p:cNvPr>
          <p:cNvSpPr/>
          <p:nvPr/>
        </p:nvSpPr>
        <p:spPr>
          <a:xfrm>
            <a:off x="7811852" y="3135006"/>
            <a:ext cx="3746695" cy="2308324"/>
          </a:xfrm>
          <a:prstGeom prst="rect">
            <a:avLst/>
          </a:prstGeom>
          <a:solidFill>
            <a:schemeClr val="bg2">
              <a:lumMod val="90000"/>
            </a:schemeClr>
          </a:solidFill>
        </p:spPr>
        <p:txBody>
          <a:bodyPr wrap="square">
            <a:spAutoFit/>
          </a:bodyPr>
          <a:lstStyle/>
          <a:p>
            <a:r>
              <a:rPr lang="en-US" dirty="0"/>
              <a:t>A mebibyte is equal to 2</a:t>
            </a:r>
            <a:r>
              <a:rPr lang="en-US" baseline="30000" dirty="0"/>
              <a:t>20</a:t>
            </a:r>
            <a:r>
              <a:rPr lang="en-US" dirty="0"/>
              <a:t> or 1,048,576 bytes. A megabyte is equal to 10</a:t>
            </a:r>
            <a:r>
              <a:rPr lang="en-US" baseline="30000" dirty="0"/>
              <a:t>6</a:t>
            </a:r>
            <a:r>
              <a:rPr lang="en-US" dirty="0"/>
              <a:t> 1,000,000 bytes. </a:t>
            </a:r>
            <a:r>
              <a:rPr lang="en-US" b="1" dirty="0"/>
              <a:t>One mebibyte equals 1.048576 megabytes</a:t>
            </a:r>
            <a:r>
              <a:rPr lang="en-US" dirty="0"/>
              <a:t>. </a:t>
            </a:r>
          </a:p>
          <a:p>
            <a:r>
              <a:rPr lang="en-US" dirty="0"/>
              <a:t>The relatively small difference between them and so they are often used synonymously.</a:t>
            </a:r>
          </a:p>
        </p:txBody>
      </p:sp>
    </p:spTree>
    <p:custDataLst>
      <p:tags r:id="rId1"/>
    </p:custDataLst>
    <p:extLst>
      <p:ext uri="{BB962C8B-B14F-4D97-AF65-F5344CB8AC3E}">
        <p14:creationId xmlns:p14="http://schemas.microsoft.com/office/powerpoint/2010/main" val="42347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additive="base">
                                        <p:cTn id="6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 calcmode="lin" valueType="num">
                                      <p:cBhvr additive="base">
                                        <p:cTn id="6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 calcmode="lin" valueType="num">
                                      <p:cBhvr additive="base">
                                        <p:cTn id="7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 calcmode="lin" valueType="num">
                                      <p:cBhvr additive="base">
                                        <p:cTn id="7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custDataLst>
              <p:tags r:id="rId2"/>
            </p:custDataLst>
          </p:nvPr>
        </p:nvSpPr>
        <p:spPr/>
        <p:txBody>
          <a:bodyPr/>
          <a:lstStyle/>
          <a:p>
            <a:r>
              <a:rPr lang="nb-NO" dirty="0"/>
              <a:t>End</a:t>
            </a:r>
          </a:p>
        </p:txBody>
      </p:sp>
      <p:sp>
        <p:nvSpPr>
          <p:cNvPr id="3" name="Subtitle 2">
            <a:extLst>
              <a:ext uri="{FF2B5EF4-FFF2-40B4-BE49-F238E27FC236}">
                <a16:creationId xmlns:a16="http://schemas.microsoft.com/office/drawing/2014/main" id="{798809D4-2FEC-40C5-B192-5E23AB74143E}"/>
              </a:ext>
            </a:extLst>
          </p:cNvPr>
          <p:cNvSpPr>
            <a:spLocks noGrp="1"/>
          </p:cNvSpPr>
          <p:nvPr>
            <p:ph type="subTitle" idx="1"/>
          </p:nvPr>
        </p:nvSpPr>
        <p:spPr/>
        <p:txBody>
          <a:bodyPr/>
          <a:lstStyle/>
          <a:p>
            <a:endParaRPr lang="nb-NO" dirty="0"/>
          </a:p>
        </p:txBody>
      </p:sp>
    </p:spTree>
    <p:custDataLst>
      <p:tags r:id="rId1"/>
    </p:custDataLst>
    <p:extLst>
      <p:ext uri="{BB962C8B-B14F-4D97-AF65-F5344CB8AC3E}">
        <p14:creationId xmlns:p14="http://schemas.microsoft.com/office/powerpoint/2010/main" val="21834607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p:txBody>
          <a:bodyPr>
            <a:normAutofit/>
          </a:bodyPr>
          <a:lstStyle/>
          <a:p>
            <a:r>
              <a:rPr lang="nb-NO" dirty="0"/>
              <a:t>Point</a:t>
            </a:r>
          </a:p>
        </p:txBody>
      </p:sp>
      <p:sp>
        <p:nvSpPr>
          <p:cNvPr id="2" name="Content Placeholder 1"/>
          <p:cNvSpPr>
            <a:spLocks noGrp="1"/>
          </p:cNvSpPr>
          <p:nvPr>
            <p:ph idx="1"/>
            <p:custDataLst>
              <p:tags r:id="rId3"/>
            </p:custDataLst>
          </p:nvPr>
        </p:nvSpPr>
        <p:spPr>
          <a:xfrm>
            <a:off x="383603" y="1133167"/>
            <a:ext cx="11443962" cy="4591665"/>
          </a:xfrm>
        </p:spPr>
        <p:txBody>
          <a:bodyPr>
            <a:normAutofit lnSpcReduction="10000"/>
          </a:bodyPr>
          <a:lstStyle/>
          <a:p>
            <a:r>
              <a:rPr lang="nb-NO" dirty="0"/>
              <a:t>CISC</a:t>
            </a:r>
          </a:p>
          <a:p>
            <a:pPr lvl="1"/>
            <a:r>
              <a:rPr lang="nb-NO" dirty="0"/>
              <a:t>COMPLEX </a:t>
            </a:r>
            <a:r>
              <a:rPr lang="nb-NO" dirty="0" err="1"/>
              <a:t>Instruction</a:t>
            </a:r>
            <a:r>
              <a:rPr lang="nb-NO" dirty="0"/>
              <a:t> </a:t>
            </a:r>
            <a:r>
              <a:rPr lang="nb-NO" dirty="0" err="1"/>
              <a:t>Set</a:t>
            </a:r>
            <a:r>
              <a:rPr lang="nb-NO" dirty="0"/>
              <a:t> Computer</a:t>
            </a:r>
          </a:p>
          <a:p>
            <a:pPr lvl="1"/>
            <a:r>
              <a:rPr lang="nb-NO" dirty="0" err="1"/>
              <a:t>Many</a:t>
            </a:r>
            <a:r>
              <a:rPr lang="nb-NO" dirty="0"/>
              <a:t> different </a:t>
            </a:r>
            <a:r>
              <a:rPr lang="nb-NO" dirty="0" err="1"/>
              <a:t>instructions</a:t>
            </a:r>
            <a:endParaRPr lang="nb-NO" dirty="0"/>
          </a:p>
          <a:p>
            <a:pPr lvl="1"/>
            <a:r>
              <a:rPr lang="nb-NO" dirty="0" err="1"/>
              <a:t>Instructions</a:t>
            </a:r>
            <a:r>
              <a:rPr lang="nb-NO" dirty="0"/>
              <a:t> have different </a:t>
            </a:r>
            <a:r>
              <a:rPr lang="nb-NO" dirty="0" err="1"/>
              <a:t>lengths</a:t>
            </a:r>
            <a:r>
              <a:rPr lang="nb-NO" dirty="0"/>
              <a:t> in bits / bytes</a:t>
            </a:r>
          </a:p>
          <a:p>
            <a:r>
              <a:rPr lang="nb-NO" dirty="0"/>
              <a:t>RISC</a:t>
            </a:r>
          </a:p>
          <a:p>
            <a:pPr lvl="1"/>
            <a:r>
              <a:rPr lang="nb-NO" dirty="0"/>
              <a:t>REDUCED </a:t>
            </a:r>
            <a:r>
              <a:rPr lang="nb-NO" dirty="0" err="1"/>
              <a:t>Instruction</a:t>
            </a:r>
            <a:r>
              <a:rPr lang="nb-NO" dirty="0"/>
              <a:t> </a:t>
            </a:r>
            <a:r>
              <a:rPr lang="nb-NO" dirty="0" err="1"/>
              <a:t>Set</a:t>
            </a:r>
            <a:r>
              <a:rPr lang="nb-NO" dirty="0"/>
              <a:t> Computer</a:t>
            </a:r>
          </a:p>
          <a:p>
            <a:pPr lvl="1"/>
            <a:r>
              <a:rPr lang="nb-NO" dirty="0" err="1"/>
              <a:t>Only</a:t>
            </a:r>
            <a:r>
              <a:rPr lang="nb-NO" dirty="0"/>
              <a:t> </a:t>
            </a:r>
            <a:r>
              <a:rPr lang="nb-NO" dirty="0" err="1"/>
              <a:t>those</a:t>
            </a:r>
            <a:r>
              <a:rPr lang="nb-NO" dirty="0"/>
              <a:t> </a:t>
            </a:r>
            <a:r>
              <a:rPr lang="nb-NO" dirty="0" err="1"/>
              <a:t>instructions</a:t>
            </a:r>
            <a:r>
              <a:rPr lang="nb-NO" dirty="0"/>
              <a:t> </a:t>
            </a:r>
            <a:r>
              <a:rPr lang="nb-NO" dirty="0" err="1"/>
              <a:t>that</a:t>
            </a:r>
            <a:r>
              <a:rPr lang="nb-NO" dirty="0"/>
              <a:t> (</a:t>
            </a:r>
            <a:r>
              <a:rPr lang="nb-NO" dirty="0" err="1"/>
              <a:t>empirically</a:t>
            </a:r>
            <a:r>
              <a:rPr lang="nb-NO" dirty="0"/>
              <a:t>) </a:t>
            </a:r>
            <a:r>
              <a:rPr lang="nb-NO" dirty="0" err="1"/>
              <a:t>are</a:t>
            </a:r>
            <a:r>
              <a:rPr lang="nb-NO" dirty="0"/>
              <a:t> used a lot.</a:t>
            </a:r>
          </a:p>
          <a:p>
            <a:pPr lvl="1"/>
            <a:r>
              <a:rPr lang="nb-NO" dirty="0" err="1"/>
              <a:t>Provides</a:t>
            </a:r>
            <a:r>
              <a:rPr lang="nb-NO" dirty="0"/>
              <a:t> </a:t>
            </a:r>
            <a:r>
              <a:rPr lang="nb-NO" dirty="0" err="1"/>
              <a:t>simpler</a:t>
            </a:r>
            <a:r>
              <a:rPr lang="nb-NO" dirty="0"/>
              <a:t> </a:t>
            </a:r>
            <a:r>
              <a:rPr lang="nb-NO" dirty="0" err="1"/>
              <a:t>electronics</a:t>
            </a:r>
            <a:r>
              <a:rPr lang="nb-NO" dirty="0"/>
              <a:t> and </a:t>
            </a:r>
            <a:r>
              <a:rPr lang="nb-NO" dirty="0" err="1"/>
              <a:t>thus</a:t>
            </a:r>
            <a:r>
              <a:rPr lang="nb-NO" dirty="0"/>
              <a:t> faster </a:t>
            </a:r>
            <a:r>
              <a:rPr lang="nb-NO" dirty="0" err="1"/>
              <a:t>execution</a:t>
            </a:r>
            <a:r>
              <a:rPr lang="nb-NO" dirty="0"/>
              <a:t>.</a:t>
            </a:r>
          </a:p>
          <a:p>
            <a:pPr lvl="1"/>
            <a:r>
              <a:rPr lang="nb-NO" dirty="0"/>
              <a:t>See byte </a:t>
            </a:r>
            <a:r>
              <a:rPr lang="nb-NO" dirty="0" err="1"/>
              <a:t>code</a:t>
            </a:r>
            <a:r>
              <a:rPr lang="nb-NO" dirty="0"/>
              <a:t> </a:t>
            </a:r>
            <a:r>
              <a:rPr lang="nb-NO" dirty="0" err="1"/>
              <a:t>on</a:t>
            </a:r>
            <a:r>
              <a:rPr lang="nb-NO" dirty="0"/>
              <a:t> JVM.</a:t>
            </a:r>
          </a:p>
          <a:p>
            <a:r>
              <a:rPr lang="nb-NO" dirty="0"/>
              <a:t>Moderne Intel/AMD CPU </a:t>
            </a:r>
          </a:p>
          <a:p>
            <a:pPr lvl="1"/>
            <a:r>
              <a:rPr lang="nb-NO" dirty="0"/>
              <a:t>"</a:t>
            </a:r>
            <a:r>
              <a:rPr lang="nb-NO" dirty="0" err="1"/>
              <a:t>both</a:t>
            </a:r>
            <a:r>
              <a:rPr lang="nb-NO" dirty="0"/>
              <a:t>"</a:t>
            </a:r>
          </a:p>
          <a:p>
            <a:pPr lvl="1"/>
            <a:r>
              <a:rPr lang="nb-NO" dirty="0"/>
              <a:t>CISC </a:t>
            </a:r>
            <a:r>
              <a:rPr lang="nb-NO" dirty="0" err="1"/>
              <a:t>externally</a:t>
            </a:r>
            <a:endParaRPr lang="nb-NO" dirty="0"/>
          </a:p>
          <a:p>
            <a:pPr lvl="1"/>
            <a:r>
              <a:rPr lang="nb-NO" dirty="0"/>
              <a:t>RISC </a:t>
            </a:r>
            <a:r>
              <a:rPr lang="nb-NO" dirty="0" err="1"/>
              <a:t>microinstructions</a:t>
            </a:r>
            <a:r>
              <a:rPr lang="nb-NO" dirty="0"/>
              <a:t> </a:t>
            </a:r>
            <a:r>
              <a:rPr lang="nb-NO" dirty="0" err="1"/>
              <a:t>on</a:t>
            </a:r>
            <a:r>
              <a:rPr lang="nb-NO" dirty="0"/>
              <a:t> </a:t>
            </a:r>
            <a:r>
              <a:rPr lang="nb-NO" dirty="0" err="1"/>
              <a:t>the</a:t>
            </a:r>
            <a:r>
              <a:rPr lang="nb-NO" dirty="0"/>
              <a:t> </a:t>
            </a:r>
            <a:r>
              <a:rPr lang="nb-NO" dirty="0" err="1"/>
              <a:t>processor</a:t>
            </a:r>
            <a:r>
              <a:rPr lang="nb-NO" dirty="0"/>
              <a:t> </a:t>
            </a:r>
            <a:r>
              <a:rPr lang="nb-NO" dirty="0" err="1"/>
              <a:t>itself</a:t>
            </a:r>
            <a:endParaRPr lang="nb-NO" dirty="0"/>
          </a:p>
        </p:txBody>
      </p:sp>
    </p:spTree>
    <p:custDataLst>
      <p:tags r:id="rId1"/>
    </p:custDataLst>
    <p:extLst>
      <p:ext uri="{BB962C8B-B14F-4D97-AF65-F5344CB8AC3E}">
        <p14:creationId xmlns:p14="http://schemas.microsoft.com/office/powerpoint/2010/main" val="30483734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60F6EE-0043-41A4-BA38-52183B14021B}"/>
              </a:ext>
            </a:extLst>
          </p:cNvPr>
          <p:cNvSpPr>
            <a:spLocks noGrp="1"/>
          </p:cNvSpPr>
          <p:nvPr>
            <p:ph type="ctrTitle"/>
          </p:nvPr>
        </p:nvSpPr>
        <p:spPr/>
        <p:txBody>
          <a:bodyPr/>
          <a:lstStyle/>
          <a:p>
            <a:r>
              <a:rPr lang="nb-NO" dirty="0" err="1"/>
              <a:t>Boolean</a:t>
            </a:r>
            <a:r>
              <a:rPr lang="nb-NO" dirty="0"/>
              <a:t> algebra</a:t>
            </a:r>
          </a:p>
        </p:txBody>
      </p:sp>
      <p:sp>
        <p:nvSpPr>
          <p:cNvPr id="6" name="Subtitle 5">
            <a:extLst>
              <a:ext uri="{FF2B5EF4-FFF2-40B4-BE49-F238E27FC236}">
                <a16:creationId xmlns:a16="http://schemas.microsoft.com/office/drawing/2014/main" id="{009235F4-B10B-4EFA-8057-19B13A5E100C}"/>
              </a:ext>
            </a:extLst>
          </p:cNvPr>
          <p:cNvSpPr>
            <a:spLocks noGrp="1"/>
          </p:cNvSpPr>
          <p:nvPr>
            <p:ph type="subTitle" idx="1"/>
          </p:nvPr>
        </p:nvSpPr>
        <p:spPr/>
        <p:txBody>
          <a:bodyPr/>
          <a:lstStyle/>
          <a:p>
            <a:endParaRPr lang="nb-NO"/>
          </a:p>
        </p:txBody>
      </p:sp>
    </p:spTree>
    <p:extLst>
      <p:ext uri="{BB962C8B-B14F-4D97-AF65-F5344CB8AC3E}">
        <p14:creationId xmlns:p14="http://schemas.microsoft.com/office/powerpoint/2010/main" val="200958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More </a:t>
            </a:r>
            <a:r>
              <a:rPr lang="nb-NO" dirty="0" err="1"/>
              <a:t>points</a:t>
            </a:r>
            <a:endParaRPr lang="nb-NO" dirty="0"/>
          </a:p>
        </p:txBody>
      </p:sp>
      <p:sp>
        <p:nvSpPr>
          <p:cNvPr id="3" name="Content Placeholder 2"/>
          <p:cNvSpPr>
            <a:spLocks noGrp="1"/>
          </p:cNvSpPr>
          <p:nvPr>
            <p:ph idx="1"/>
            <p:custDataLst>
              <p:tags r:id="rId3"/>
            </p:custDataLst>
          </p:nvPr>
        </p:nvSpPr>
        <p:spPr>
          <a:xfrm>
            <a:off x="256994" y="1299827"/>
            <a:ext cx="11443962" cy="4591665"/>
          </a:xfrm>
        </p:spPr>
        <p:txBody>
          <a:bodyPr>
            <a:normAutofit/>
          </a:bodyPr>
          <a:lstStyle/>
          <a:p>
            <a:r>
              <a:rPr lang="nb-NO" dirty="0"/>
              <a:t>The </a:t>
            </a:r>
            <a:r>
              <a:rPr lang="nb-NO" dirty="0" err="1"/>
              <a:t>processor</a:t>
            </a:r>
            <a:r>
              <a:rPr lang="nb-NO" dirty="0"/>
              <a:t> </a:t>
            </a:r>
            <a:r>
              <a:rPr lang="nb-NO" dirty="0" err="1"/>
              <a:t>executes</a:t>
            </a:r>
            <a:r>
              <a:rPr lang="nb-NO" dirty="0"/>
              <a:t> </a:t>
            </a:r>
            <a:r>
              <a:rPr lang="nb-NO" dirty="0" err="1"/>
              <a:t>the</a:t>
            </a:r>
            <a:r>
              <a:rPr lang="nb-NO" dirty="0"/>
              <a:t> </a:t>
            </a:r>
            <a:r>
              <a:rPr lang="nb-NO" dirty="0" err="1"/>
              <a:t>instructions</a:t>
            </a:r>
            <a:r>
              <a:rPr lang="nb-NO" dirty="0"/>
              <a:t> in </a:t>
            </a:r>
            <a:r>
              <a:rPr lang="nb-NO" dirty="0" err="1"/>
              <a:t>the</a:t>
            </a:r>
            <a:r>
              <a:rPr lang="nb-NO" dirty="0"/>
              <a:t> order in </a:t>
            </a:r>
            <a:r>
              <a:rPr lang="nb-NO" dirty="0" err="1"/>
              <a:t>which</a:t>
            </a:r>
            <a:r>
              <a:rPr lang="nb-NO" dirty="0"/>
              <a:t> </a:t>
            </a:r>
            <a:r>
              <a:rPr lang="nb-NO" dirty="0" err="1"/>
              <a:t>they</a:t>
            </a:r>
            <a:r>
              <a:rPr lang="nb-NO" dirty="0"/>
              <a:t> </a:t>
            </a:r>
            <a:r>
              <a:rPr lang="nb-NO" dirty="0" err="1"/>
              <a:t>are</a:t>
            </a:r>
            <a:r>
              <a:rPr lang="nb-NO" dirty="0"/>
              <a:t> </a:t>
            </a:r>
            <a:r>
              <a:rPr lang="nb-NO" dirty="0" err="1"/>
              <a:t>stored</a:t>
            </a:r>
            <a:r>
              <a:rPr lang="nb-NO" dirty="0"/>
              <a:t> in </a:t>
            </a:r>
            <a:r>
              <a:rPr lang="nb-NO" dirty="0" err="1"/>
              <a:t>memory</a:t>
            </a:r>
            <a:r>
              <a:rPr lang="nb-NO" dirty="0"/>
              <a:t> («</a:t>
            </a:r>
            <a:r>
              <a:rPr lang="nb-NO" b="1" dirty="0" err="1"/>
              <a:t>sequentially</a:t>
            </a:r>
            <a:r>
              <a:rPr lang="nb-NO" dirty="0"/>
              <a:t>»).</a:t>
            </a:r>
          </a:p>
          <a:p>
            <a:r>
              <a:rPr lang="nb-NO" dirty="0"/>
              <a:t>On </a:t>
            </a:r>
            <a:r>
              <a:rPr lang="nb-NO" b="1" dirty="0"/>
              <a:t>different data types </a:t>
            </a:r>
            <a:r>
              <a:rPr lang="nb-NO" dirty="0" err="1"/>
              <a:t>completely</a:t>
            </a:r>
            <a:r>
              <a:rPr lang="nb-NO" dirty="0"/>
              <a:t> </a:t>
            </a:r>
            <a:r>
              <a:rPr lang="nb-NO" b="1" dirty="0"/>
              <a:t>different </a:t>
            </a:r>
            <a:r>
              <a:rPr lang="nb-NO" b="1" dirty="0" err="1"/>
              <a:t>instructions</a:t>
            </a:r>
            <a:r>
              <a:rPr lang="nb-NO" b="1" dirty="0"/>
              <a:t> </a:t>
            </a:r>
            <a:r>
              <a:rPr lang="nb-NO" dirty="0" err="1"/>
              <a:t>are</a:t>
            </a:r>
            <a:r>
              <a:rPr lang="nb-NO" dirty="0"/>
              <a:t> used</a:t>
            </a:r>
            <a:endParaRPr lang="nb-NO" b="1" dirty="0"/>
          </a:p>
          <a:p>
            <a:pPr lvl="1"/>
            <a:r>
              <a:rPr lang="nb-NO" dirty="0"/>
              <a:t>7 + 5: 	</a:t>
            </a:r>
            <a:r>
              <a:rPr lang="nb-NO" dirty="0" err="1">
                <a:latin typeface="Courier" pitchFamily="49" charset="0"/>
              </a:rPr>
              <a:t>mov</a:t>
            </a:r>
            <a:r>
              <a:rPr lang="nb-NO" dirty="0">
                <a:latin typeface="Courier" pitchFamily="49" charset="0"/>
              </a:rPr>
              <a:t> AX,7  </a:t>
            </a:r>
            <a:br>
              <a:rPr lang="nb-NO" dirty="0">
                <a:latin typeface="Courier" pitchFamily="49" charset="0"/>
              </a:rPr>
            </a:br>
            <a:r>
              <a:rPr lang="nb-NO" dirty="0">
                <a:latin typeface="Courier" pitchFamily="49" charset="0"/>
              </a:rPr>
              <a:t>		</a:t>
            </a:r>
            <a:r>
              <a:rPr lang="nb-NO" dirty="0" err="1">
                <a:latin typeface="Courier" pitchFamily="49" charset="0"/>
              </a:rPr>
              <a:t>add</a:t>
            </a:r>
            <a:r>
              <a:rPr lang="nb-NO" dirty="0">
                <a:latin typeface="Courier" pitchFamily="49" charset="0"/>
              </a:rPr>
              <a:t> AX,5 </a:t>
            </a:r>
            <a:br>
              <a:rPr lang="nb-NO" dirty="0">
                <a:latin typeface="Courier" pitchFamily="49" charset="0"/>
              </a:rPr>
            </a:br>
            <a:r>
              <a:rPr lang="nb-NO" dirty="0" err="1"/>
              <a:t>results</a:t>
            </a:r>
            <a:r>
              <a:rPr lang="nb-NO" dirty="0"/>
              <a:t> in 12 </a:t>
            </a:r>
            <a:r>
              <a:rPr lang="nb-NO" dirty="0" err="1"/>
              <a:t>being</a:t>
            </a:r>
            <a:r>
              <a:rPr lang="nb-NO" dirty="0"/>
              <a:t> in </a:t>
            </a:r>
            <a:r>
              <a:rPr lang="nb-NO" dirty="0" err="1"/>
              <a:t>the</a:t>
            </a:r>
            <a:r>
              <a:rPr lang="nb-NO" dirty="0"/>
              <a:t> AX register</a:t>
            </a:r>
          </a:p>
          <a:p>
            <a:pPr lvl="1"/>
            <a:r>
              <a:rPr lang="nb-NO" dirty="0"/>
              <a:t>7.0 + 5.0:	</a:t>
            </a:r>
            <a:br>
              <a:rPr lang="nb-NO" dirty="0"/>
            </a:br>
            <a:r>
              <a:rPr lang="nb-NO" dirty="0">
                <a:latin typeface="Courier" pitchFamily="49" charset="0"/>
              </a:rPr>
              <a:t>FLD «The </a:t>
            </a:r>
            <a:r>
              <a:rPr lang="nb-NO" dirty="0" err="1">
                <a:latin typeface="Courier" pitchFamily="49" charset="0"/>
              </a:rPr>
              <a:t>memory</a:t>
            </a:r>
            <a:r>
              <a:rPr lang="nb-NO" dirty="0">
                <a:latin typeface="Courier" pitchFamily="49" charset="0"/>
              </a:rPr>
              <a:t> </a:t>
            </a:r>
            <a:r>
              <a:rPr lang="nb-NO" dirty="0" err="1">
                <a:latin typeface="Courier" pitchFamily="49" charset="0"/>
              </a:rPr>
              <a:t>address</a:t>
            </a:r>
            <a:r>
              <a:rPr lang="nb-NO" dirty="0">
                <a:latin typeface="Courier" pitchFamily="49" charset="0"/>
              </a:rPr>
              <a:t> </a:t>
            </a:r>
            <a:r>
              <a:rPr lang="nb-NO" dirty="0" err="1">
                <a:latin typeface="Courier" pitchFamily="49" charset="0"/>
              </a:rPr>
              <a:t>where</a:t>
            </a:r>
            <a:r>
              <a:rPr lang="nb-NO" dirty="0">
                <a:latin typeface="Courier" pitchFamily="49" charset="0"/>
              </a:rPr>
              <a:t> 7.0 is </a:t>
            </a:r>
            <a:r>
              <a:rPr lang="nb-NO" dirty="0" err="1">
                <a:latin typeface="Courier" pitchFamily="49" charset="0"/>
              </a:rPr>
              <a:t>located</a:t>
            </a:r>
            <a:r>
              <a:rPr lang="nb-NO" dirty="0">
                <a:latin typeface="Courier" pitchFamily="49" charset="0"/>
              </a:rPr>
              <a:t>» </a:t>
            </a:r>
            <a:br>
              <a:rPr lang="nb-NO" dirty="0">
                <a:latin typeface="Courier" pitchFamily="49" charset="0"/>
              </a:rPr>
            </a:br>
            <a:r>
              <a:rPr lang="nb-NO" dirty="0">
                <a:latin typeface="Courier" pitchFamily="49" charset="0"/>
              </a:rPr>
              <a:t>FLD 0012AC45 </a:t>
            </a:r>
            <a:br>
              <a:rPr lang="nb-NO" dirty="0">
                <a:latin typeface="Courier" pitchFamily="49" charset="0"/>
              </a:rPr>
            </a:br>
            <a:r>
              <a:rPr lang="nb-NO" dirty="0">
                <a:latin typeface="Courier" pitchFamily="49" charset="0"/>
              </a:rPr>
              <a:t>FADD ST, ST(1)</a:t>
            </a:r>
            <a:br>
              <a:rPr lang="nb-NO" dirty="0">
                <a:latin typeface="Courier" pitchFamily="49" charset="0"/>
              </a:rPr>
            </a:br>
            <a:r>
              <a:rPr lang="nb-NO" dirty="0">
                <a:latin typeface="Courier" pitchFamily="49" charset="0"/>
              </a:rPr>
              <a:t>FSTP «</a:t>
            </a:r>
            <a:r>
              <a:rPr lang="nb-NO" dirty="0" err="1">
                <a:latin typeface="Courier" pitchFamily="49" charset="0"/>
              </a:rPr>
              <a:t>the</a:t>
            </a:r>
            <a:r>
              <a:rPr lang="nb-NO" dirty="0">
                <a:latin typeface="Courier" pitchFamily="49" charset="0"/>
              </a:rPr>
              <a:t> </a:t>
            </a:r>
            <a:r>
              <a:rPr lang="nb-NO" dirty="0" err="1">
                <a:latin typeface="Courier" pitchFamily="49" charset="0"/>
              </a:rPr>
              <a:t>address</a:t>
            </a:r>
            <a:r>
              <a:rPr lang="nb-NO" dirty="0">
                <a:latin typeface="Courier" pitchFamily="49" charset="0"/>
              </a:rPr>
              <a:t> </a:t>
            </a:r>
            <a:r>
              <a:rPr lang="nb-NO" dirty="0" err="1">
                <a:latin typeface="Courier" pitchFamily="49" charset="0"/>
              </a:rPr>
              <a:t>the</a:t>
            </a:r>
            <a:r>
              <a:rPr lang="nb-NO" dirty="0">
                <a:latin typeface="Courier" pitchFamily="49" charset="0"/>
              </a:rPr>
              <a:t> </a:t>
            </a:r>
            <a:r>
              <a:rPr lang="nb-NO" dirty="0" err="1">
                <a:latin typeface="Courier" pitchFamily="49" charset="0"/>
              </a:rPr>
              <a:t>answer</a:t>
            </a:r>
            <a:r>
              <a:rPr lang="nb-NO" dirty="0">
                <a:latin typeface="Courier" pitchFamily="49" charset="0"/>
              </a:rPr>
              <a:t> </a:t>
            </a:r>
            <a:r>
              <a:rPr lang="nb-NO" dirty="0" err="1">
                <a:latin typeface="Courier" pitchFamily="49" charset="0"/>
              </a:rPr>
              <a:t>should</a:t>
            </a:r>
            <a:r>
              <a:rPr lang="nb-NO" dirty="0">
                <a:latin typeface="Courier" pitchFamily="49" charset="0"/>
              </a:rPr>
              <a:t> be </a:t>
            </a:r>
            <a:r>
              <a:rPr lang="nb-NO" dirty="0" err="1">
                <a:latin typeface="Courier" pitchFamily="49" charset="0"/>
              </a:rPr>
              <a:t>added</a:t>
            </a:r>
            <a:r>
              <a:rPr lang="nb-NO" dirty="0">
                <a:latin typeface="Courier" pitchFamily="49" charset="0"/>
              </a:rPr>
              <a:t>»</a:t>
            </a:r>
          </a:p>
          <a:p>
            <a:pPr lvl="1"/>
            <a:r>
              <a:rPr lang="nb-NO" dirty="0"/>
              <a:t>‘Hei’ + ‘Hå!’</a:t>
            </a:r>
            <a:br>
              <a:rPr lang="nb-NO" dirty="0"/>
            </a:br>
            <a:r>
              <a:rPr lang="nb-NO" dirty="0" err="1"/>
              <a:t>loads</a:t>
            </a:r>
            <a:r>
              <a:rPr lang="nb-NO" dirty="0"/>
              <a:t> </a:t>
            </a:r>
            <a:r>
              <a:rPr lang="nb-NO" dirty="0" err="1"/>
              <a:t>of</a:t>
            </a:r>
            <a:r>
              <a:rPr lang="nb-NO" dirty="0"/>
              <a:t> </a:t>
            </a:r>
            <a:r>
              <a:rPr lang="nb-NO" dirty="0" err="1"/>
              <a:t>instructions</a:t>
            </a:r>
            <a:r>
              <a:rPr lang="nb-NO" dirty="0"/>
              <a:t> </a:t>
            </a:r>
            <a:r>
              <a:rPr lang="nb-NO" dirty="0" err="1"/>
              <a:t>that</a:t>
            </a:r>
            <a:r>
              <a:rPr lang="nb-NO" dirty="0"/>
              <a:t> </a:t>
            </a:r>
            <a:r>
              <a:rPr lang="nb-NO" dirty="0" err="1"/>
              <a:t>move</a:t>
            </a:r>
            <a:r>
              <a:rPr lang="nb-NO" dirty="0"/>
              <a:t> </a:t>
            </a:r>
            <a:r>
              <a:rPr lang="nb-NO" dirty="0" err="1"/>
              <a:t>both</a:t>
            </a:r>
            <a:r>
              <a:rPr lang="nb-NO" dirty="0"/>
              <a:t> </a:t>
            </a:r>
            <a:r>
              <a:rPr lang="nb-NO" dirty="0" err="1"/>
              <a:t>strings</a:t>
            </a:r>
            <a:r>
              <a:rPr lang="nb-NO" dirty="0"/>
              <a:t> </a:t>
            </a:r>
            <a:r>
              <a:rPr lang="nb-NO" dirty="0" err="1"/>
              <a:t>into</a:t>
            </a:r>
            <a:r>
              <a:rPr lang="nb-NO" dirty="0"/>
              <a:t> </a:t>
            </a:r>
            <a:r>
              <a:rPr lang="nb-NO" dirty="0" err="1"/>
              <a:t>the</a:t>
            </a:r>
            <a:r>
              <a:rPr lang="nb-NO" dirty="0"/>
              <a:t> </a:t>
            </a:r>
            <a:r>
              <a:rPr lang="nb-NO" dirty="0" err="1"/>
              <a:t>common</a:t>
            </a:r>
            <a:r>
              <a:rPr lang="nb-NO" dirty="0"/>
              <a:t> </a:t>
            </a:r>
            <a:r>
              <a:rPr lang="nb-NO" dirty="0" err="1"/>
              <a:t>memory</a:t>
            </a:r>
            <a:r>
              <a:rPr lang="nb-NO" dirty="0"/>
              <a:t> area and </a:t>
            </a:r>
            <a:r>
              <a:rPr lang="nb-NO" dirty="0" err="1"/>
              <a:t>add</a:t>
            </a:r>
            <a:r>
              <a:rPr lang="nb-NO" dirty="0"/>
              <a:t> </a:t>
            </a:r>
            <a:r>
              <a:rPr lang="nb-NO" dirty="0" err="1"/>
              <a:t>the</a:t>
            </a:r>
            <a:r>
              <a:rPr lang="nb-NO" dirty="0"/>
              <a:t> end </a:t>
            </a:r>
            <a:r>
              <a:rPr lang="nb-NO" dirty="0" err="1"/>
              <a:t>cursor</a:t>
            </a:r>
            <a:r>
              <a:rPr lang="nb-NO" dirty="0"/>
              <a:t> (</a:t>
            </a:r>
            <a:r>
              <a:rPr lang="nb-NO" dirty="0" err="1"/>
              <a:t>typically</a:t>
            </a:r>
            <a:r>
              <a:rPr lang="nb-NO" dirty="0"/>
              <a:t> ASCII 0x00).</a:t>
            </a:r>
          </a:p>
        </p:txBody>
      </p:sp>
    </p:spTree>
    <p:custDataLst>
      <p:tags r:id="rId1"/>
    </p:custDataLst>
    <p:extLst>
      <p:ext uri="{BB962C8B-B14F-4D97-AF65-F5344CB8AC3E}">
        <p14:creationId xmlns:p14="http://schemas.microsoft.com/office/powerpoint/2010/main" val="14816396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More </a:t>
            </a:r>
            <a:r>
              <a:rPr lang="nb-NO" dirty="0" err="1"/>
              <a:t>points</a:t>
            </a:r>
            <a:endParaRPr lang="nb-NO" dirty="0"/>
          </a:p>
        </p:txBody>
      </p:sp>
      <p:sp>
        <p:nvSpPr>
          <p:cNvPr id="3" name="Content Placeholder 2"/>
          <p:cNvSpPr>
            <a:spLocks noGrp="1"/>
          </p:cNvSpPr>
          <p:nvPr>
            <p:ph idx="1"/>
            <p:custDataLst>
              <p:tags r:id="rId3"/>
            </p:custDataLst>
          </p:nvPr>
        </p:nvSpPr>
        <p:spPr/>
        <p:txBody>
          <a:bodyPr/>
          <a:lstStyle/>
          <a:p>
            <a:r>
              <a:rPr lang="nb-NO" dirty="0" err="1"/>
              <a:t>What</a:t>
            </a:r>
            <a:r>
              <a:rPr lang="nb-NO" dirty="0"/>
              <a:t> is a variable??</a:t>
            </a:r>
          </a:p>
          <a:p>
            <a:pPr lvl="1"/>
            <a:r>
              <a:rPr lang="nb-NO" dirty="0"/>
              <a:t>At </a:t>
            </a:r>
            <a:r>
              <a:rPr lang="nb-NO" dirty="0" err="1"/>
              <a:t>the</a:t>
            </a:r>
            <a:r>
              <a:rPr lang="nb-NO" dirty="0"/>
              <a:t> </a:t>
            </a:r>
            <a:r>
              <a:rPr lang="nb-NO" dirty="0" err="1"/>
              <a:t>instruction</a:t>
            </a:r>
            <a:r>
              <a:rPr lang="nb-NO" dirty="0"/>
              <a:t> </a:t>
            </a:r>
            <a:r>
              <a:rPr lang="nb-NO" dirty="0" err="1"/>
              <a:t>level</a:t>
            </a:r>
            <a:r>
              <a:rPr lang="nb-NO" dirty="0"/>
              <a:t>: </a:t>
            </a:r>
            <a:r>
              <a:rPr lang="nb-NO" b="1" dirty="0" err="1"/>
              <a:t>the</a:t>
            </a:r>
            <a:r>
              <a:rPr lang="nb-NO" b="1" dirty="0"/>
              <a:t> </a:t>
            </a:r>
            <a:r>
              <a:rPr lang="nb-NO" b="1" dirty="0" err="1"/>
              <a:t>address</a:t>
            </a:r>
            <a:r>
              <a:rPr lang="nb-NO" b="1" dirty="0"/>
              <a:t> </a:t>
            </a:r>
            <a:r>
              <a:rPr lang="nb-NO" dirty="0" err="1"/>
              <a:t>of</a:t>
            </a:r>
            <a:r>
              <a:rPr lang="nb-NO" dirty="0"/>
              <a:t> a </a:t>
            </a:r>
            <a:r>
              <a:rPr lang="nb-NO" dirty="0" err="1"/>
              <a:t>place</a:t>
            </a:r>
            <a:r>
              <a:rPr lang="nb-NO" dirty="0"/>
              <a:t> </a:t>
            </a:r>
            <a:r>
              <a:rPr lang="nb-NO" dirty="0" err="1"/>
              <a:t>memory</a:t>
            </a:r>
            <a:r>
              <a:rPr lang="nb-NO" dirty="0"/>
              <a:t> (or a register).</a:t>
            </a:r>
          </a:p>
          <a:p>
            <a:r>
              <a:rPr lang="nb-NO" dirty="0" err="1"/>
              <a:t>Why</a:t>
            </a:r>
            <a:r>
              <a:rPr lang="nb-NO" dirty="0"/>
              <a:t> do variables have «</a:t>
            </a:r>
            <a:r>
              <a:rPr lang="nb-NO" dirty="0" err="1"/>
              <a:t>scope</a:t>
            </a:r>
            <a:r>
              <a:rPr lang="nb-NO" dirty="0"/>
              <a:t>»?</a:t>
            </a:r>
          </a:p>
          <a:p>
            <a:pPr lvl="1"/>
            <a:r>
              <a:rPr lang="nb-NO" dirty="0"/>
              <a:t>Calling a </a:t>
            </a:r>
            <a:r>
              <a:rPr lang="nb-NO" dirty="0" err="1"/>
              <a:t>method</a:t>
            </a:r>
            <a:r>
              <a:rPr lang="nb-NO" dirty="0"/>
              <a:t> </a:t>
            </a:r>
            <a:r>
              <a:rPr lang="nb-NO" dirty="0" err="1"/>
              <a:t>means</a:t>
            </a:r>
            <a:r>
              <a:rPr lang="nb-NO" dirty="0"/>
              <a:t> </a:t>
            </a:r>
            <a:r>
              <a:rPr lang="nb-NO" dirty="0" err="1"/>
              <a:t>that</a:t>
            </a:r>
            <a:r>
              <a:rPr lang="nb-NO" dirty="0"/>
              <a:t> </a:t>
            </a:r>
            <a:r>
              <a:rPr lang="nb-NO" dirty="0" err="1"/>
              <a:t>you</a:t>
            </a:r>
            <a:r>
              <a:rPr lang="nb-NO" dirty="0"/>
              <a:t> start </a:t>
            </a:r>
            <a:r>
              <a:rPr lang="nb-NO" dirty="0" err="1"/>
              <a:t>running</a:t>
            </a:r>
            <a:r>
              <a:rPr lang="nb-NO" dirty="0"/>
              <a:t> </a:t>
            </a:r>
            <a:r>
              <a:rPr lang="nb-NO" dirty="0" err="1"/>
              <a:t>instructions</a:t>
            </a:r>
            <a:r>
              <a:rPr lang="nb-NO" dirty="0"/>
              <a:t> </a:t>
            </a:r>
            <a:r>
              <a:rPr lang="nb-NO" dirty="0" err="1"/>
              <a:t>somewhere</a:t>
            </a:r>
            <a:r>
              <a:rPr lang="nb-NO" dirty="0"/>
              <a:t> </a:t>
            </a:r>
            <a:r>
              <a:rPr lang="nb-NO" dirty="0" err="1"/>
              <a:t>else</a:t>
            </a:r>
            <a:r>
              <a:rPr lang="nb-NO" dirty="0"/>
              <a:t> in </a:t>
            </a:r>
            <a:r>
              <a:rPr lang="nb-NO" dirty="0" err="1"/>
              <a:t>memory</a:t>
            </a:r>
            <a:endParaRPr lang="nb-NO" dirty="0"/>
          </a:p>
          <a:p>
            <a:pPr lvl="1"/>
            <a:r>
              <a:rPr lang="nb-NO" dirty="0" err="1"/>
              <a:t>When</a:t>
            </a:r>
            <a:r>
              <a:rPr lang="nb-NO" dirty="0"/>
              <a:t> </a:t>
            </a:r>
            <a:r>
              <a:rPr lang="nb-NO" dirty="0" err="1"/>
              <a:t>you</a:t>
            </a:r>
            <a:r>
              <a:rPr lang="nb-NO" dirty="0"/>
              <a:t> jump back to </a:t>
            </a:r>
            <a:r>
              <a:rPr lang="nb-NO" dirty="0" err="1"/>
              <a:t>where</a:t>
            </a:r>
            <a:r>
              <a:rPr lang="nb-NO" dirty="0"/>
              <a:t> </a:t>
            </a:r>
            <a:r>
              <a:rPr lang="nb-NO" dirty="0" err="1"/>
              <a:t>the</a:t>
            </a:r>
            <a:r>
              <a:rPr lang="nb-NO" dirty="0"/>
              <a:t> </a:t>
            </a:r>
            <a:r>
              <a:rPr lang="nb-NO" dirty="0" err="1"/>
              <a:t>method</a:t>
            </a:r>
            <a:r>
              <a:rPr lang="nb-NO" dirty="0"/>
              <a:t> </a:t>
            </a:r>
            <a:r>
              <a:rPr lang="nb-NO" dirty="0" err="1"/>
              <a:t>was</a:t>
            </a:r>
            <a:r>
              <a:rPr lang="nb-NO" dirty="0"/>
              <a:t> </a:t>
            </a:r>
            <a:r>
              <a:rPr lang="nb-NO" dirty="0" err="1"/>
              <a:t>called</a:t>
            </a:r>
            <a:r>
              <a:rPr lang="nb-NO" dirty="0"/>
              <a:t>, </a:t>
            </a:r>
            <a:r>
              <a:rPr lang="nb-NO" dirty="0" err="1"/>
              <a:t>everything</a:t>
            </a:r>
            <a:r>
              <a:rPr lang="nb-NO" dirty="0"/>
              <a:t> </a:t>
            </a:r>
            <a:r>
              <a:rPr lang="nb-NO" dirty="0" err="1"/>
              <a:t>other</a:t>
            </a:r>
            <a:r>
              <a:rPr lang="nb-NO" dirty="0"/>
              <a:t> </a:t>
            </a:r>
            <a:r>
              <a:rPr lang="nb-NO" dirty="0" err="1"/>
              <a:t>than</a:t>
            </a:r>
            <a:r>
              <a:rPr lang="nb-NO" dirty="0"/>
              <a:t> </a:t>
            </a:r>
            <a:r>
              <a:rPr lang="nb-NO" dirty="0" err="1"/>
              <a:t>what</a:t>
            </a:r>
            <a:r>
              <a:rPr lang="nb-NO" dirty="0"/>
              <a:t> </a:t>
            </a:r>
            <a:r>
              <a:rPr lang="nb-NO" dirty="0" err="1"/>
              <a:t>the</a:t>
            </a:r>
            <a:r>
              <a:rPr lang="nb-NO" dirty="0"/>
              <a:t> </a:t>
            </a:r>
            <a:r>
              <a:rPr lang="nb-NO" dirty="0" err="1"/>
              <a:t>method</a:t>
            </a:r>
            <a:r>
              <a:rPr lang="nb-NO" dirty="0"/>
              <a:t> </a:t>
            </a:r>
            <a:r>
              <a:rPr lang="nb-NO" dirty="0" err="1"/>
              <a:t>returns</a:t>
            </a:r>
            <a:r>
              <a:rPr lang="nb-NO" dirty="0"/>
              <a:t> </a:t>
            </a:r>
            <a:r>
              <a:rPr lang="nb-NO" dirty="0" err="1"/>
              <a:t>disappears</a:t>
            </a:r>
            <a:r>
              <a:rPr lang="nb-NO" dirty="0"/>
              <a:t> (</a:t>
            </a:r>
            <a:r>
              <a:rPr lang="nb-NO" dirty="0" err="1"/>
              <a:t>typically</a:t>
            </a:r>
            <a:r>
              <a:rPr lang="nb-NO" dirty="0"/>
              <a:t> an </a:t>
            </a:r>
            <a:r>
              <a:rPr lang="nb-NO" dirty="0" err="1"/>
              <a:t>address</a:t>
            </a:r>
            <a:r>
              <a:rPr lang="nb-NO" dirty="0"/>
              <a:t> to a </a:t>
            </a:r>
            <a:r>
              <a:rPr lang="nb-NO" dirty="0" err="1"/>
              <a:t>value</a:t>
            </a:r>
            <a:r>
              <a:rPr lang="nb-NO" dirty="0"/>
              <a:t>…)</a:t>
            </a:r>
          </a:p>
        </p:txBody>
      </p:sp>
    </p:spTree>
    <p:custDataLst>
      <p:tags r:id="rId1"/>
    </p:custDataLst>
    <p:extLst>
      <p:ext uri="{BB962C8B-B14F-4D97-AF65-F5344CB8AC3E}">
        <p14:creationId xmlns:p14="http://schemas.microsoft.com/office/powerpoint/2010/main" val="14780798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err="1"/>
              <a:t>What</a:t>
            </a:r>
            <a:r>
              <a:rPr lang="nb-NO" dirty="0"/>
              <a:t> </a:t>
            </a:r>
            <a:r>
              <a:rPr lang="nb-NO" dirty="0" err="1"/>
              <a:t>should</a:t>
            </a:r>
            <a:r>
              <a:rPr lang="nb-NO" dirty="0"/>
              <a:t> </a:t>
            </a:r>
            <a:r>
              <a:rPr lang="nb-NO" dirty="0" err="1"/>
              <a:t>we</a:t>
            </a:r>
            <a:r>
              <a:rPr lang="nb-NO" dirty="0"/>
              <a:t> </a:t>
            </a:r>
            <a:r>
              <a:rPr lang="nb-NO" dirty="0" err="1"/>
              <a:t>know</a:t>
            </a:r>
            <a:r>
              <a:rPr lang="nb-NO" dirty="0"/>
              <a:t>?</a:t>
            </a:r>
          </a:p>
        </p:txBody>
      </p:sp>
      <p:sp>
        <p:nvSpPr>
          <p:cNvPr id="3" name="Content Placeholder 2"/>
          <p:cNvSpPr>
            <a:spLocks noGrp="1"/>
          </p:cNvSpPr>
          <p:nvPr>
            <p:ph idx="1"/>
          </p:nvPr>
        </p:nvSpPr>
        <p:spPr>
          <a:xfrm>
            <a:off x="383603" y="1168925"/>
            <a:ext cx="11443962" cy="5271208"/>
          </a:xfrm>
        </p:spPr>
        <p:txBody>
          <a:bodyPr>
            <a:normAutofit/>
          </a:bodyPr>
          <a:lstStyle/>
          <a:p>
            <a:r>
              <a:rPr lang="nb-NO" dirty="0" err="1"/>
              <a:t>Boolean</a:t>
            </a:r>
            <a:r>
              <a:rPr lang="nb-NO" dirty="0"/>
              <a:t> algebra</a:t>
            </a:r>
          </a:p>
          <a:p>
            <a:pPr lvl="1"/>
            <a:r>
              <a:rPr lang="nb-NO" dirty="0"/>
              <a:t>NOT, AND, OR, XOR</a:t>
            </a:r>
          </a:p>
          <a:p>
            <a:r>
              <a:rPr lang="nb-NO" dirty="0" err="1"/>
              <a:t>What</a:t>
            </a:r>
            <a:r>
              <a:rPr lang="nb-NO" dirty="0"/>
              <a:t> an </a:t>
            </a:r>
            <a:r>
              <a:rPr lang="nb-NO" dirty="0" err="1"/>
              <a:t>instruction</a:t>
            </a:r>
            <a:r>
              <a:rPr lang="nb-NO" dirty="0"/>
              <a:t> is.</a:t>
            </a:r>
          </a:p>
          <a:p>
            <a:pPr lvl="1"/>
            <a:r>
              <a:rPr lang="nb-NO" dirty="0" err="1"/>
              <a:t>how</a:t>
            </a:r>
            <a:r>
              <a:rPr lang="nb-NO" dirty="0"/>
              <a:t> </a:t>
            </a:r>
            <a:r>
              <a:rPr lang="nb-NO" dirty="0" err="1"/>
              <a:t>built</a:t>
            </a:r>
            <a:r>
              <a:rPr lang="nb-NO" dirty="0"/>
              <a:t> up</a:t>
            </a:r>
          </a:p>
          <a:p>
            <a:pPr lvl="1"/>
            <a:r>
              <a:rPr lang="nb-NO" dirty="0" err="1"/>
              <a:t>what</a:t>
            </a:r>
            <a:r>
              <a:rPr lang="nb-NO" dirty="0"/>
              <a:t> types</a:t>
            </a:r>
          </a:p>
          <a:p>
            <a:r>
              <a:rPr lang="nb-NO" dirty="0" err="1"/>
              <a:t>What</a:t>
            </a:r>
            <a:r>
              <a:rPr lang="nb-NO" dirty="0"/>
              <a:t> a register is.</a:t>
            </a:r>
          </a:p>
          <a:p>
            <a:pPr lvl="1"/>
            <a:r>
              <a:rPr lang="nb-NO" dirty="0" err="1"/>
              <a:t>the</a:t>
            </a:r>
            <a:r>
              <a:rPr lang="nb-NO" dirty="0"/>
              <a:t> types </a:t>
            </a:r>
            <a:r>
              <a:rPr lang="nb-NO" dirty="0" err="1"/>
              <a:t>of</a:t>
            </a:r>
            <a:r>
              <a:rPr lang="nb-NO" dirty="0"/>
              <a:t> registers </a:t>
            </a:r>
            <a:r>
              <a:rPr lang="nb-NO" dirty="0" err="1"/>
              <a:t>found</a:t>
            </a:r>
            <a:r>
              <a:rPr lang="nb-NO" dirty="0"/>
              <a:t> </a:t>
            </a:r>
            <a:r>
              <a:rPr lang="nb-NO" dirty="0" err="1"/>
              <a:t>on</a:t>
            </a:r>
            <a:r>
              <a:rPr lang="nb-NO" dirty="0"/>
              <a:t> </a:t>
            </a:r>
            <a:r>
              <a:rPr lang="nb-NO" dirty="0" err="1"/>
              <a:t>the</a:t>
            </a:r>
            <a:r>
              <a:rPr lang="nb-NO" dirty="0"/>
              <a:t> CPU</a:t>
            </a:r>
          </a:p>
          <a:p>
            <a:pPr lvl="1"/>
            <a:r>
              <a:rPr lang="nb-NO" dirty="0"/>
              <a:t>The </a:t>
            </a:r>
            <a:r>
              <a:rPr lang="nb-NO" dirty="0" err="1"/>
              <a:t>difference</a:t>
            </a:r>
            <a:r>
              <a:rPr lang="nb-NO" dirty="0"/>
              <a:t> </a:t>
            </a:r>
            <a:r>
              <a:rPr lang="nb-NO" dirty="0" err="1"/>
              <a:t>between</a:t>
            </a:r>
            <a:r>
              <a:rPr lang="nb-NO" dirty="0"/>
              <a:t> </a:t>
            </a:r>
            <a:r>
              <a:rPr lang="nb-NO" dirty="0" err="1"/>
              <a:t>address</a:t>
            </a:r>
            <a:r>
              <a:rPr lang="nb-NO" dirty="0"/>
              <a:t> and </a:t>
            </a:r>
            <a:r>
              <a:rPr lang="nb-NO" dirty="0" err="1"/>
              <a:t>answer</a:t>
            </a:r>
            <a:r>
              <a:rPr lang="nb-NO" dirty="0"/>
              <a:t> register.</a:t>
            </a:r>
          </a:p>
          <a:p>
            <a:r>
              <a:rPr lang="nb-NO" dirty="0"/>
              <a:t>Von Neumann </a:t>
            </a:r>
            <a:r>
              <a:rPr lang="nb-NO" dirty="0" err="1"/>
              <a:t>model</a:t>
            </a:r>
            <a:r>
              <a:rPr lang="nb-NO" dirty="0"/>
              <a:t> (</a:t>
            </a:r>
            <a:r>
              <a:rPr lang="nb-NO" dirty="0" err="1"/>
              <a:t>again</a:t>
            </a:r>
            <a:r>
              <a:rPr lang="nb-NO" dirty="0"/>
              <a:t>)</a:t>
            </a:r>
          </a:p>
          <a:p>
            <a:pPr lvl="1"/>
            <a:r>
              <a:rPr lang="nb-NO" dirty="0" err="1"/>
              <a:t>smaller</a:t>
            </a:r>
            <a:r>
              <a:rPr lang="nb-NO" dirty="0"/>
              <a:t> «</a:t>
            </a:r>
            <a:r>
              <a:rPr lang="nb-NO" dirty="0" err="1"/>
              <a:t>black</a:t>
            </a:r>
            <a:r>
              <a:rPr lang="nb-NO" dirty="0"/>
              <a:t> </a:t>
            </a:r>
            <a:r>
              <a:rPr lang="nb-NO" dirty="0" err="1"/>
              <a:t>box</a:t>
            </a:r>
            <a:r>
              <a:rPr lang="nb-NO" dirty="0"/>
              <a:t>»</a:t>
            </a:r>
          </a:p>
          <a:p>
            <a:r>
              <a:rPr lang="nb-NO" dirty="0"/>
              <a:t>The </a:t>
            </a:r>
            <a:r>
              <a:rPr lang="nb-NO" dirty="0" err="1"/>
              <a:t>difference</a:t>
            </a:r>
            <a:r>
              <a:rPr lang="nb-NO" dirty="0"/>
              <a:t> </a:t>
            </a:r>
            <a:r>
              <a:rPr lang="nb-NO" dirty="0" err="1"/>
              <a:t>between</a:t>
            </a:r>
            <a:r>
              <a:rPr lang="nb-NO" dirty="0"/>
              <a:t> CISC and RISC</a:t>
            </a:r>
          </a:p>
          <a:p>
            <a:r>
              <a:rPr lang="nb-NO" dirty="0"/>
              <a:t>A </a:t>
            </a:r>
            <a:r>
              <a:rPr lang="nb-NO" dirty="0" err="1"/>
              <a:t>little</a:t>
            </a:r>
            <a:r>
              <a:rPr lang="nb-NO" dirty="0"/>
              <a:t> </a:t>
            </a:r>
            <a:r>
              <a:rPr lang="nb-NO" dirty="0" err="1"/>
              <a:t>about</a:t>
            </a:r>
            <a:r>
              <a:rPr lang="nb-NO" dirty="0"/>
              <a:t> x86 and </a:t>
            </a:r>
            <a:r>
              <a:rPr lang="nb-NO" dirty="0" err="1"/>
              <a:t>options</a:t>
            </a:r>
            <a:endParaRPr lang="nb-NO" dirty="0"/>
          </a:p>
          <a:p>
            <a:endParaRPr lang="nb-NO" dirty="0"/>
          </a:p>
          <a:p>
            <a:endParaRPr lang="nb-NO" dirty="0"/>
          </a:p>
        </p:txBody>
      </p:sp>
    </p:spTree>
    <p:extLst>
      <p:ext uri="{BB962C8B-B14F-4D97-AF65-F5344CB8AC3E}">
        <p14:creationId xmlns:p14="http://schemas.microsoft.com/office/powerpoint/2010/main" val="257631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custDataLst>
              <p:tags r:id="rId2"/>
            </p:custDataLst>
          </p:nvPr>
        </p:nvSpPr>
        <p:spPr/>
        <p:txBody>
          <a:bodyPr/>
          <a:lstStyle/>
          <a:p>
            <a:r>
              <a:rPr lang="nb-NO" dirty="0"/>
              <a:t>For </a:t>
            </a:r>
            <a:r>
              <a:rPr lang="nb-NO" dirty="0" err="1"/>
              <a:t>optional</a:t>
            </a:r>
            <a:r>
              <a:rPr lang="nb-NO" dirty="0"/>
              <a:t> </a:t>
            </a:r>
            <a:r>
              <a:rPr lang="nb-NO" dirty="0" err="1"/>
              <a:t>self-study</a:t>
            </a:r>
            <a:endParaRPr lang="nb-NO" dirty="0"/>
          </a:p>
        </p:txBody>
      </p:sp>
      <p:sp>
        <p:nvSpPr>
          <p:cNvPr id="5" name="Subtitle 4">
            <a:extLst>
              <a:ext uri="{FF2B5EF4-FFF2-40B4-BE49-F238E27FC236}">
                <a16:creationId xmlns:a16="http://schemas.microsoft.com/office/drawing/2014/main" id="{E6E8A8A2-F3AC-46F4-B156-7E81E527FF9D}"/>
              </a:ext>
            </a:extLst>
          </p:cNvPr>
          <p:cNvSpPr>
            <a:spLocks noGrp="1"/>
          </p:cNvSpPr>
          <p:nvPr>
            <p:ph type="subTitle" idx="1"/>
          </p:nvPr>
        </p:nvSpPr>
        <p:spPr>
          <a:xfrm>
            <a:off x="395748" y="4228641"/>
            <a:ext cx="10214994" cy="2042949"/>
          </a:xfrm>
        </p:spPr>
        <p:txBody>
          <a:bodyPr>
            <a:normAutofit/>
          </a:bodyPr>
          <a:lstStyle/>
          <a:p>
            <a:r>
              <a:rPr lang="nb-NO" dirty="0"/>
              <a:t>For </a:t>
            </a:r>
            <a:r>
              <a:rPr lang="nb-NO" dirty="0" err="1"/>
              <a:t>those</a:t>
            </a:r>
            <a:r>
              <a:rPr lang="nb-NO" dirty="0"/>
              <a:t> </a:t>
            </a:r>
            <a:r>
              <a:rPr lang="nb-NO" dirty="0" err="1"/>
              <a:t>who</a:t>
            </a:r>
            <a:r>
              <a:rPr lang="nb-NO" dirty="0"/>
              <a:t> </a:t>
            </a:r>
            <a:r>
              <a:rPr lang="nb-NO" dirty="0" err="1"/>
              <a:t>want</a:t>
            </a:r>
            <a:r>
              <a:rPr lang="nb-NO" dirty="0"/>
              <a:t> to </a:t>
            </a:r>
            <a:r>
              <a:rPr lang="nb-NO" dirty="0" err="1"/>
              <a:t>learn</a:t>
            </a:r>
            <a:r>
              <a:rPr lang="nb-NO" dirty="0"/>
              <a:t> </a:t>
            </a:r>
            <a:r>
              <a:rPr lang="nb-NO" dirty="0" err="1"/>
              <a:t>some</a:t>
            </a:r>
            <a:r>
              <a:rPr lang="nb-NO" dirty="0"/>
              <a:t> </a:t>
            </a:r>
            <a:r>
              <a:rPr lang="nb-NO" dirty="0" err="1"/>
              <a:t>topics</a:t>
            </a:r>
            <a:r>
              <a:rPr lang="nb-NO" dirty="0"/>
              <a:t> more in </a:t>
            </a:r>
            <a:r>
              <a:rPr lang="nb-NO" dirty="0" err="1"/>
              <a:t>depth</a:t>
            </a:r>
            <a:r>
              <a:rPr lang="nb-NO" dirty="0"/>
              <a:t> to </a:t>
            </a:r>
            <a:r>
              <a:rPr lang="nb-NO" dirty="0" err="1"/>
              <a:t>better</a:t>
            </a:r>
            <a:r>
              <a:rPr lang="nb-NO" dirty="0"/>
              <a:t> understand, </a:t>
            </a:r>
            <a:r>
              <a:rPr lang="nb-NO" dirty="0" err="1"/>
              <a:t>here</a:t>
            </a:r>
            <a:r>
              <a:rPr lang="nb-NO" dirty="0"/>
              <a:t> </a:t>
            </a:r>
            <a:r>
              <a:rPr lang="nb-NO" dirty="0" err="1"/>
              <a:t>are</a:t>
            </a:r>
            <a:r>
              <a:rPr lang="nb-NO" dirty="0"/>
              <a:t> </a:t>
            </a:r>
            <a:r>
              <a:rPr lang="nb-NO" dirty="0" err="1"/>
              <a:t>some</a:t>
            </a:r>
            <a:r>
              <a:rPr lang="nb-NO" dirty="0"/>
              <a:t> </a:t>
            </a:r>
            <a:r>
              <a:rPr lang="nb-NO" dirty="0" err="1"/>
              <a:t>extra</a:t>
            </a:r>
            <a:r>
              <a:rPr lang="nb-NO" dirty="0"/>
              <a:t> </a:t>
            </a:r>
            <a:r>
              <a:rPr lang="nb-NO" dirty="0" err="1"/>
              <a:t>topics</a:t>
            </a:r>
            <a:r>
              <a:rPr lang="nb-NO" dirty="0"/>
              <a:t> </a:t>
            </a:r>
            <a:r>
              <a:rPr lang="nb-NO" dirty="0" err="1"/>
              <a:t>related</a:t>
            </a:r>
            <a:r>
              <a:rPr lang="nb-NO" dirty="0"/>
              <a:t> to </a:t>
            </a:r>
            <a:r>
              <a:rPr lang="nb-NO" dirty="0" err="1"/>
              <a:t>today's</a:t>
            </a:r>
            <a:r>
              <a:rPr lang="nb-NO" dirty="0"/>
              <a:t> </a:t>
            </a:r>
            <a:r>
              <a:rPr lang="nb-NO" dirty="0" err="1"/>
              <a:t>teaching</a:t>
            </a:r>
            <a:r>
              <a:rPr lang="nb-NO" dirty="0"/>
              <a:t>, it must be </a:t>
            </a:r>
            <a:r>
              <a:rPr lang="nb-NO" dirty="0" err="1"/>
              <a:t>expected</a:t>
            </a:r>
            <a:r>
              <a:rPr lang="nb-NO" dirty="0"/>
              <a:t> </a:t>
            </a:r>
            <a:r>
              <a:rPr lang="nb-NO" dirty="0" err="1"/>
              <a:t>some</a:t>
            </a:r>
            <a:r>
              <a:rPr lang="nb-NO" dirty="0"/>
              <a:t> personal </a:t>
            </a:r>
            <a:r>
              <a:rPr lang="nb-NO" dirty="0" err="1"/>
              <a:t>work</a:t>
            </a:r>
            <a:r>
              <a:rPr lang="nb-NO" dirty="0"/>
              <a:t> to understand </a:t>
            </a:r>
            <a:r>
              <a:rPr lang="nb-NO" dirty="0" err="1"/>
              <a:t>these</a:t>
            </a:r>
            <a:r>
              <a:rPr lang="nb-NO" dirty="0"/>
              <a:t> </a:t>
            </a:r>
            <a:r>
              <a:rPr lang="nb-NO" dirty="0" err="1"/>
              <a:t>topics</a:t>
            </a:r>
            <a:r>
              <a:rPr lang="nb-NO" dirty="0"/>
              <a:t>.</a:t>
            </a:r>
          </a:p>
          <a:p>
            <a:r>
              <a:rPr lang="nb-NO" dirty="0" err="1"/>
              <a:t>There</a:t>
            </a:r>
            <a:r>
              <a:rPr lang="nb-NO" dirty="0"/>
              <a:t> </a:t>
            </a:r>
            <a:r>
              <a:rPr lang="nb-NO" dirty="0" err="1"/>
              <a:t>will</a:t>
            </a:r>
            <a:r>
              <a:rPr lang="nb-NO" dirty="0"/>
              <a:t> be </a:t>
            </a:r>
            <a:r>
              <a:rPr lang="nb-NO" dirty="0" err="1"/>
              <a:t>no</a:t>
            </a:r>
            <a:r>
              <a:rPr lang="nb-NO" dirty="0"/>
              <a:t> questions </a:t>
            </a:r>
            <a:r>
              <a:rPr lang="nb-NO" dirty="0" err="1"/>
              <a:t>on</a:t>
            </a:r>
            <a:r>
              <a:rPr lang="nb-NO" dirty="0"/>
              <a:t> </a:t>
            </a:r>
            <a:r>
              <a:rPr lang="nb-NO" dirty="0" err="1"/>
              <a:t>the</a:t>
            </a:r>
            <a:r>
              <a:rPr lang="nb-NO" dirty="0"/>
              <a:t> </a:t>
            </a:r>
            <a:r>
              <a:rPr lang="nb-NO" dirty="0" err="1"/>
              <a:t>exam</a:t>
            </a:r>
            <a:r>
              <a:rPr lang="nb-NO" dirty="0"/>
              <a:t> from </a:t>
            </a:r>
            <a:r>
              <a:rPr lang="nb-NO" dirty="0" err="1"/>
              <a:t>these</a:t>
            </a:r>
            <a:r>
              <a:rPr lang="nb-NO" dirty="0"/>
              <a:t>, and </a:t>
            </a:r>
            <a:r>
              <a:rPr lang="nb-NO" dirty="0" err="1"/>
              <a:t>this</a:t>
            </a:r>
            <a:r>
              <a:rPr lang="nb-NO" dirty="0"/>
              <a:t> is </a:t>
            </a:r>
            <a:r>
              <a:rPr lang="nb-NO" dirty="0" err="1"/>
              <a:t>therefore</a:t>
            </a:r>
            <a:r>
              <a:rPr lang="nb-NO" dirty="0"/>
              <a:t> not </a:t>
            </a:r>
            <a:r>
              <a:rPr lang="nb-NO" dirty="0" err="1"/>
              <a:t>considered</a:t>
            </a:r>
            <a:r>
              <a:rPr lang="nb-NO" dirty="0"/>
              <a:t> to be part </a:t>
            </a:r>
            <a:r>
              <a:rPr lang="nb-NO" dirty="0" err="1"/>
              <a:t>of</a:t>
            </a:r>
            <a:r>
              <a:rPr lang="nb-NO" dirty="0"/>
              <a:t> </a:t>
            </a:r>
            <a:r>
              <a:rPr lang="nb-NO" dirty="0" err="1"/>
              <a:t>the</a:t>
            </a:r>
            <a:r>
              <a:rPr lang="nb-NO" dirty="0"/>
              <a:t> syllabus.</a:t>
            </a:r>
          </a:p>
        </p:txBody>
      </p:sp>
    </p:spTree>
    <p:custDataLst>
      <p:tags r:id="rId1"/>
    </p:custDataLst>
    <p:extLst>
      <p:ext uri="{BB962C8B-B14F-4D97-AF65-F5344CB8AC3E}">
        <p14:creationId xmlns:p14="http://schemas.microsoft.com/office/powerpoint/2010/main" val="36303127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solidFill>
                  <a:srgbClr val="FF0000"/>
                </a:solidFill>
              </a:rPr>
              <a:t>G</a:t>
            </a:r>
            <a:r>
              <a:rPr lang="nb-NO" sz="3600" dirty="0"/>
              <a:t>raphics</a:t>
            </a:r>
            <a:r>
              <a:rPr lang="nb-NO" dirty="0"/>
              <a:t> </a:t>
            </a:r>
            <a:r>
              <a:rPr lang="nb-NO" dirty="0">
                <a:solidFill>
                  <a:srgbClr val="FF0000"/>
                </a:solidFill>
              </a:rPr>
              <a:t>P</a:t>
            </a:r>
            <a:r>
              <a:rPr lang="nb-NO" sz="3600" dirty="0"/>
              <a:t>rocessing</a:t>
            </a:r>
            <a:r>
              <a:rPr lang="nb-NO" dirty="0"/>
              <a:t> </a:t>
            </a:r>
            <a:r>
              <a:rPr lang="nb-NO" dirty="0">
                <a:solidFill>
                  <a:srgbClr val="FF0000"/>
                </a:solidFill>
              </a:rPr>
              <a:t>U</a:t>
            </a:r>
            <a:r>
              <a:rPr lang="nb-NO" sz="3600" dirty="0"/>
              <a:t>nit</a:t>
            </a:r>
            <a:endParaRPr lang="nb-NO" dirty="0"/>
          </a:p>
        </p:txBody>
      </p:sp>
      <p:sp>
        <p:nvSpPr>
          <p:cNvPr id="3" name="Content Placeholder 2"/>
          <p:cNvSpPr>
            <a:spLocks noGrp="1"/>
          </p:cNvSpPr>
          <p:nvPr>
            <p:ph idx="1"/>
            <p:custDataLst>
              <p:tags r:id="rId3"/>
            </p:custDataLst>
          </p:nvPr>
        </p:nvSpPr>
        <p:spPr>
          <a:xfrm>
            <a:off x="383603" y="1412369"/>
            <a:ext cx="11443962" cy="4591665"/>
          </a:xfrm>
        </p:spPr>
        <p:txBody>
          <a:bodyPr>
            <a:normAutofit/>
          </a:bodyPr>
          <a:lstStyle/>
          <a:p>
            <a:r>
              <a:rPr lang="nb-NO" sz="2000" dirty="0" err="1"/>
              <a:t>Either</a:t>
            </a:r>
            <a:r>
              <a:rPr lang="nb-NO" sz="2000" dirty="0"/>
              <a:t> </a:t>
            </a:r>
            <a:r>
              <a:rPr lang="nb-NO" sz="2000" dirty="0" err="1"/>
              <a:t>integrated</a:t>
            </a:r>
            <a:r>
              <a:rPr lang="nb-NO" sz="2000" dirty="0"/>
              <a:t> </a:t>
            </a:r>
            <a:r>
              <a:rPr lang="nb-NO" sz="2000" dirty="0" err="1"/>
              <a:t>on</a:t>
            </a:r>
            <a:r>
              <a:rPr lang="nb-NO" sz="2000" dirty="0"/>
              <a:t> </a:t>
            </a:r>
            <a:r>
              <a:rPr lang="nb-NO" sz="2000" dirty="0" err="1"/>
              <a:t>motherboard</a:t>
            </a:r>
            <a:r>
              <a:rPr lang="nb-NO" sz="2000" dirty="0"/>
              <a:t>, or </a:t>
            </a:r>
            <a:r>
              <a:rPr lang="nb-NO" sz="2000" dirty="0" err="1"/>
              <a:t>mounted</a:t>
            </a:r>
            <a:r>
              <a:rPr lang="nb-NO" sz="2000" dirty="0"/>
              <a:t> </a:t>
            </a:r>
            <a:r>
              <a:rPr lang="nb-NO" sz="2000" dirty="0" err="1"/>
              <a:t>on</a:t>
            </a:r>
            <a:r>
              <a:rPr lang="nb-NO" sz="2000" dirty="0"/>
              <a:t> </a:t>
            </a:r>
            <a:br>
              <a:rPr lang="nb-NO" sz="2000" dirty="0"/>
            </a:br>
            <a:r>
              <a:rPr lang="nb-NO" sz="2000" dirty="0" err="1"/>
              <a:t>graphics</a:t>
            </a:r>
            <a:r>
              <a:rPr lang="nb-NO" sz="2000" dirty="0"/>
              <a:t> </a:t>
            </a:r>
            <a:r>
              <a:rPr lang="nb-NO" sz="2000" dirty="0" err="1"/>
              <a:t>card</a:t>
            </a:r>
            <a:endParaRPr lang="nb-NO" sz="2000" dirty="0"/>
          </a:p>
          <a:p>
            <a:r>
              <a:rPr lang="nb-NO" dirty="0" err="1"/>
              <a:t>Massively</a:t>
            </a:r>
            <a:r>
              <a:rPr lang="nb-NO" dirty="0"/>
              <a:t> </a:t>
            </a:r>
            <a:r>
              <a:rPr lang="nb-NO" dirty="0" err="1"/>
              <a:t>parallel</a:t>
            </a:r>
            <a:endParaRPr lang="nb-NO" dirty="0"/>
          </a:p>
          <a:p>
            <a:pPr lvl="1"/>
            <a:r>
              <a:rPr lang="nb-NO" dirty="0"/>
              <a:t>(</a:t>
            </a:r>
            <a:r>
              <a:rPr lang="nb-NO" dirty="0" err="1"/>
              <a:t>now</a:t>
            </a:r>
            <a:r>
              <a:rPr lang="nb-NO" dirty="0"/>
              <a:t>) ~ 100s </a:t>
            </a:r>
            <a:r>
              <a:rPr lang="nb-NO" dirty="0" err="1"/>
              <a:t>of</a:t>
            </a:r>
            <a:r>
              <a:rPr lang="nb-NO" dirty="0"/>
              <a:t> </a:t>
            </a:r>
            <a:r>
              <a:rPr lang="nb-NO" dirty="0" err="1"/>
              <a:t>parallel</a:t>
            </a:r>
            <a:r>
              <a:rPr lang="nb-NO" dirty="0"/>
              <a:t> </a:t>
            </a:r>
            <a:r>
              <a:rPr lang="nb-NO" dirty="0" err="1"/>
              <a:t>arithmetic</a:t>
            </a:r>
            <a:r>
              <a:rPr lang="nb-NO" dirty="0"/>
              <a:t> units</a:t>
            </a:r>
          </a:p>
          <a:p>
            <a:pPr lvl="1"/>
            <a:r>
              <a:rPr lang="nb-NO" dirty="0" err="1"/>
              <a:t>Calculates</a:t>
            </a:r>
            <a:r>
              <a:rPr lang="nb-NO" dirty="0"/>
              <a:t> </a:t>
            </a:r>
            <a:r>
              <a:rPr lang="nb-NO" dirty="0" err="1"/>
              <a:t>matrices</a:t>
            </a:r>
            <a:r>
              <a:rPr lang="nb-NO" dirty="0"/>
              <a:t> (</a:t>
            </a:r>
            <a:r>
              <a:rPr lang="nb-NO" dirty="0" err="1"/>
              <a:t>tables</a:t>
            </a:r>
            <a:r>
              <a:rPr lang="nb-NO" dirty="0"/>
              <a:t>) </a:t>
            </a:r>
            <a:r>
              <a:rPr lang="nb-NO" dirty="0" err="1"/>
              <a:t>of</a:t>
            </a:r>
            <a:r>
              <a:rPr lang="nb-NO" dirty="0"/>
              <a:t> </a:t>
            </a:r>
            <a:r>
              <a:rPr lang="nb-NO" dirty="0" err="1"/>
              <a:t>floating</a:t>
            </a:r>
            <a:r>
              <a:rPr lang="nb-NO" dirty="0"/>
              <a:t> </a:t>
            </a:r>
            <a:r>
              <a:rPr lang="nb-NO" dirty="0" err="1"/>
              <a:t>point</a:t>
            </a:r>
            <a:r>
              <a:rPr lang="nb-NO" dirty="0"/>
              <a:t> </a:t>
            </a:r>
            <a:r>
              <a:rPr lang="nb-NO" dirty="0" err="1"/>
              <a:t>numbers</a:t>
            </a:r>
            <a:endParaRPr lang="nb-NO" dirty="0"/>
          </a:p>
          <a:p>
            <a:pPr lvl="1"/>
            <a:r>
              <a:rPr lang="nb-NO" dirty="0" err="1"/>
              <a:t>Transforms</a:t>
            </a:r>
            <a:r>
              <a:rPr lang="nb-NO" dirty="0"/>
              <a:t> </a:t>
            </a:r>
            <a:r>
              <a:rPr lang="nb-NO" dirty="0" err="1"/>
              <a:t>mathematical</a:t>
            </a:r>
            <a:r>
              <a:rPr lang="nb-NO" dirty="0"/>
              <a:t> </a:t>
            </a:r>
            <a:r>
              <a:rPr lang="nb-NO" dirty="0" err="1"/>
              <a:t>models</a:t>
            </a:r>
            <a:r>
              <a:rPr lang="nb-NO" dirty="0"/>
              <a:t> </a:t>
            </a:r>
            <a:r>
              <a:rPr lang="nb-NO" dirty="0" err="1"/>
              <a:t>into</a:t>
            </a:r>
            <a:r>
              <a:rPr lang="nb-NO" dirty="0"/>
              <a:t> screenshots</a:t>
            </a:r>
            <a:br>
              <a:rPr lang="nb-NO" dirty="0"/>
            </a:br>
            <a:r>
              <a:rPr lang="nb-NO" dirty="0"/>
              <a:t>(</a:t>
            </a:r>
            <a:r>
              <a:rPr lang="nb-NO" dirty="0" err="1"/>
              <a:t>pixels</a:t>
            </a:r>
            <a:r>
              <a:rPr lang="nb-NO" dirty="0"/>
              <a:t> in </a:t>
            </a:r>
            <a:r>
              <a:rPr lang="nb-NO" dirty="0" err="1"/>
              <a:t>framebuffer</a:t>
            </a:r>
            <a:r>
              <a:rPr lang="nb-NO" dirty="0"/>
              <a:t>)</a:t>
            </a:r>
          </a:p>
        </p:txBody>
      </p:sp>
      <p:pic>
        <p:nvPicPr>
          <p:cNvPr id="3074" name="Picture 2"/>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7660341" y="184093"/>
            <a:ext cx="2727004" cy="638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3986165" y="3547031"/>
            <a:ext cx="2798618" cy="245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1285854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wipe(up)">
                                      <p:cBhvr>
                                        <p:cTn id="32" dur="2000"/>
                                        <p:tgtEl>
                                          <p:spTgt spid="3074"/>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075"/>
                                        </p:tgtEl>
                                        <p:attrNameLst>
                                          <p:attrName>style.visibility</p:attrName>
                                        </p:attrNameLst>
                                      </p:cBhvr>
                                      <p:to>
                                        <p:strVal val="visible"/>
                                      </p:to>
                                    </p:set>
                                    <p:animEffect transition="in" filter="randombar(horizontal)">
                                      <p:cBhvr>
                                        <p:cTn id="3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u="sng" dirty="0">
                <a:solidFill>
                  <a:schemeClr val="accent3">
                    <a:lumMod val="60000"/>
                    <a:lumOff val="40000"/>
                  </a:schemeClr>
                </a:solidFill>
              </a:rPr>
              <a:t>Heavy </a:t>
            </a:r>
            <a:r>
              <a:rPr lang="nb-NO" u="sng" dirty="0" err="1">
                <a:solidFill>
                  <a:schemeClr val="accent3">
                    <a:lumMod val="60000"/>
                    <a:lumOff val="40000"/>
                  </a:schemeClr>
                </a:solidFill>
              </a:rPr>
              <a:t>rain</a:t>
            </a:r>
            <a:endParaRPr lang="nb-NO" u="sng" dirty="0">
              <a:solidFill>
                <a:schemeClr val="accent3">
                  <a:lumMod val="60000"/>
                  <a:lumOff val="40000"/>
                </a:schemeClr>
              </a:solidFill>
            </a:endParaRPr>
          </a:p>
        </p:txBody>
      </p:sp>
      <p:sp>
        <p:nvSpPr>
          <p:cNvPr id="3" name="Content Placeholder 2"/>
          <p:cNvSpPr>
            <a:spLocks noGrp="1"/>
          </p:cNvSpPr>
          <p:nvPr>
            <p:ph idx="1"/>
            <p:custDataLst>
              <p:tags r:id="rId3"/>
            </p:custDataLst>
          </p:nvPr>
        </p:nvSpPr>
        <p:spPr/>
        <p:txBody>
          <a:bodyPr>
            <a:normAutofit/>
          </a:bodyPr>
          <a:lstStyle/>
          <a:p>
            <a:pPr marL="0" indent="0">
              <a:buNone/>
            </a:pPr>
            <a:r>
              <a:rPr lang="nb-NO" dirty="0">
                <a:solidFill>
                  <a:schemeClr val="accent3">
                    <a:lumMod val="60000"/>
                    <a:lumOff val="40000"/>
                  </a:schemeClr>
                </a:solidFill>
              </a:rPr>
              <a:t>As </a:t>
            </a:r>
            <a:r>
              <a:rPr lang="nb-NO" dirty="0" err="1">
                <a:solidFill>
                  <a:schemeClr val="accent3">
                    <a:lumMod val="60000"/>
                    <a:lumOff val="40000"/>
                  </a:schemeClr>
                </a:solidFill>
              </a:rPr>
              <a:t>of</a:t>
            </a:r>
            <a:r>
              <a:rPr lang="nb-NO" dirty="0">
                <a:solidFill>
                  <a:schemeClr val="accent3">
                    <a:lumMod val="60000"/>
                    <a:lumOff val="40000"/>
                  </a:schemeClr>
                </a:solidFill>
              </a:rPr>
              <a:t> June 2014, </a:t>
            </a:r>
            <a:r>
              <a:rPr lang="nb-NO" dirty="0" err="1">
                <a:solidFill>
                  <a:schemeClr val="accent3">
                    <a:lumMod val="60000"/>
                    <a:lumOff val="40000"/>
                  </a:schemeClr>
                </a:solidFill>
              </a:rPr>
              <a:t>there</a:t>
            </a:r>
            <a:r>
              <a:rPr lang="nb-NO" dirty="0">
                <a:solidFill>
                  <a:schemeClr val="accent3">
                    <a:lumMod val="60000"/>
                    <a:lumOff val="40000"/>
                  </a:schemeClr>
                </a:solidFill>
              </a:rPr>
              <a:t> </a:t>
            </a:r>
            <a:r>
              <a:rPr lang="nb-NO" dirty="0" err="1">
                <a:solidFill>
                  <a:schemeClr val="accent3">
                    <a:lumMod val="60000"/>
                    <a:lumOff val="40000"/>
                  </a:schemeClr>
                </a:solidFill>
              </a:rPr>
              <a:t>were</a:t>
            </a:r>
            <a:r>
              <a:rPr lang="nb-NO" dirty="0">
                <a:solidFill>
                  <a:schemeClr val="accent3">
                    <a:lumMod val="60000"/>
                    <a:lumOff val="40000"/>
                  </a:schemeClr>
                </a:solidFill>
              </a:rPr>
              <a:t> </a:t>
            </a:r>
            <a:r>
              <a:rPr lang="nb-NO" dirty="0" err="1">
                <a:solidFill>
                  <a:schemeClr val="accent3">
                    <a:lumMod val="60000"/>
                    <a:lumOff val="40000"/>
                  </a:schemeClr>
                </a:solidFill>
              </a:rPr>
              <a:t>various</a:t>
            </a:r>
            <a:r>
              <a:rPr lang="nb-NO" dirty="0">
                <a:solidFill>
                  <a:schemeClr val="accent3">
                    <a:lumMod val="60000"/>
                    <a:lumOff val="40000"/>
                  </a:schemeClr>
                </a:solidFill>
              </a:rPr>
              <a:t> Intel </a:t>
            </a:r>
            <a:r>
              <a:rPr lang="nb-NO" dirty="0" err="1">
                <a:solidFill>
                  <a:schemeClr val="accent3">
                    <a:lumMod val="60000"/>
                    <a:lumOff val="40000"/>
                  </a:schemeClr>
                </a:solidFill>
              </a:rPr>
              <a:t>Xeon</a:t>
            </a:r>
            <a:r>
              <a:rPr lang="nb-NO" dirty="0">
                <a:solidFill>
                  <a:schemeClr val="accent3">
                    <a:lumMod val="60000"/>
                    <a:lumOff val="40000"/>
                  </a:schemeClr>
                </a:solidFill>
              </a:rPr>
              <a:t> </a:t>
            </a:r>
            <a:r>
              <a:rPr lang="nb-NO" dirty="0" err="1">
                <a:solidFill>
                  <a:schemeClr val="accent3">
                    <a:lumMod val="60000"/>
                    <a:lumOff val="40000"/>
                  </a:schemeClr>
                </a:solidFill>
              </a:rPr>
              <a:t>models</a:t>
            </a:r>
            <a:r>
              <a:rPr lang="nb-NO" dirty="0">
                <a:solidFill>
                  <a:schemeClr val="accent3">
                    <a:lumMod val="60000"/>
                    <a:lumOff val="40000"/>
                  </a:schemeClr>
                </a:solidFill>
              </a:rPr>
              <a:t>, </a:t>
            </a:r>
            <a:r>
              <a:rPr lang="nb-NO" dirty="0" err="1">
                <a:solidFill>
                  <a:schemeClr val="accent3">
                    <a:lumMod val="60000"/>
                    <a:lumOff val="40000"/>
                  </a:schemeClr>
                </a:solidFill>
              </a:rPr>
              <a:t>which</a:t>
            </a:r>
            <a:r>
              <a:rPr lang="nb-NO" dirty="0">
                <a:solidFill>
                  <a:schemeClr val="accent3">
                    <a:lumMod val="60000"/>
                    <a:lumOff val="40000"/>
                  </a:schemeClr>
                </a:solidFill>
              </a:rPr>
              <a:t> run Linux in Clusters </a:t>
            </a:r>
            <a:r>
              <a:rPr lang="nb-NO" dirty="0" err="1">
                <a:solidFill>
                  <a:schemeClr val="accent3">
                    <a:lumMod val="60000"/>
                    <a:lumOff val="40000"/>
                  </a:schemeClr>
                </a:solidFill>
              </a:rPr>
              <a:t>dominate</a:t>
            </a:r>
            <a:endParaRPr lang="nb-NO" dirty="0">
              <a:solidFill>
                <a:schemeClr val="accent3">
                  <a:lumMod val="60000"/>
                  <a:lumOff val="40000"/>
                </a:schemeClr>
              </a:solidFill>
            </a:endParaRPr>
          </a:p>
        </p:txBody>
      </p:sp>
      <p:pic>
        <p:nvPicPr>
          <p:cNvPr id="14" name="Picture 13"/>
          <p:cNvPicPr>
            <a:picLocks noChangeAspect="1"/>
          </p:cNvPicPr>
          <p:nvPr/>
        </p:nvPicPr>
        <p:blipFill>
          <a:blip r:embed="rId5"/>
          <a:stretch>
            <a:fillRect/>
          </a:stretch>
        </p:blipFill>
        <p:spPr>
          <a:xfrm>
            <a:off x="1579482" y="2779488"/>
            <a:ext cx="5380615" cy="2026580"/>
          </a:xfrm>
          <a:prstGeom prst="rect">
            <a:avLst/>
          </a:prstGeom>
        </p:spPr>
      </p:pic>
      <p:pic>
        <p:nvPicPr>
          <p:cNvPr id="15" name="Picture 14"/>
          <p:cNvPicPr>
            <a:picLocks noChangeAspect="1"/>
          </p:cNvPicPr>
          <p:nvPr/>
        </p:nvPicPr>
        <p:blipFill>
          <a:blip r:embed="rId6"/>
          <a:stretch>
            <a:fillRect/>
          </a:stretch>
        </p:blipFill>
        <p:spPr>
          <a:xfrm>
            <a:off x="7062095" y="2924944"/>
            <a:ext cx="3594451" cy="1707364"/>
          </a:xfrm>
          <a:prstGeom prst="rect">
            <a:avLst/>
          </a:prstGeom>
        </p:spPr>
      </p:pic>
      <p:pic>
        <p:nvPicPr>
          <p:cNvPr id="16" name="Picture 15"/>
          <p:cNvPicPr>
            <a:picLocks noChangeAspect="1"/>
          </p:cNvPicPr>
          <p:nvPr/>
        </p:nvPicPr>
        <p:blipFill>
          <a:blip r:embed="rId7"/>
          <a:stretch>
            <a:fillRect/>
          </a:stretch>
        </p:blipFill>
        <p:spPr>
          <a:xfrm>
            <a:off x="4723213" y="4591334"/>
            <a:ext cx="5933333" cy="2266667"/>
          </a:xfrm>
          <a:prstGeom prst="rect">
            <a:avLst/>
          </a:prstGeom>
        </p:spPr>
      </p:pic>
    </p:spTree>
    <p:custDataLst>
      <p:tags r:id="rId1"/>
    </p:custDataLst>
    <p:extLst>
      <p:ext uri="{BB962C8B-B14F-4D97-AF65-F5344CB8AC3E}">
        <p14:creationId xmlns:p14="http://schemas.microsoft.com/office/powerpoint/2010/main" val="31160571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2000"/>
                                        <p:tgtEl>
                                          <p:spTgt spid="3">
                                            <p:txEl>
                                              <p:pRg st="0" end="0"/>
                                            </p:txEl>
                                          </p:spTgt>
                                        </p:tgtEl>
                                      </p:cBhvr>
                                    </p:animEffect>
                                    <p:anim calcmode="lin" valueType="num">
                                      <p:cBhvr>
                                        <p:cTn id="34"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35"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Software </a:t>
            </a:r>
            <a:r>
              <a:rPr lang="nb-NO" dirty="0" err="1"/>
              <a:t>vs</a:t>
            </a:r>
            <a:r>
              <a:rPr lang="nb-NO" dirty="0"/>
              <a:t> Hardware</a:t>
            </a:r>
          </a:p>
        </p:txBody>
      </p:sp>
      <p:sp>
        <p:nvSpPr>
          <p:cNvPr id="3" name="Content Placeholder 2"/>
          <p:cNvSpPr>
            <a:spLocks noGrp="1"/>
          </p:cNvSpPr>
          <p:nvPr>
            <p:ph idx="1"/>
            <p:custDataLst>
              <p:tags r:id="rId3"/>
            </p:custDataLst>
          </p:nvPr>
        </p:nvSpPr>
        <p:spPr/>
        <p:txBody>
          <a:bodyPr/>
          <a:lstStyle/>
          <a:p>
            <a:pPr marL="0" indent="0">
              <a:buNone/>
            </a:pPr>
            <a:r>
              <a:rPr lang="nb-NO" u="sng" dirty="0"/>
              <a:t>Applications</a:t>
            </a:r>
          </a:p>
          <a:p>
            <a:r>
              <a:rPr lang="nb-NO" dirty="0"/>
              <a:t>Shell + file manager</a:t>
            </a:r>
          </a:p>
          <a:p>
            <a:r>
              <a:rPr lang="nb-NO" dirty="0"/>
              <a:t>User programs</a:t>
            </a:r>
          </a:p>
          <a:p>
            <a:r>
              <a:rPr lang="nb-NO" dirty="0"/>
              <a:t>Compilers</a:t>
            </a:r>
          </a:p>
          <a:p>
            <a:endParaRPr lang="nb-NO" dirty="0"/>
          </a:p>
        </p:txBody>
      </p:sp>
      <p:sp>
        <p:nvSpPr>
          <p:cNvPr id="7" name="Content Placeholder 2"/>
          <p:cNvSpPr txBox="1">
            <a:spLocks/>
          </p:cNvSpPr>
          <p:nvPr>
            <p:custDataLst>
              <p:tags r:id="rId4"/>
            </p:custDataLst>
          </p:nvPr>
        </p:nvSpPr>
        <p:spPr bwMode="auto">
          <a:xfrm>
            <a:off x="8383626" y="3181735"/>
            <a:ext cx="3424771" cy="3233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b-NO" u="sng" dirty="0"/>
              <a:t>Operating system</a:t>
            </a:r>
          </a:p>
          <a:p>
            <a:r>
              <a:rPr lang="nb-NO" sz="2400" dirty="0" err="1"/>
              <a:t>Manage</a:t>
            </a:r>
            <a:r>
              <a:rPr lang="nb-NO" sz="2400" dirty="0"/>
              <a:t> </a:t>
            </a:r>
            <a:r>
              <a:rPr lang="nb-NO" sz="2400" dirty="0" err="1"/>
              <a:t>access</a:t>
            </a:r>
            <a:r>
              <a:rPr lang="nb-NO" sz="2400" dirty="0"/>
              <a:t> to CPU, Memory, Equipment and files.</a:t>
            </a:r>
          </a:p>
          <a:p>
            <a:r>
              <a:rPr lang="nb-NO" sz="2400" dirty="0"/>
              <a:t>Makes it </a:t>
            </a:r>
            <a:r>
              <a:rPr lang="nb-NO" sz="2400" dirty="0" err="1"/>
              <a:t>easier</a:t>
            </a:r>
            <a:r>
              <a:rPr lang="nb-NO" sz="2400" dirty="0"/>
              <a:t> to </a:t>
            </a:r>
            <a:r>
              <a:rPr lang="nb-NO" sz="2400" dirty="0" err="1"/>
              <a:t>use</a:t>
            </a:r>
            <a:r>
              <a:rPr lang="nb-NO" sz="2400" dirty="0"/>
              <a:t> hardware.</a:t>
            </a:r>
          </a:p>
          <a:p>
            <a:r>
              <a:rPr lang="nb-NO" sz="2400" dirty="0" err="1"/>
              <a:t>Abstraction</a:t>
            </a:r>
            <a:r>
              <a:rPr lang="nb-NO" sz="2400" dirty="0"/>
              <a:t> </a:t>
            </a:r>
            <a:r>
              <a:rPr lang="nb-NO" sz="2400" dirty="0" err="1"/>
              <a:t>layer</a:t>
            </a:r>
            <a:endParaRPr lang="nb-NO" sz="2400" dirty="0"/>
          </a:p>
        </p:txBody>
      </p:sp>
      <p:sp>
        <p:nvSpPr>
          <p:cNvPr id="8" name="Content Placeholder 2"/>
          <p:cNvSpPr txBox="1">
            <a:spLocks/>
          </p:cNvSpPr>
          <p:nvPr>
            <p:custDataLst>
              <p:tags r:id="rId5"/>
            </p:custDataLst>
          </p:nvPr>
        </p:nvSpPr>
        <p:spPr bwMode="auto">
          <a:xfrm>
            <a:off x="3685320" y="3156603"/>
            <a:ext cx="3034680" cy="3233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b-NO" u="sng" dirty="0"/>
              <a:t>Hardware</a:t>
            </a:r>
          </a:p>
          <a:p>
            <a:r>
              <a:rPr lang="nb-NO" sz="2400" dirty="0"/>
              <a:t>CPU, RAM, I/O-</a:t>
            </a:r>
            <a:r>
              <a:rPr lang="nb-NO" sz="2400" dirty="0" err="1"/>
              <a:t>controllers</a:t>
            </a:r>
            <a:endParaRPr lang="nb-NO" sz="2400" dirty="0"/>
          </a:p>
          <a:p>
            <a:r>
              <a:rPr lang="nb-NO" sz="2400" dirty="0" err="1"/>
              <a:t>Peripheral</a:t>
            </a:r>
            <a:r>
              <a:rPr lang="nb-NO" sz="2400" dirty="0"/>
              <a:t> buses</a:t>
            </a:r>
          </a:p>
          <a:p>
            <a:r>
              <a:rPr lang="nb-NO" sz="2400" dirty="0" err="1"/>
              <a:t>Additional</a:t>
            </a:r>
            <a:r>
              <a:rPr lang="nb-NO" sz="2400" dirty="0"/>
              <a:t> </a:t>
            </a:r>
            <a:r>
              <a:rPr lang="nb-NO" sz="2400" dirty="0" err="1"/>
              <a:t>card</a:t>
            </a:r>
            <a:endParaRPr lang="nb-NO" sz="2400" dirty="0"/>
          </a:p>
          <a:p>
            <a:r>
              <a:rPr lang="nb-NO" sz="2400" dirty="0"/>
              <a:t>Hard disk …</a:t>
            </a:r>
          </a:p>
          <a:p>
            <a:endParaRPr lang="nb-NO" sz="2400" dirty="0"/>
          </a:p>
        </p:txBody>
      </p:sp>
      <p:pic>
        <p:nvPicPr>
          <p:cNvPr id="10" name="Picture 6">
            <a:extLst>
              <a:ext uri="{FF2B5EF4-FFF2-40B4-BE49-F238E27FC236}">
                <a16:creationId xmlns:a16="http://schemas.microsoft.com/office/drawing/2014/main" id="{C548E19F-6358-4FDC-949A-B013D6EB72E5}"/>
              </a:ext>
            </a:extLst>
          </p:cNvPr>
          <p:cNvPicPr>
            <a:picLocks noChangeAspect="1" noChangeArrowheads="1"/>
          </p:cNvPicPr>
          <p:nvPr>
            <p:custDataLst>
              <p:tags r:id="rId6"/>
            </p:custDataLst>
          </p:nvPr>
        </p:nvPicPr>
        <p:blipFill>
          <a:blip r:embed="rId8" cstate="print"/>
          <a:srcRect/>
          <a:stretch>
            <a:fillRect/>
          </a:stretch>
        </p:blipFill>
        <p:spPr bwMode="auto">
          <a:xfrm>
            <a:off x="7175176" y="414128"/>
            <a:ext cx="2576740" cy="2522286"/>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3747204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iterate type="wd">
                                    <p:tmAbs val="50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1000"/>
                                  </p:stCondLst>
                                  <p:iterate type="wd">
                                    <p:tmAbs val="500"/>
                                  </p:iterate>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5502"/>
                            </p:stCondLst>
                            <p:childTnLst>
                              <p:par>
                                <p:cTn id="14" presetID="1" presetClass="entr" presetSubtype="0" fill="hold" grpId="0" nodeType="afterEffect">
                                  <p:stCondLst>
                                    <p:cond delay="1000"/>
                                  </p:stCondLst>
                                  <p:iterate type="wd">
                                    <p:tmAbs val="500"/>
                                  </p:iterate>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7003"/>
                            </p:stCondLst>
                            <p:childTnLst>
                              <p:par>
                                <p:cTn id="17" presetID="1" presetClass="entr" presetSubtype="0" fill="hold" grpId="0" nodeType="afterEffect">
                                  <p:stCondLst>
                                    <p:cond delay="1000"/>
                                  </p:stCondLst>
                                  <p:iterate type="wd">
                                    <p:tmAbs val="500"/>
                                  </p:iterate>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1000"/>
                                  </p:stCondLst>
                                  <p:childTnLst>
                                    <p:set>
                                      <p:cBhvr>
                                        <p:cTn id="25" dur="1" fill="hold">
                                          <p:stCondLst>
                                            <p:cond delay="0"/>
                                          </p:stCondLst>
                                        </p:cTn>
                                        <p:tgtEl>
                                          <p:spTgt spid="7">
                                            <p:txEl>
                                              <p:pRg st="1" end="1"/>
                                            </p:txEl>
                                          </p:spTgt>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100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grpId="0" nodeType="afterEffect">
                                  <p:stCondLst>
                                    <p:cond delay="50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50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500"/>
                                  </p:stCondLst>
                                  <p:childTnLst>
                                    <p:set>
                                      <p:cBhvr>
                                        <p:cTn id="3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circle(in)">
                                      <p:cBhvr>
                                        <p:cTn id="4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rev="1"/>
      <p:bldP spid="7" grpId="0" uiExpand="1" build="p"/>
      <p:bldP spid="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Motherboard</a:t>
            </a:r>
            <a:r>
              <a:rPr lang="nb-NO" dirty="0"/>
              <a:t> </a:t>
            </a:r>
            <a:r>
              <a:rPr lang="nb-NO" dirty="0" err="1"/>
              <a:t>approx</a:t>
            </a:r>
            <a:r>
              <a:rPr lang="nb-NO" dirty="0"/>
              <a:t> 2004 (?)</a:t>
            </a:r>
          </a:p>
        </p:txBody>
      </p:sp>
      <p:pic>
        <p:nvPicPr>
          <p:cNvPr id="10242" name="Picture 2" descr="motherboard"/>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2567608" y="1124744"/>
            <a:ext cx="6186264" cy="51655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71871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Motherboard</a:t>
            </a:r>
            <a:r>
              <a:rPr lang="nb-NO" dirty="0"/>
              <a:t> 2012</a:t>
            </a:r>
          </a:p>
        </p:txBody>
      </p:sp>
      <p:pic>
        <p:nvPicPr>
          <p:cNvPr id="8194" name="Picture 2" descr="http://i.haymarket.net.au/features/i7-board-diagram.jpg">
            <a:hlinkClick r:id="rId5"/>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1854485" y="1159496"/>
            <a:ext cx="8850736" cy="52938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979337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err="1"/>
              <a:t>Sequential</a:t>
            </a:r>
            <a:r>
              <a:rPr lang="nb-NO" dirty="0"/>
              <a:t> vs. </a:t>
            </a:r>
            <a:r>
              <a:rPr lang="nb-NO" dirty="0" err="1"/>
              <a:t>Combinatorial</a:t>
            </a:r>
            <a:endParaRPr lang="nb-NO" dirty="0"/>
          </a:p>
        </p:txBody>
      </p:sp>
      <p:sp>
        <p:nvSpPr>
          <p:cNvPr id="3" name="Content Placeholder 2"/>
          <p:cNvSpPr>
            <a:spLocks noGrp="1"/>
          </p:cNvSpPr>
          <p:nvPr>
            <p:ph idx="1"/>
          </p:nvPr>
        </p:nvSpPr>
        <p:spPr/>
        <p:txBody>
          <a:bodyPr>
            <a:normAutofit/>
          </a:bodyPr>
          <a:lstStyle/>
          <a:p>
            <a:r>
              <a:rPr lang="nb-NO" dirty="0"/>
              <a:t>So far </a:t>
            </a:r>
            <a:r>
              <a:rPr lang="nb-NO" dirty="0" err="1"/>
              <a:t>we</a:t>
            </a:r>
            <a:r>
              <a:rPr lang="nb-NO" dirty="0"/>
              <a:t> have </a:t>
            </a:r>
            <a:r>
              <a:rPr lang="nb-NO" dirty="0" err="1"/>
              <a:t>only</a:t>
            </a:r>
            <a:r>
              <a:rPr lang="nb-NO" dirty="0"/>
              <a:t> </a:t>
            </a:r>
            <a:r>
              <a:rPr lang="nb-NO" dirty="0" err="1"/>
              <a:t>looked</a:t>
            </a:r>
            <a:r>
              <a:rPr lang="nb-NO" dirty="0"/>
              <a:t> at </a:t>
            </a:r>
            <a:r>
              <a:rPr lang="nb-NO" dirty="0" err="1"/>
              <a:t>what</a:t>
            </a:r>
            <a:r>
              <a:rPr lang="nb-NO" dirty="0"/>
              <a:t> is </a:t>
            </a:r>
            <a:r>
              <a:rPr lang="nb-NO" dirty="0" err="1"/>
              <a:t>called</a:t>
            </a:r>
            <a:r>
              <a:rPr lang="nb-NO" dirty="0"/>
              <a:t> </a:t>
            </a:r>
            <a:r>
              <a:rPr lang="nb-NO" dirty="0" err="1">
                <a:solidFill>
                  <a:srgbClr val="FF0000"/>
                </a:solidFill>
              </a:rPr>
              <a:t>combinatorial</a:t>
            </a:r>
            <a:r>
              <a:rPr lang="nb-NO" dirty="0"/>
              <a:t> </a:t>
            </a:r>
            <a:r>
              <a:rPr lang="nb-NO" dirty="0" err="1"/>
              <a:t>logic</a:t>
            </a:r>
            <a:endParaRPr lang="nb-NO" dirty="0"/>
          </a:p>
          <a:p>
            <a:r>
              <a:rPr lang="nb-NO" sz="2000" dirty="0"/>
              <a:t>Output is </a:t>
            </a:r>
            <a:r>
              <a:rPr lang="nb-NO" sz="2000" dirty="0" err="1"/>
              <a:t>determined</a:t>
            </a:r>
            <a:r>
              <a:rPr lang="nb-NO" sz="2000" dirty="0"/>
              <a:t> </a:t>
            </a:r>
            <a:r>
              <a:rPr lang="nb-NO" sz="2000" dirty="0" err="1"/>
              <a:t>solely</a:t>
            </a:r>
            <a:r>
              <a:rPr lang="nb-NO" sz="2000" dirty="0"/>
              <a:t> by </a:t>
            </a:r>
            <a:r>
              <a:rPr lang="nb-NO" sz="2000" b="1" dirty="0"/>
              <a:t>Input</a:t>
            </a:r>
            <a:r>
              <a:rPr lang="nb-NO" sz="2000" dirty="0"/>
              <a:t> (and time).</a:t>
            </a:r>
            <a:endParaRPr lang="nb-NO" sz="2000" b="1" dirty="0"/>
          </a:p>
          <a:p>
            <a:r>
              <a:rPr lang="nb-NO" dirty="0" err="1">
                <a:solidFill>
                  <a:srgbClr val="FF0000"/>
                </a:solidFill>
              </a:rPr>
              <a:t>Sequential</a:t>
            </a:r>
            <a:r>
              <a:rPr lang="nb-NO" dirty="0">
                <a:solidFill>
                  <a:srgbClr val="FF0000"/>
                </a:solidFill>
              </a:rPr>
              <a:t> </a:t>
            </a:r>
            <a:r>
              <a:rPr lang="nb-NO" dirty="0" err="1"/>
              <a:t>logic</a:t>
            </a:r>
            <a:r>
              <a:rPr lang="nb-NO" dirty="0"/>
              <a:t> </a:t>
            </a:r>
            <a:r>
              <a:rPr lang="nb-NO" dirty="0" err="1"/>
              <a:t>also</a:t>
            </a:r>
            <a:r>
              <a:rPr lang="nb-NO" dirty="0"/>
              <a:t> has «</a:t>
            </a:r>
            <a:r>
              <a:rPr lang="nb-NO" dirty="0" err="1"/>
              <a:t>memory</a:t>
            </a:r>
            <a:r>
              <a:rPr lang="nb-NO" dirty="0"/>
              <a:t>»</a:t>
            </a:r>
          </a:p>
          <a:p>
            <a:pPr lvl="1"/>
            <a:r>
              <a:rPr lang="nb-NO" dirty="0"/>
              <a:t>Output is </a:t>
            </a:r>
            <a:r>
              <a:rPr lang="nb-NO" dirty="0" err="1"/>
              <a:t>determined</a:t>
            </a:r>
            <a:r>
              <a:rPr lang="nb-NO" dirty="0"/>
              <a:t> by </a:t>
            </a:r>
            <a:r>
              <a:rPr lang="nb-NO" b="1" dirty="0"/>
              <a:t>Input and </a:t>
            </a:r>
            <a:r>
              <a:rPr lang="nb-NO" b="1" dirty="0" err="1"/>
              <a:t>stored</a:t>
            </a:r>
            <a:r>
              <a:rPr lang="nb-NO" b="1" dirty="0"/>
              <a:t> bits.</a:t>
            </a:r>
          </a:p>
          <a:p>
            <a:pPr lvl="1"/>
            <a:r>
              <a:rPr lang="nb-NO" dirty="0"/>
              <a:t>Used </a:t>
            </a:r>
            <a:r>
              <a:rPr lang="nb-NO" dirty="0" err="1"/>
              <a:t>i.a</a:t>
            </a:r>
            <a:r>
              <a:rPr lang="nb-NO" dirty="0"/>
              <a:t>. to </a:t>
            </a:r>
            <a:r>
              <a:rPr lang="nb-NO" dirty="0" err="1"/>
              <a:t>build</a:t>
            </a:r>
            <a:r>
              <a:rPr lang="nb-NO" dirty="0"/>
              <a:t> register (</a:t>
            </a:r>
            <a:r>
              <a:rPr lang="nb-NO" dirty="0" err="1"/>
              <a:t>memory</a:t>
            </a:r>
            <a:r>
              <a:rPr lang="nb-NO" dirty="0"/>
              <a:t> </a:t>
            </a:r>
            <a:r>
              <a:rPr lang="nb-NO" dirty="0" err="1"/>
              <a:t>cells</a:t>
            </a:r>
            <a:r>
              <a:rPr lang="nb-NO" dirty="0"/>
              <a:t>).</a:t>
            </a:r>
          </a:p>
        </p:txBody>
      </p:sp>
      <p:pic>
        <p:nvPicPr>
          <p:cNvPr id="9218" name="Picture 2" descr="http://upload.wikimedia.org/wikipedia/commons/thumb/8/8c/D-Type_Flip-flop.svg/100px-D-Type_Flip-flop.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157193"/>
            <a:ext cx="952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upload.wikimedia.org/wikipedia/commons/thumb/5/5b/4_Bit_Shift_Register_001.svg/900px-4_Bit_Shift_Register_00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113" y="4901432"/>
            <a:ext cx="5956275" cy="1654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8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39900" y="1432567"/>
            <a:ext cx="6680069" cy="4450067"/>
          </a:xfrm>
          <a:prstGeom prst="rect">
            <a:avLst/>
          </a:prstGeom>
          <a:solidFill>
            <a:schemeClr val="bg1">
              <a:alpha val="22000"/>
            </a:schemeClr>
          </a:solidFill>
          <a:effectLst/>
        </p:spPr>
      </p:pic>
      <p:sp>
        <p:nvSpPr>
          <p:cNvPr id="2" name="Rectangle 1">
            <a:extLst>
              <a:ext uri="{FF2B5EF4-FFF2-40B4-BE49-F238E27FC236}">
                <a16:creationId xmlns:a16="http://schemas.microsoft.com/office/drawing/2014/main" id="{896453B1-BD40-E249-AD8B-937E092188DE}"/>
              </a:ext>
            </a:extLst>
          </p:cNvPr>
          <p:cNvSpPr/>
          <p:nvPr/>
        </p:nvSpPr>
        <p:spPr>
          <a:xfrm>
            <a:off x="690715" y="512923"/>
            <a:ext cx="2484976" cy="584775"/>
          </a:xfrm>
          <a:prstGeom prst="rect">
            <a:avLst/>
          </a:prstGeom>
        </p:spPr>
        <p:txBody>
          <a:bodyPr wrap="none">
            <a:spAutoFit/>
          </a:bodyPr>
          <a:lstStyle/>
          <a:p>
            <a:r>
              <a:rPr lang="en-US" sz="3200" dirty="0"/>
              <a:t>Logic Gates </a:t>
            </a:r>
            <a:endParaRPr lang="en-NO" sz="3200" dirty="0"/>
          </a:p>
        </p:txBody>
      </p:sp>
      <p:pic>
        <p:nvPicPr>
          <p:cNvPr id="2049" name="Picture 1" descr="1&#13;&#10;10&#13;&#10;2&#13;&#10;11&#13;&#10;3&#13;&#10;12&#13;&#10;4&#13;&#10;13&#13;&#10;5&#13;&#10;14&#13;&#10;6&#13;&#10;15&#13;&#10;7&#13;&#10;16&#13;&#10;8&#13;&#10;17&#13;&#10;9&#13;&#10;18&#13;&#10;Ink Drawings&#13;&#10;Ink Drawings&#13;&#10;">
            <a:extLst>
              <a:ext uri="{FF2B5EF4-FFF2-40B4-BE49-F238E27FC236}">
                <a16:creationId xmlns:a16="http://schemas.microsoft.com/office/drawing/2014/main" id="{BE9FDD3B-424E-0042-B5E8-ABD4CFD9A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57601"/>
            <a:ext cx="1739900" cy="2870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C93F947-BED6-CE44-BA3B-B32E0EDA247F}"/>
              </a:ext>
            </a:extLst>
          </p:cNvPr>
          <p:cNvSpPr/>
          <p:nvPr/>
        </p:nvSpPr>
        <p:spPr>
          <a:xfrm>
            <a:off x="8698462" y="2136338"/>
            <a:ext cx="2922814" cy="2862322"/>
          </a:xfrm>
          <a:prstGeom prst="rect">
            <a:avLst/>
          </a:prstGeom>
        </p:spPr>
        <p:txBody>
          <a:bodyPr wrap="square">
            <a:spAutoFit/>
          </a:bodyPr>
          <a:lstStyle/>
          <a:p>
            <a:r>
              <a:rPr lang="en-US" dirty="0"/>
              <a:t>A logic gate is an idealized model of computation or </a:t>
            </a:r>
            <a:r>
              <a:rPr lang="en-US" b="1" dirty="0"/>
              <a:t>physical electronic device implementing a Boolean function</a:t>
            </a:r>
            <a:r>
              <a:rPr lang="en-US" dirty="0"/>
              <a:t>, a logical operation performed on one or more binary inputs that produces a single binary output.</a:t>
            </a:r>
            <a:endParaRPr lang="nb-NO" dirty="0"/>
          </a:p>
        </p:txBody>
      </p:sp>
    </p:spTree>
    <p:custDataLst>
      <p:tags r:id="rId1"/>
    </p:custDataLst>
    <p:extLst>
      <p:ext uri="{BB962C8B-B14F-4D97-AF65-F5344CB8AC3E}">
        <p14:creationId xmlns:p14="http://schemas.microsoft.com/office/powerpoint/2010/main" val="17561544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circle(in)">
                                      <p:cBhvr>
                                        <p:cTn id="7" dur="20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Boolean</a:t>
            </a:r>
            <a:r>
              <a:rPr lang="nb-NO" dirty="0"/>
              <a:t> as </a:t>
            </a:r>
            <a:r>
              <a:rPr lang="nb-NO" dirty="0">
                <a:solidFill>
                  <a:srgbClr val="FF0000"/>
                </a:solidFill>
              </a:rPr>
              <a:t>data type</a:t>
            </a:r>
          </a:p>
        </p:txBody>
      </p:sp>
      <p:sp>
        <p:nvSpPr>
          <p:cNvPr id="3" name="Content Placeholder 2"/>
          <p:cNvSpPr>
            <a:spLocks noGrp="1"/>
          </p:cNvSpPr>
          <p:nvPr>
            <p:ph idx="1"/>
            <p:custDataLst>
              <p:tags r:id="rId3"/>
            </p:custDataLst>
          </p:nvPr>
        </p:nvSpPr>
        <p:spPr/>
        <p:txBody>
          <a:bodyPr>
            <a:normAutofit/>
          </a:bodyPr>
          <a:lstStyle/>
          <a:p>
            <a:r>
              <a:rPr lang="nb-NO" dirty="0"/>
              <a:t>In </a:t>
            </a:r>
            <a:r>
              <a:rPr lang="nb-NO" dirty="0" err="1"/>
              <a:t>many</a:t>
            </a:r>
            <a:r>
              <a:rPr lang="nb-NO" dirty="0"/>
              <a:t> </a:t>
            </a:r>
            <a:r>
              <a:rPr lang="nb-NO" dirty="0" err="1"/>
              <a:t>contexts</a:t>
            </a:r>
            <a:r>
              <a:rPr lang="nb-NO" dirty="0"/>
              <a:t>, </a:t>
            </a:r>
            <a:r>
              <a:rPr lang="nb-NO" dirty="0" err="1"/>
              <a:t>there</a:t>
            </a:r>
            <a:r>
              <a:rPr lang="nb-NO" dirty="0"/>
              <a:t> is </a:t>
            </a:r>
            <a:r>
              <a:rPr lang="nb-NO" dirty="0" err="1"/>
              <a:t>no</a:t>
            </a:r>
            <a:r>
              <a:rPr lang="nb-NO" dirty="0"/>
              <a:t> </a:t>
            </a:r>
            <a:r>
              <a:rPr lang="nb-NO" dirty="0" err="1"/>
              <a:t>correspondence</a:t>
            </a:r>
            <a:r>
              <a:rPr lang="nb-NO" dirty="0"/>
              <a:t> </a:t>
            </a:r>
            <a:r>
              <a:rPr lang="nb-NO" dirty="0" err="1"/>
              <a:t>between</a:t>
            </a:r>
            <a:r>
              <a:rPr lang="nb-NO" dirty="0"/>
              <a:t> </a:t>
            </a:r>
            <a:r>
              <a:rPr lang="nb-NO" dirty="0" err="1"/>
              <a:t>the</a:t>
            </a:r>
            <a:r>
              <a:rPr lang="nb-NO" dirty="0"/>
              <a:t> </a:t>
            </a:r>
            <a:r>
              <a:rPr lang="nb-NO" dirty="0" err="1"/>
              <a:t>values</a:t>
            </a:r>
            <a:r>
              <a:rPr lang="nb-NO" dirty="0"/>
              <a:t> 0 and 1 and </a:t>
            </a:r>
            <a:r>
              <a:rPr lang="nb-NO" dirty="0" err="1"/>
              <a:t>Boolean</a:t>
            </a:r>
            <a:r>
              <a:rPr lang="nb-NO" dirty="0"/>
              <a:t> data types. </a:t>
            </a:r>
          </a:p>
          <a:p>
            <a:pPr lvl="1"/>
            <a:r>
              <a:rPr lang="nb-NO" dirty="0" err="1"/>
              <a:t>Often</a:t>
            </a:r>
            <a:r>
              <a:rPr lang="nb-NO" dirty="0"/>
              <a:t> used for statement </a:t>
            </a:r>
            <a:r>
              <a:rPr lang="nb-NO" dirty="0" err="1"/>
              <a:t>logic</a:t>
            </a:r>
            <a:r>
              <a:rPr lang="nb-NO" dirty="0"/>
              <a:t>, </a:t>
            </a:r>
            <a:r>
              <a:rPr lang="nb-NO" dirty="0" err="1"/>
              <a:t>where</a:t>
            </a:r>
            <a:r>
              <a:rPr lang="nb-NO" dirty="0"/>
              <a:t> </a:t>
            </a:r>
            <a:r>
              <a:rPr lang="nb-NO" dirty="0" err="1"/>
              <a:t>we</a:t>
            </a:r>
            <a:r>
              <a:rPr lang="nb-NO" dirty="0"/>
              <a:t> </a:t>
            </a:r>
            <a:r>
              <a:rPr lang="nb-NO" dirty="0" err="1"/>
              <a:t>are</a:t>
            </a:r>
            <a:r>
              <a:rPr lang="nb-NO" dirty="0"/>
              <a:t> </a:t>
            </a:r>
            <a:r>
              <a:rPr lang="nb-NO" dirty="0" err="1"/>
              <a:t>interested</a:t>
            </a:r>
            <a:r>
              <a:rPr lang="nb-NO" dirty="0"/>
              <a:t> in "true" and "false", not 1/0</a:t>
            </a:r>
          </a:p>
          <a:p>
            <a:pPr lvl="1"/>
            <a:r>
              <a:rPr lang="nb-NO" dirty="0"/>
              <a:t>The statement 4 == 4 has </a:t>
            </a:r>
            <a:r>
              <a:rPr lang="nb-NO" dirty="0" err="1"/>
              <a:t>truth</a:t>
            </a:r>
            <a:r>
              <a:rPr lang="nb-NO" dirty="0"/>
              <a:t> </a:t>
            </a:r>
            <a:r>
              <a:rPr lang="nb-NO" dirty="0" err="1"/>
              <a:t>value</a:t>
            </a:r>
            <a:r>
              <a:rPr lang="nb-NO" dirty="0"/>
              <a:t> </a:t>
            </a:r>
            <a:r>
              <a:rPr lang="nb-NO" dirty="0">
                <a:solidFill>
                  <a:srgbClr val="92D050"/>
                </a:solidFill>
              </a:rPr>
              <a:t>true</a:t>
            </a:r>
          </a:p>
          <a:p>
            <a:pPr lvl="1"/>
            <a:r>
              <a:rPr lang="nb-NO" dirty="0"/>
              <a:t>The statement 3 == 5 has </a:t>
            </a:r>
            <a:r>
              <a:rPr lang="nb-NO" dirty="0" err="1"/>
              <a:t>truth</a:t>
            </a:r>
            <a:r>
              <a:rPr lang="nb-NO" dirty="0"/>
              <a:t> </a:t>
            </a:r>
            <a:r>
              <a:rPr lang="nb-NO" dirty="0" err="1"/>
              <a:t>value</a:t>
            </a:r>
            <a:r>
              <a:rPr lang="nb-NO" dirty="0"/>
              <a:t> </a:t>
            </a:r>
            <a:r>
              <a:rPr lang="nb-NO" dirty="0">
                <a:solidFill>
                  <a:srgbClr val="92D050"/>
                </a:solidFill>
              </a:rPr>
              <a:t>false</a:t>
            </a:r>
          </a:p>
          <a:p>
            <a:pPr lvl="1"/>
            <a:r>
              <a:rPr lang="nb-NO" dirty="0"/>
              <a:t>How "true" and "false" </a:t>
            </a:r>
            <a:r>
              <a:rPr lang="nb-NO" dirty="0" err="1"/>
              <a:t>are</a:t>
            </a:r>
            <a:r>
              <a:rPr lang="nb-NO" dirty="0"/>
              <a:t> </a:t>
            </a:r>
            <a:r>
              <a:rPr lang="nb-NO" dirty="0" err="1"/>
              <a:t>actually</a:t>
            </a:r>
            <a:r>
              <a:rPr lang="nb-NO" dirty="0"/>
              <a:t> </a:t>
            </a:r>
            <a:r>
              <a:rPr lang="nb-NO" dirty="0" err="1"/>
              <a:t>coded</a:t>
            </a:r>
            <a:r>
              <a:rPr lang="nb-NO" dirty="0"/>
              <a:t> </a:t>
            </a:r>
            <a:r>
              <a:rPr lang="nb-NO" dirty="0" err="1"/>
              <a:t>binary</a:t>
            </a:r>
            <a:r>
              <a:rPr lang="nb-NO" dirty="0"/>
              <a:t> is </a:t>
            </a:r>
            <a:r>
              <a:rPr lang="nb-NO" dirty="0" err="1">
                <a:solidFill>
                  <a:srgbClr val="FF0000"/>
                </a:solidFill>
              </a:rPr>
              <a:t>language</a:t>
            </a:r>
            <a:r>
              <a:rPr lang="nb-NO" dirty="0">
                <a:solidFill>
                  <a:srgbClr val="FF0000"/>
                </a:solidFill>
              </a:rPr>
              <a:t> / </a:t>
            </a:r>
            <a:r>
              <a:rPr lang="nb-NO" dirty="0" err="1">
                <a:solidFill>
                  <a:srgbClr val="FF0000"/>
                </a:solidFill>
              </a:rPr>
              <a:t>compiler</a:t>
            </a:r>
            <a:r>
              <a:rPr lang="nb-NO" dirty="0">
                <a:solidFill>
                  <a:srgbClr val="FF0000"/>
                </a:solidFill>
              </a:rPr>
              <a:t> </a:t>
            </a:r>
            <a:r>
              <a:rPr lang="nb-NO" dirty="0"/>
              <a:t>dependent.</a:t>
            </a:r>
            <a:br>
              <a:rPr lang="nb-NO" dirty="0"/>
            </a:br>
            <a:endParaRPr lang="nb-NO" dirty="0"/>
          </a:p>
          <a:p>
            <a:r>
              <a:rPr lang="nb-NO" dirty="0"/>
              <a:t>In Java (and </a:t>
            </a:r>
            <a:r>
              <a:rPr lang="nb-NO" dirty="0" err="1"/>
              <a:t>other</a:t>
            </a:r>
            <a:r>
              <a:rPr lang="nb-NO" dirty="0"/>
              <a:t> C-</a:t>
            </a:r>
            <a:r>
              <a:rPr lang="nb-NO" dirty="0" err="1"/>
              <a:t>languages</a:t>
            </a:r>
            <a:r>
              <a:rPr lang="nb-NO" dirty="0"/>
              <a:t>) </a:t>
            </a:r>
            <a:r>
              <a:rPr lang="nb-NO" dirty="0" err="1"/>
              <a:t>you</a:t>
            </a:r>
            <a:r>
              <a:rPr lang="nb-NO" dirty="0"/>
              <a:t> have different </a:t>
            </a:r>
            <a:r>
              <a:rPr lang="nb-NO" dirty="0" err="1"/>
              <a:t>logical</a:t>
            </a:r>
            <a:r>
              <a:rPr lang="nb-NO" dirty="0"/>
              <a:t> operators </a:t>
            </a:r>
            <a:r>
              <a:rPr lang="nb-NO" dirty="0" err="1"/>
              <a:t>depending</a:t>
            </a:r>
            <a:r>
              <a:rPr lang="nb-NO" dirty="0"/>
              <a:t> </a:t>
            </a:r>
            <a:r>
              <a:rPr lang="nb-NO" dirty="0" err="1"/>
              <a:t>on</a:t>
            </a:r>
            <a:r>
              <a:rPr lang="nb-NO" dirty="0"/>
              <a:t> </a:t>
            </a:r>
            <a:r>
              <a:rPr lang="nb-NO" dirty="0" err="1"/>
              <a:t>whether</a:t>
            </a:r>
            <a:r>
              <a:rPr lang="nb-NO" dirty="0"/>
              <a:t> it is </a:t>
            </a:r>
            <a:r>
              <a:rPr lang="nb-NO" dirty="0" err="1"/>
              <a:t>truth</a:t>
            </a:r>
            <a:r>
              <a:rPr lang="nb-NO" dirty="0"/>
              <a:t> </a:t>
            </a:r>
            <a:r>
              <a:rPr lang="nb-NO" dirty="0" err="1"/>
              <a:t>value</a:t>
            </a:r>
            <a:r>
              <a:rPr lang="nb-NO" dirty="0"/>
              <a:t> or bit-combination </a:t>
            </a:r>
            <a:r>
              <a:rPr lang="nb-NO" dirty="0" err="1"/>
              <a:t>you</a:t>
            </a:r>
            <a:r>
              <a:rPr lang="nb-NO" dirty="0"/>
              <a:t> </a:t>
            </a:r>
            <a:r>
              <a:rPr lang="nb-NO" dirty="0" err="1"/>
              <a:t>want</a:t>
            </a:r>
            <a:r>
              <a:rPr lang="nb-NO" dirty="0"/>
              <a:t> to </a:t>
            </a:r>
            <a:r>
              <a:rPr lang="nb-NO" dirty="0" err="1"/>
              <a:t>perform</a:t>
            </a:r>
            <a:r>
              <a:rPr lang="nb-NO" dirty="0"/>
              <a:t>.</a:t>
            </a:r>
          </a:p>
          <a:p>
            <a:pPr lvl="1"/>
            <a:r>
              <a:rPr lang="nb-NO" dirty="0">
                <a:solidFill>
                  <a:srgbClr val="00B050"/>
                </a:solidFill>
              </a:rPr>
              <a:t>&amp;</a:t>
            </a:r>
            <a:r>
              <a:rPr lang="nb-NO" dirty="0"/>
              <a:t> er </a:t>
            </a:r>
            <a:r>
              <a:rPr lang="nb-NO" dirty="0" err="1">
                <a:solidFill>
                  <a:srgbClr val="00B050"/>
                </a:solidFill>
              </a:rPr>
              <a:t>bitwise</a:t>
            </a:r>
            <a:r>
              <a:rPr lang="nb-NO" dirty="0"/>
              <a:t>, </a:t>
            </a:r>
            <a:r>
              <a:rPr lang="nb-NO" dirty="0">
                <a:solidFill>
                  <a:srgbClr val="0070C0"/>
                </a:solidFill>
              </a:rPr>
              <a:t>&amp;&amp;</a:t>
            </a:r>
            <a:r>
              <a:rPr lang="nb-NO" dirty="0"/>
              <a:t> </a:t>
            </a:r>
            <a:r>
              <a:rPr lang="nb-NO" dirty="0" err="1"/>
              <a:t>are</a:t>
            </a:r>
            <a:r>
              <a:rPr lang="nb-NO" dirty="0"/>
              <a:t> </a:t>
            </a:r>
            <a:r>
              <a:rPr lang="nb-NO" dirty="0" err="1">
                <a:solidFill>
                  <a:srgbClr val="00B0F0"/>
                </a:solidFill>
              </a:rPr>
              <a:t>logical</a:t>
            </a:r>
            <a:endParaRPr lang="nb-NO" dirty="0">
              <a:solidFill>
                <a:srgbClr val="00B0F0"/>
              </a:solidFill>
            </a:endParaRPr>
          </a:p>
          <a:p>
            <a:pPr lvl="2"/>
            <a:r>
              <a:rPr lang="nb-NO" dirty="0"/>
              <a:t>Thus </a:t>
            </a:r>
            <a:r>
              <a:rPr lang="nb-NO" dirty="0" err="1"/>
              <a:t>becomes</a:t>
            </a:r>
            <a:r>
              <a:rPr lang="nb-NO" dirty="0"/>
              <a:t> </a:t>
            </a:r>
            <a:r>
              <a:rPr lang="nb-NO" b="1" dirty="0"/>
              <a:t>3&amp;4 = 0 </a:t>
            </a:r>
            <a:r>
              <a:rPr lang="nb-NO" dirty="0"/>
              <a:t>(0011 &amp; 0100 = 0000), </a:t>
            </a:r>
          </a:p>
          <a:p>
            <a:pPr lvl="2"/>
            <a:r>
              <a:rPr lang="nb-NO" dirty="0" err="1"/>
              <a:t>But</a:t>
            </a:r>
            <a:r>
              <a:rPr lang="nb-NO" dirty="0"/>
              <a:t> </a:t>
            </a:r>
            <a:r>
              <a:rPr lang="nb-NO" b="1" dirty="0"/>
              <a:t>3&amp;&amp;4</a:t>
            </a:r>
            <a:r>
              <a:rPr lang="nb-NO" dirty="0"/>
              <a:t> </a:t>
            </a:r>
            <a:r>
              <a:rPr lang="nb-NO" dirty="0" err="1"/>
              <a:t>gives</a:t>
            </a:r>
            <a:r>
              <a:rPr lang="nb-NO" dirty="0"/>
              <a:t> «true», «</a:t>
            </a:r>
            <a:r>
              <a:rPr lang="nb-NO" dirty="0" err="1"/>
              <a:t>syntax</a:t>
            </a:r>
            <a:r>
              <a:rPr lang="nb-NO" dirty="0"/>
              <a:t> </a:t>
            </a:r>
            <a:r>
              <a:rPr lang="nb-NO" dirty="0" err="1"/>
              <a:t>error</a:t>
            </a:r>
            <a:r>
              <a:rPr lang="nb-NO" dirty="0"/>
              <a:t>», or 4…</a:t>
            </a:r>
          </a:p>
          <a:p>
            <a:pPr marL="457197" lvl="1" indent="0">
              <a:buNone/>
            </a:pPr>
            <a:endParaRPr lang="nb-NO" dirty="0"/>
          </a:p>
        </p:txBody>
      </p:sp>
    </p:spTree>
    <p:custDataLst>
      <p:tags r:id="rId1"/>
    </p:custDataLst>
    <p:extLst>
      <p:ext uri="{BB962C8B-B14F-4D97-AF65-F5344CB8AC3E}">
        <p14:creationId xmlns:p14="http://schemas.microsoft.com/office/powerpoint/2010/main" val="36285979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rctx="PPT">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childTnLst>
                          </p:cTn>
                        </p:par>
                        <p:par>
                          <p:cTn id="14" fill="hold">
                            <p:stCondLst>
                              <p:cond delay="0"/>
                            </p:stCondLst>
                            <p:childTnLst>
                              <p:par>
                                <p:cTn id="15" presetID="2" presetClass="entr" presetSubtype="4"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rctx="PPT">
                                        <p:cTn id="37" dur="indefinite"/>
                                        <p:tgtEl>
                                          <p:spTgt spid="3">
                                            <p:txEl>
                                              <p:pRg st="1" end="1"/>
                                            </p:txEl>
                                          </p:spTgt>
                                        </p:tgtEl>
                                        <p:attrNameLst>
                                          <p:attrName>style.opacity</p:attrName>
                                        </p:attrNameLst>
                                      </p:cBhvr>
                                      <p:to>
                                        <p:strVal val="0.5"/>
                                      </p:to>
                                    </p:set>
                                    <p:animEffect filter="image" prLst="opacity: 0.5">
                                      <p:cBhvr rctx="IE">
                                        <p:cTn id="38" dur="indefinite"/>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rctx="PPT">
                                        <p:cTn id="42" dur="indefinite"/>
                                        <p:tgtEl>
                                          <p:spTgt spid="3">
                                            <p:txEl>
                                              <p:pRg st="2" end="2"/>
                                            </p:txEl>
                                          </p:spTgt>
                                        </p:tgtEl>
                                        <p:attrNameLst>
                                          <p:attrName>style.opacity</p:attrName>
                                        </p:attrNameLst>
                                      </p:cBhvr>
                                      <p:to>
                                        <p:strVal val="0.5"/>
                                      </p:to>
                                    </p:set>
                                    <p:animEffect filter="image" prLst="opacity: 0.5">
                                      <p:cBhvr rctx="IE">
                                        <p:cTn id="43" dur="indefinite"/>
                                        <p:tgtEl>
                                          <p:spTgt spid="3">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grpId="1" nodeType="clickEffect">
                                  <p:stCondLst>
                                    <p:cond delay="0"/>
                                  </p:stCondLst>
                                  <p:childTnLst>
                                    <p:set>
                                      <p:cBhvr rctx="PPT">
                                        <p:cTn id="47" dur="indefinite"/>
                                        <p:tgtEl>
                                          <p:spTgt spid="3">
                                            <p:txEl>
                                              <p:pRg st="3" end="3"/>
                                            </p:txEl>
                                          </p:spTgt>
                                        </p:tgtEl>
                                        <p:attrNameLst>
                                          <p:attrName>style.opacity</p:attrName>
                                        </p:attrNameLst>
                                      </p:cBhvr>
                                      <p:to>
                                        <p:strVal val="0.5"/>
                                      </p:to>
                                    </p:set>
                                    <p:animEffect filter="image" prLst="opacity: 0.5">
                                      <p:cBhvr rctx="IE">
                                        <p:cTn id="48" dur="indefinite"/>
                                        <p:tgtEl>
                                          <p:spTgt spid="3">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grpId="1" nodeType="clickEffect">
                                  <p:stCondLst>
                                    <p:cond delay="0"/>
                                  </p:stCondLst>
                                  <p:childTnLst>
                                    <p:set>
                                      <p:cBhvr rctx="PPT">
                                        <p:cTn id="52" dur="indefinite"/>
                                        <p:tgtEl>
                                          <p:spTgt spid="3">
                                            <p:txEl>
                                              <p:pRg st="4" end="4"/>
                                            </p:txEl>
                                          </p:spTgt>
                                        </p:tgtEl>
                                        <p:attrNameLst>
                                          <p:attrName>style.opacity</p:attrName>
                                        </p:attrNameLst>
                                      </p:cBhvr>
                                      <p:to>
                                        <p:strVal val="0.5"/>
                                      </p:to>
                                    </p:set>
                                    <p:animEffect filter="image" prLst="opacity: 0.5">
                                      <p:cBhvr rctx="IE">
                                        <p:cTn id="53" dur="indefinite"/>
                                        <p:tgtEl>
                                          <p:spTgt spid="3">
                                            <p:txEl>
                                              <p:pRg st="4" end="4"/>
                                            </p:txEl>
                                          </p:spTgt>
                                        </p:tgtEl>
                                      </p:cBhvr>
                                    </p:animEffect>
                                  </p:childTnLst>
                                </p:cTn>
                              </p:par>
                            </p:childTnLst>
                          </p:cTn>
                        </p:par>
                        <p:par>
                          <p:cTn id="54" fill="hold">
                            <p:stCondLst>
                              <p:cond delay="0"/>
                            </p:stCondLst>
                            <p:childTnLst>
                              <p:par>
                                <p:cTn id="55" presetID="2" presetClass="entr" presetSubtype="4" fill="hold" grpId="0" nodeType="after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 calcmode="lin" valueType="num">
                                      <p:cBhvr additive="base">
                                        <p:cTn id="5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9" presetClass="emph" presetSubtype="0" grpId="1" nodeType="clickEffect">
                                  <p:stCondLst>
                                    <p:cond delay="0"/>
                                  </p:stCondLst>
                                  <p:childTnLst>
                                    <p:set>
                                      <p:cBhvr rctx="PPT">
                                        <p:cTn id="62" dur="indefinite"/>
                                        <p:tgtEl>
                                          <p:spTgt spid="3">
                                            <p:txEl>
                                              <p:pRg st="5" end="5"/>
                                            </p:txEl>
                                          </p:spTgt>
                                        </p:tgtEl>
                                        <p:attrNameLst>
                                          <p:attrName>style.opacity</p:attrName>
                                        </p:attrNameLst>
                                      </p:cBhvr>
                                      <p:to>
                                        <p:strVal val="0.5"/>
                                      </p:to>
                                    </p:set>
                                    <p:animEffect filter="image" prLst="opacity: 0.5">
                                      <p:cBhvr rctx="IE">
                                        <p:cTn id="63" dur="indefinite"/>
                                        <p:tgtEl>
                                          <p:spTgt spid="3">
                                            <p:txEl>
                                              <p:pRg st="5" end="5"/>
                                            </p:txEl>
                                          </p:spTgt>
                                        </p:tgtEl>
                                      </p:cBhvr>
                                    </p:animEffect>
                                  </p:childTnLst>
                                </p:cTn>
                              </p:par>
                            </p:childTnLst>
                          </p:cTn>
                        </p:par>
                        <p:par>
                          <p:cTn id="64" fill="hold">
                            <p:stCondLst>
                              <p:cond delay="0"/>
                            </p:stCondLst>
                            <p:childTnLst>
                              <p:par>
                                <p:cTn id="65" presetID="2" presetClass="entr" presetSubtype="4" fill="hold" grpId="0" nodeType="after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additive="base">
                                        <p:cTn id="6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anim calcmode="lin" valueType="num">
                                      <p:cBhvr additive="base">
                                        <p:cTn id="7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75" fill="hold">
                            <p:stCondLst>
                              <p:cond delay="500"/>
                            </p:stCondLst>
                            <p:childTnLst>
                              <p:par>
                                <p:cTn id="76" presetID="9" presetClass="emph" presetSubtype="0" grpId="1" nodeType="afterEffect">
                                  <p:stCondLst>
                                    <p:cond delay="0"/>
                                  </p:stCondLst>
                                  <p:childTnLst>
                                    <p:set>
                                      <p:cBhvr rctx="PPT">
                                        <p:cTn id="77" dur="indefinite"/>
                                        <p:tgtEl>
                                          <p:spTgt spid="3">
                                            <p:txEl>
                                              <p:pRg st="6" end="6"/>
                                            </p:txEl>
                                          </p:spTgt>
                                        </p:tgtEl>
                                        <p:attrNameLst>
                                          <p:attrName>style.opacity</p:attrName>
                                        </p:attrNameLst>
                                      </p:cBhvr>
                                      <p:to>
                                        <p:strVal val="0.5"/>
                                      </p:to>
                                    </p:set>
                                    <p:animEffect filter="image" prLst="opacity: 0.5">
                                      <p:cBhvr rctx="IE">
                                        <p:cTn id="78" dur="indefinite"/>
                                        <p:tgtEl>
                                          <p:spTgt spid="3">
                                            <p:txEl>
                                              <p:pRg st="6" end="6"/>
                                            </p:txEl>
                                          </p:spTgt>
                                        </p:tgtEl>
                                      </p:cBhvr>
                                    </p:animEffect>
                                  </p:childTnLst>
                                </p:cTn>
                              </p:par>
                            </p:childTnLst>
                          </p:cTn>
                        </p:par>
                        <p:par>
                          <p:cTn id="79" fill="hold">
                            <p:stCondLst>
                              <p:cond delay="500"/>
                            </p:stCondLst>
                            <p:childTnLst>
                              <p:par>
                                <p:cTn id="80" presetID="2" presetClass="entr" presetSubtype="4" fill="hold" grpId="0" nodeType="afterEffect">
                                  <p:stCondLst>
                                    <p:cond delay="0"/>
                                  </p:stCondLst>
                                  <p:childTnLst>
                                    <p:set>
                                      <p:cBhvr>
                                        <p:cTn id="81" dur="1" fill="hold">
                                          <p:stCondLst>
                                            <p:cond delay="0"/>
                                          </p:stCondLst>
                                        </p:cTn>
                                        <p:tgtEl>
                                          <p:spTgt spid="3">
                                            <p:txEl>
                                              <p:pRg st="8" end="8"/>
                                            </p:txEl>
                                          </p:spTgt>
                                        </p:tgtEl>
                                        <p:attrNameLst>
                                          <p:attrName>style.visibility</p:attrName>
                                        </p:attrNameLst>
                                      </p:cBhvr>
                                      <p:to>
                                        <p:strVal val="visible"/>
                                      </p:to>
                                    </p:set>
                                    <p:anim calcmode="lin" valueType="num">
                                      <p:cBhvr additive="base">
                                        <p:cTn id="8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9" presetClass="emph" presetSubtype="0" grpId="1" nodeType="clickEffect">
                                  <p:stCondLst>
                                    <p:cond delay="0"/>
                                  </p:stCondLst>
                                  <p:childTnLst>
                                    <p:set>
                                      <p:cBhvr rctx="PPT">
                                        <p:cTn id="87" dur="indefinite"/>
                                        <p:tgtEl>
                                          <p:spTgt spid="3">
                                            <p:txEl>
                                              <p:pRg st="7" end="7"/>
                                            </p:txEl>
                                          </p:spTgt>
                                        </p:tgtEl>
                                        <p:attrNameLst>
                                          <p:attrName>style.opacity</p:attrName>
                                        </p:attrNameLst>
                                      </p:cBhvr>
                                      <p:to>
                                        <p:strVal val="0.5"/>
                                      </p:to>
                                    </p:set>
                                    <p:animEffect filter="image" prLst="opacity: 0.5">
                                      <p:cBhvr rctx="IE">
                                        <p:cTn id="88" dur="indefinite"/>
                                        <p:tgtEl>
                                          <p:spTgt spid="3">
                                            <p:txEl>
                                              <p:pRg st="7" end="7"/>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mph" presetSubtype="0" grpId="1" nodeType="clickEffect">
                                  <p:stCondLst>
                                    <p:cond delay="0"/>
                                  </p:stCondLst>
                                  <p:childTnLst>
                                    <p:set>
                                      <p:cBhvr rctx="PPT">
                                        <p:cTn id="92" dur="indefinite"/>
                                        <p:tgtEl>
                                          <p:spTgt spid="3">
                                            <p:txEl>
                                              <p:pRg st="8" end="8"/>
                                            </p:txEl>
                                          </p:spTgt>
                                        </p:tgtEl>
                                        <p:attrNameLst>
                                          <p:attrName>style.opacity</p:attrName>
                                        </p:attrNameLst>
                                      </p:cBhvr>
                                      <p:to>
                                        <p:strVal val="0.5"/>
                                      </p:to>
                                    </p:set>
                                    <p:animEffect filter="image" prLst="opacity: 0.5">
                                      <p:cBhvr rctx="IE">
                                        <p:cTn id="93"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79D5-F498-4297-9DD7-9DF0891F798D}"/>
              </a:ext>
            </a:extLst>
          </p:cNvPr>
          <p:cNvSpPr>
            <a:spLocks noGrp="1"/>
          </p:cNvSpPr>
          <p:nvPr>
            <p:ph type="title"/>
          </p:nvPr>
        </p:nvSpPr>
        <p:spPr/>
        <p:txBody>
          <a:bodyPr>
            <a:normAutofit/>
          </a:bodyPr>
          <a:lstStyle/>
          <a:p>
            <a:r>
              <a:rPr lang="en-US" dirty="0" err="1"/>
              <a:t>Programmering</a:t>
            </a:r>
            <a:endParaRPr lang="nb-NO" dirty="0"/>
          </a:p>
        </p:txBody>
      </p:sp>
      <p:sp>
        <p:nvSpPr>
          <p:cNvPr id="3" name="Content Placeholder 2">
            <a:extLst>
              <a:ext uri="{FF2B5EF4-FFF2-40B4-BE49-F238E27FC236}">
                <a16:creationId xmlns:a16="http://schemas.microsoft.com/office/drawing/2014/main" id="{CBDE3D92-05CD-48EB-B8B9-3FAD8BCBAE2F}"/>
              </a:ext>
            </a:extLst>
          </p:cNvPr>
          <p:cNvSpPr>
            <a:spLocks noGrp="1"/>
          </p:cNvSpPr>
          <p:nvPr>
            <p:ph idx="1"/>
          </p:nvPr>
        </p:nvSpPr>
        <p:spPr/>
        <p:txBody>
          <a:bodyPr/>
          <a:lstStyle/>
          <a:p>
            <a:pPr marL="0" indent="0">
              <a:buNone/>
            </a:pPr>
            <a:r>
              <a:rPr lang="en-US" dirty="0"/>
              <a:t>Bitwise AND 		 writes  		&amp;</a:t>
            </a:r>
          </a:p>
          <a:p>
            <a:pPr marL="0" indent="0">
              <a:buNone/>
            </a:pPr>
            <a:r>
              <a:rPr lang="en-US" dirty="0"/>
              <a:t>Bitwise OR 		 writes 		|</a:t>
            </a:r>
          </a:p>
          <a:p>
            <a:pPr marL="0" indent="0">
              <a:buNone/>
            </a:pPr>
            <a:r>
              <a:rPr lang="en-US" dirty="0"/>
              <a:t>Bitwise XOR 		 writes 		^</a:t>
            </a:r>
          </a:p>
          <a:p>
            <a:pPr marL="0" indent="0">
              <a:buNone/>
            </a:pPr>
            <a:r>
              <a:rPr lang="en-US" dirty="0"/>
              <a:t>Bitwise NOT 		 writes 		~</a:t>
            </a:r>
          </a:p>
          <a:p>
            <a:pPr marL="0" indent="0">
              <a:buNone/>
            </a:pPr>
            <a:endParaRPr lang="en-US" dirty="0"/>
          </a:p>
          <a:p>
            <a:pPr marL="0" indent="0">
              <a:buNone/>
            </a:pPr>
            <a:r>
              <a:rPr lang="en-US" dirty="0"/>
              <a:t>Logical NOT 		 writes 		!</a:t>
            </a:r>
          </a:p>
          <a:p>
            <a:pPr marL="0" indent="0">
              <a:buNone/>
            </a:pPr>
            <a:r>
              <a:rPr lang="en-US" dirty="0"/>
              <a:t>Logical AND 		 writes 		&amp;&amp;</a:t>
            </a:r>
          </a:p>
          <a:p>
            <a:pPr marL="0" indent="0">
              <a:buNone/>
            </a:pPr>
            <a:r>
              <a:rPr lang="en-US" dirty="0"/>
              <a:t>Logical OR 		 writes 		||</a:t>
            </a:r>
            <a:endParaRPr lang="nb-NO" dirty="0"/>
          </a:p>
        </p:txBody>
      </p:sp>
    </p:spTree>
    <p:extLst>
      <p:ext uri="{BB962C8B-B14F-4D97-AF65-F5344CB8AC3E}">
        <p14:creationId xmlns:p14="http://schemas.microsoft.com/office/powerpoint/2010/main" val="204945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lstStyle/>
          <a:p>
            <a:r>
              <a:rPr lang="nb-NO" dirty="0"/>
              <a:t>LET US DESIGN A SIMPLE COMPUTER!</a:t>
            </a:r>
          </a:p>
        </p:txBody>
      </p:sp>
      <p:sp>
        <p:nvSpPr>
          <p:cNvPr id="8" name="Text Placeholder 7"/>
          <p:cNvSpPr>
            <a:spLocks noGrp="1"/>
          </p:cNvSpPr>
          <p:nvPr>
            <p:ph idx="1"/>
            <p:custDataLst>
              <p:tags r:id="rId3"/>
            </p:custDataLst>
          </p:nvPr>
        </p:nvSpPr>
        <p:spPr/>
        <p:txBody>
          <a:bodyPr>
            <a:normAutofit/>
          </a:bodyPr>
          <a:lstStyle/>
          <a:p>
            <a:pPr marL="342900" indent="-342900"/>
            <a:r>
              <a:rPr lang="nb-NO" dirty="0"/>
              <a:t>SIMPLE!!! (Understand </a:t>
            </a:r>
            <a:r>
              <a:rPr lang="nb-NO" dirty="0" err="1"/>
              <a:t>the</a:t>
            </a:r>
            <a:r>
              <a:rPr lang="nb-NO" dirty="0"/>
              <a:t> </a:t>
            </a:r>
            <a:r>
              <a:rPr lang="nb-NO" dirty="0" err="1"/>
              <a:t>principles</a:t>
            </a:r>
            <a:r>
              <a:rPr lang="nb-NO" dirty="0"/>
              <a:t>)</a:t>
            </a:r>
          </a:p>
          <a:p>
            <a:pPr marL="342900" indent="-342900"/>
            <a:r>
              <a:rPr lang="nb-NO" dirty="0"/>
              <a:t>Primitive</a:t>
            </a:r>
          </a:p>
          <a:p>
            <a:pPr marL="342900" indent="-342900"/>
            <a:r>
              <a:rPr lang="nb-NO" dirty="0" err="1"/>
              <a:t>We</a:t>
            </a:r>
            <a:r>
              <a:rPr lang="nb-NO" dirty="0"/>
              <a:t> do not make </a:t>
            </a:r>
            <a:r>
              <a:rPr lang="nb-NO" dirty="0" err="1"/>
              <a:t>electronics</a:t>
            </a:r>
            <a:endParaRPr lang="nb-NO" dirty="0"/>
          </a:p>
          <a:p>
            <a:pPr marL="342900" indent="-342900"/>
            <a:r>
              <a:rPr lang="nb-NO" dirty="0"/>
              <a:t>The </a:t>
            </a:r>
            <a:r>
              <a:rPr lang="nb-NO" dirty="0" err="1"/>
              <a:t>machine</a:t>
            </a:r>
            <a:r>
              <a:rPr lang="nb-NO" dirty="0"/>
              <a:t> </a:t>
            </a:r>
            <a:r>
              <a:rPr lang="nb-NO" dirty="0" err="1"/>
              <a:t>can</a:t>
            </a:r>
            <a:r>
              <a:rPr lang="nb-NO" dirty="0"/>
              <a:t> still do </a:t>
            </a:r>
            <a:r>
              <a:rPr lang="nb-NO" dirty="0" err="1"/>
              <a:t>some</a:t>
            </a:r>
            <a:r>
              <a:rPr lang="nb-NO" dirty="0"/>
              <a:t> </a:t>
            </a:r>
            <a:r>
              <a:rPr lang="nb-NO" dirty="0" err="1"/>
              <a:t>things</a:t>
            </a:r>
            <a:endParaRPr lang="nb-NO" dirty="0"/>
          </a:p>
          <a:p>
            <a:pPr marL="342900" indent="-342900"/>
            <a:r>
              <a:rPr lang="nb-NO" dirty="0" err="1"/>
              <a:t>Further</a:t>
            </a:r>
            <a:r>
              <a:rPr lang="nb-NO" dirty="0"/>
              <a:t> </a:t>
            </a:r>
            <a:r>
              <a:rPr lang="nb-NO" dirty="0" err="1"/>
              <a:t>description</a:t>
            </a:r>
            <a:r>
              <a:rPr lang="nb-NO" dirty="0"/>
              <a:t> </a:t>
            </a:r>
            <a:r>
              <a:rPr lang="nb-NO" dirty="0" err="1"/>
              <a:t>can</a:t>
            </a:r>
            <a:r>
              <a:rPr lang="nb-NO" dirty="0"/>
              <a:t> be </a:t>
            </a:r>
            <a:r>
              <a:rPr lang="nb-NO" dirty="0" err="1"/>
              <a:t>found</a:t>
            </a:r>
            <a:r>
              <a:rPr lang="nb-NO" dirty="0"/>
              <a:t> in </a:t>
            </a:r>
            <a:r>
              <a:rPr lang="nb-NO" b="1" dirty="0" err="1"/>
              <a:t>Compendium</a:t>
            </a:r>
            <a:r>
              <a:rPr lang="nb-NO" b="1" dirty="0"/>
              <a:t> 1</a:t>
            </a:r>
          </a:p>
        </p:txBody>
      </p:sp>
    </p:spTree>
    <p:custDataLst>
      <p:tags r:id="rId1"/>
    </p:custDataLst>
    <p:extLst>
      <p:ext uri="{BB962C8B-B14F-4D97-AF65-F5344CB8AC3E}">
        <p14:creationId xmlns:p14="http://schemas.microsoft.com/office/powerpoint/2010/main" val="11625389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nb-NO" dirty="0" err="1"/>
              <a:t>What</a:t>
            </a:r>
            <a:r>
              <a:rPr lang="nb-NO" dirty="0"/>
              <a:t> </a:t>
            </a:r>
            <a:r>
              <a:rPr lang="nb-NO" dirty="0" err="1"/>
              <a:t>was</a:t>
            </a:r>
            <a:r>
              <a:rPr lang="nb-NO" dirty="0"/>
              <a:t> </a:t>
            </a:r>
            <a:r>
              <a:rPr lang="nb-NO" dirty="0" err="1"/>
              <a:t>architecture</a:t>
            </a:r>
            <a:r>
              <a:rPr lang="nb-NO" dirty="0"/>
              <a:t> </a:t>
            </a:r>
            <a:r>
              <a:rPr lang="nb-NO" dirty="0" err="1"/>
              <a:t>again</a:t>
            </a:r>
            <a:r>
              <a:rPr lang="nb-NO" dirty="0"/>
              <a:t>?</a:t>
            </a:r>
          </a:p>
        </p:txBody>
      </p:sp>
      <p:sp>
        <p:nvSpPr>
          <p:cNvPr id="5" name="Content Placeholder 4"/>
          <p:cNvSpPr>
            <a:spLocks noGrp="1"/>
          </p:cNvSpPr>
          <p:nvPr>
            <p:ph idx="1"/>
            <p:custDataLst>
              <p:tags r:id="rId3"/>
            </p:custDataLst>
          </p:nvPr>
        </p:nvSpPr>
        <p:spPr/>
        <p:txBody>
          <a:bodyPr/>
          <a:lstStyle/>
          <a:p>
            <a:r>
              <a:rPr lang="nb-NO" dirty="0"/>
              <a:t>How to </a:t>
            </a:r>
            <a:r>
              <a:rPr lang="nb-NO" dirty="0" err="1"/>
              <a:t>build</a:t>
            </a:r>
            <a:r>
              <a:rPr lang="nb-NO" dirty="0"/>
              <a:t> </a:t>
            </a:r>
            <a:r>
              <a:rPr lang="nb-NO" dirty="0" err="1"/>
              <a:t>the</a:t>
            </a:r>
            <a:r>
              <a:rPr lang="nb-NO" dirty="0"/>
              <a:t> </a:t>
            </a:r>
            <a:r>
              <a:rPr lang="nb-NO" dirty="0" err="1"/>
              <a:t>instructions</a:t>
            </a:r>
            <a:r>
              <a:rPr lang="nb-NO" dirty="0"/>
              <a:t> </a:t>
            </a:r>
            <a:r>
              <a:rPr lang="nb-NO" dirty="0" err="1"/>
              <a:t>that</a:t>
            </a:r>
            <a:r>
              <a:rPr lang="nb-NO" dirty="0"/>
              <a:t> </a:t>
            </a:r>
            <a:r>
              <a:rPr lang="nb-NO" dirty="0" err="1"/>
              <a:t>the</a:t>
            </a:r>
            <a:r>
              <a:rPr lang="nb-NO" dirty="0"/>
              <a:t> computer </a:t>
            </a:r>
            <a:r>
              <a:rPr lang="nb-NO" dirty="0" err="1"/>
              <a:t>should</a:t>
            </a:r>
            <a:r>
              <a:rPr lang="nb-NO" dirty="0"/>
              <a:t> </a:t>
            </a:r>
            <a:r>
              <a:rPr lang="nb-NO" dirty="0" err="1"/>
              <a:t>execute</a:t>
            </a:r>
            <a:r>
              <a:rPr lang="nb-NO" dirty="0"/>
              <a:t> (</a:t>
            </a:r>
            <a:r>
              <a:rPr lang="nb-NO" dirty="0" err="1"/>
              <a:t>execute</a:t>
            </a:r>
            <a:r>
              <a:rPr lang="nb-NO" dirty="0"/>
              <a:t>)</a:t>
            </a:r>
          </a:p>
          <a:p>
            <a:r>
              <a:rPr lang="nb-NO" sz="2000" dirty="0" err="1"/>
              <a:t>What</a:t>
            </a:r>
            <a:r>
              <a:rPr lang="nb-NO" sz="2000" dirty="0"/>
              <a:t> types </a:t>
            </a:r>
            <a:r>
              <a:rPr lang="nb-NO" sz="2000" dirty="0" err="1"/>
              <a:t>of</a:t>
            </a:r>
            <a:r>
              <a:rPr lang="nb-NO" sz="2000" dirty="0"/>
              <a:t> </a:t>
            </a:r>
            <a:r>
              <a:rPr lang="nb-NO" sz="2000" dirty="0" err="1"/>
              <a:t>instructions</a:t>
            </a:r>
            <a:r>
              <a:rPr lang="nb-NO" sz="2000" dirty="0"/>
              <a:t> </a:t>
            </a:r>
            <a:r>
              <a:rPr lang="nb-NO" sz="2000" dirty="0" err="1"/>
              <a:t>should</a:t>
            </a:r>
            <a:r>
              <a:rPr lang="nb-NO" sz="2000" dirty="0"/>
              <a:t> </a:t>
            </a:r>
            <a:r>
              <a:rPr lang="nb-NO" sz="2000" dirty="0" err="1"/>
              <a:t>we</a:t>
            </a:r>
            <a:r>
              <a:rPr lang="nb-NO" sz="2000" dirty="0"/>
              <a:t> have?</a:t>
            </a:r>
          </a:p>
          <a:p>
            <a:r>
              <a:rPr lang="nb-NO" sz="2000" dirty="0"/>
              <a:t>How </a:t>
            </a:r>
            <a:r>
              <a:rPr lang="nb-NO" sz="2000" dirty="0" err="1"/>
              <a:t>should</a:t>
            </a:r>
            <a:r>
              <a:rPr lang="nb-NO" sz="2000" dirty="0"/>
              <a:t> </a:t>
            </a:r>
            <a:r>
              <a:rPr lang="nb-NO" sz="2000" dirty="0" err="1"/>
              <a:t>addressing</a:t>
            </a:r>
            <a:r>
              <a:rPr lang="nb-NO" sz="2000" dirty="0"/>
              <a:t> </a:t>
            </a:r>
            <a:r>
              <a:rPr lang="nb-NO" sz="2000" dirty="0" err="1"/>
              <a:t>take</a:t>
            </a:r>
            <a:r>
              <a:rPr lang="nb-NO" sz="2000" dirty="0"/>
              <a:t> </a:t>
            </a:r>
            <a:r>
              <a:rPr lang="nb-NO" sz="2000" dirty="0" err="1"/>
              <a:t>place</a:t>
            </a:r>
            <a:r>
              <a:rPr lang="nb-NO" sz="2000" dirty="0"/>
              <a:t>?</a:t>
            </a:r>
            <a:br>
              <a:rPr lang="nb-NO" sz="2000" dirty="0"/>
            </a:br>
            <a:endParaRPr lang="nb-NO" sz="2000" dirty="0"/>
          </a:p>
          <a:p>
            <a:r>
              <a:rPr lang="nb-NO" dirty="0" err="1"/>
              <a:t>Once</a:t>
            </a:r>
            <a:r>
              <a:rPr lang="nb-NO" dirty="0"/>
              <a:t> </a:t>
            </a:r>
            <a:r>
              <a:rPr lang="nb-NO" dirty="0" err="1"/>
              <a:t>we</a:t>
            </a:r>
            <a:r>
              <a:rPr lang="nb-NO" dirty="0"/>
              <a:t> have </a:t>
            </a:r>
            <a:r>
              <a:rPr lang="nb-NO" dirty="0" err="1"/>
              <a:t>determined</a:t>
            </a:r>
            <a:r>
              <a:rPr lang="nb-NO" dirty="0"/>
              <a:t> </a:t>
            </a:r>
            <a:r>
              <a:rPr lang="nb-NO" dirty="0" err="1"/>
              <a:t>the</a:t>
            </a:r>
            <a:r>
              <a:rPr lang="nb-NO" dirty="0"/>
              <a:t> </a:t>
            </a:r>
            <a:r>
              <a:rPr lang="nb-NO" b="1" dirty="0" err="1">
                <a:solidFill>
                  <a:srgbClr val="FF0000"/>
                </a:solidFill>
              </a:rPr>
              <a:t>I</a:t>
            </a:r>
            <a:r>
              <a:rPr lang="nb-NO" dirty="0" err="1"/>
              <a:t>nstruction</a:t>
            </a:r>
            <a:r>
              <a:rPr lang="nb-NO" dirty="0"/>
              <a:t> </a:t>
            </a:r>
            <a:r>
              <a:rPr lang="nb-NO" b="1" dirty="0">
                <a:solidFill>
                  <a:srgbClr val="FF0000"/>
                </a:solidFill>
              </a:rPr>
              <a:t>S</a:t>
            </a:r>
            <a:r>
              <a:rPr lang="nb-NO" dirty="0"/>
              <a:t>et </a:t>
            </a:r>
            <a:r>
              <a:rPr lang="nb-NO" b="1" dirty="0">
                <a:solidFill>
                  <a:srgbClr val="FF0000"/>
                </a:solidFill>
              </a:rPr>
              <a:t>A</a:t>
            </a:r>
            <a:r>
              <a:rPr lang="nb-NO" dirty="0"/>
              <a:t>rchitecture, </a:t>
            </a:r>
            <a:r>
              <a:rPr lang="nb-NO" dirty="0" err="1"/>
              <a:t>we</a:t>
            </a:r>
            <a:r>
              <a:rPr lang="nb-NO" dirty="0"/>
              <a:t> </a:t>
            </a:r>
            <a:r>
              <a:rPr lang="nb-NO" dirty="0" err="1"/>
              <a:t>can</a:t>
            </a:r>
            <a:r>
              <a:rPr lang="nb-NO" dirty="0"/>
              <a:t> design a CPU</a:t>
            </a:r>
          </a:p>
          <a:p>
            <a:pPr marL="0" indent="0">
              <a:buNone/>
            </a:pPr>
            <a:r>
              <a:rPr lang="nb-NO" dirty="0"/>
              <a:t> </a:t>
            </a:r>
          </a:p>
          <a:p>
            <a:r>
              <a:rPr lang="nb-NO" dirty="0"/>
              <a:t>In </a:t>
            </a:r>
            <a:r>
              <a:rPr lang="nb-NO" dirty="0" err="1"/>
              <a:t>practice</a:t>
            </a:r>
            <a:r>
              <a:rPr lang="nb-NO" dirty="0"/>
              <a:t>, </a:t>
            </a:r>
            <a:r>
              <a:rPr lang="nb-NO" dirty="0" err="1"/>
              <a:t>this</a:t>
            </a:r>
            <a:r>
              <a:rPr lang="nb-NO" dirty="0"/>
              <a:t> is an </a:t>
            </a:r>
            <a:r>
              <a:rPr lang="nb-NO" dirty="0" err="1"/>
              <a:t>interaction</a:t>
            </a:r>
            <a:r>
              <a:rPr lang="nb-NO" dirty="0"/>
              <a:t> </a:t>
            </a:r>
            <a:r>
              <a:rPr lang="nb-NO" dirty="0" err="1"/>
              <a:t>between</a:t>
            </a:r>
            <a:r>
              <a:rPr lang="nb-NO" dirty="0"/>
              <a:t> </a:t>
            </a:r>
            <a:r>
              <a:rPr lang="nb-NO" dirty="0" err="1"/>
              <a:t>machine</a:t>
            </a:r>
            <a:r>
              <a:rPr lang="nb-NO" dirty="0"/>
              <a:t> design and ISA design</a:t>
            </a:r>
          </a:p>
          <a:p>
            <a:r>
              <a:rPr lang="nb-NO" sz="2000" dirty="0" err="1"/>
              <a:t>We</a:t>
            </a:r>
            <a:r>
              <a:rPr lang="nb-NO" sz="2000" dirty="0"/>
              <a:t> have a transistor </a:t>
            </a:r>
            <a:r>
              <a:rPr lang="nb-NO" sz="2000" dirty="0" err="1"/>
              <a:t>budget</a:t>
            </a:r>
            <a:endParaRPr lang="nb-NO" sz="2000" dirty="0"/>
          </a:p>
        </p:txBody>
      </p:sp>
    </p:spTree>
    <p:custDataLst>
      <p:tags r:id="rId1"/>
    </p:custDataLst>
    <p:extLst>
      <p:ext uri="{BB962C8B-B14F-4D97-AF65-F5344CB8AC3E}">
        <p14:creationId xmlns:p14="http://schemas.microsoft.com/office/powerpoint/2010/main" val="358407672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Register</a:t>
            </a:r>
          </a:p>
        </p:txBody>
      </p:sp>
      <p:sp>
        <p:nvSpPr>
          <p:cNvPr id="3" name="Content Placeholder 2"/>
          <p:cNvSpPr>
            <a:spLocks noGrp="1"/>
          </p:cNvSpPr>
          <p:nvPr>
            <p:ph idx="1"/>
          </p:nvPr>
        </p:nvSpPr>
        <p:spPr/>
        <p:txBody>
          <a:bodyPr>
            <a:normAutofit/>
          </a:bodyPr>
          <a:lstStyle/>
          <a:p>
            <a:r>
              <a:rPr lang="nb-NO" dirty="0"/>
              <a:t>All bits </a:t>
            </a:r>
            <a:r>
              <a:rPr lang="nb-NO" dirty="0" err="1"/>
              <a:t>on</a:t>
            </a:r>
            <a:r>
              <a:rPr lang="nb-NO" dirty="0"/>
              <a:t> </a:t>
            </a:r>
            <a:r>
              <a:rPr lang="nb-NO" dirty="0" err="1"/>
              <a:t>the</a:t>
            </a:r>
            <a:r>
              <a:rPr lang="nb-NO" dirty="0"/>
              <a:t> CPU must be </a:t>
            </a:r>
            <a:r>
              <a:rPr lang="nb-NO" dirty="0" err="1"/>
              <a:t>entered</a:t>
            </a:r>
            <a:r>
              <a:rPr lang="nb-NO" dirty="0"/>
              <a:t> in a register</a:t>
            </a:r>
          </a:p>
          <a:p>
            <a:r>
              <a:rPr lang="nb-NO" sz="2000" dirty="0"/>
              <a:t>A register is </a:t>
            </a:r>
            <a:r>
              <a:rPr lang="nb-NO" sz="2000" dirty="0" err="1"/>
              <a:t>addressable</a:t>
            </a:r>
            <a:r>
              <a:rPr lang="nb-NO" sz="2000" dirty="0"/>
              <a:t> </a:t>
            </a:r>
            <a:r>
              <a:rPr lang="nb-NO" sz="2000" dirty="0" err="1"/>
              <a:t>memory</a:t>
            </a:r>
            <a:r>
              <a:rPr lang="nb-NO" sz="2000" dirty="0"/>
              <a:t> (SRAM) </a:t>
            </a:r>
            <a:r>
              <a:rPr lang="nb-NO" sz="2000" dirty="0" err="1"/>
              <a:t>that</a:t>
            </a:r>
            <a:r>
              <a:rPr lang="nb-NO" sz="2000" dirty="0"/>
              <a:t> </a:t>
            </a:r>
            <a:r>
              <a:rPr lang="nb-NO" sz="2000" dirty="0" err="1"/>
              <a:t>resides</a:t>
            </a:r>
            <a:r>
              <a:rPr lang="nb-NO" sz="2000" dirty="0"/>
              <a:t> </a:t>
            </a:r>
            <a:r>
              <a:rPr lang="nb-NO" sz="2000" dirty="0" err="1"/>
              <a:t>on</a:t>
            </a:r>
            <a:r>
              <a:rPr lang="nb-NO" sz="2000" dirty="0"/>
              <a:t> </a:t>
            </a:r>
            <a:r>
              <a:rPr lang="nb-NO" sz="2000" dirty="0" err="1"/>
              <a:t>the</a:t>
            </a:r>
            <a:r>
              <a:rPr lang="nb-NO" sz="2000" dirty="0"/>
              <a:t> CPU</a:t>
            </a:r>
            <a:r>
              <a:rPr lang="nb-NO" dirty="0"/>
              <a:t>.</a:t>
            </a:r>
            <a:br>
              <a:rPr lang="nb-NO" dirty="0"/>
            </a:br>
            <a:endParaRPr lang="nb-NO" dirty="0"/>
          </a:p>
          <a:p>
            <a:r>
              <a:rPr lang="nb-NO" dirty="0"/>
              <a:t>In Assembly </a:t>
            </a:r>
            <a:r>
              <a:rPr lang="nb-NO" dirty="0" err="1"/>
              <a:t>language</a:t>
            </a:r>
            <a:r>
              <a:rPr lang="nb-NO" dirty="0"/>
              <a:t>, </a:t>
            </a:r>
            <a:r>
              <a:rPr lang="nb-NO" dirty="0" err="1"/>
              <a:t>the</a:t>
            </a:r>
            <a:r>
              <a:rPr lang="nb-NO" dirty="0"/>
              <a:t> registers </a:t>
            </a:r>
            <a:r>
              <a:rPr lang="nb-NO" dirty="0" err="1"/>
              <a:t>typically</a:t>
            </a:r>
            <a:r>
              <a:rPr lang="nb-NO" dirty="0"/>
              <a:t> have </a:t>
            </a:r>
            <a:r>
              <a:rPr lang="nb-NO" dirty="0" err="1"/>
              <a:t>their</a:t>
            </a:r>
            <a:r>
              <a:rPr lang="nb-NO" dirty="0"/>
              <a:t> </a:t>
            </a:r>
            <a:r>
              <a:rPr lang="nb-NO" dirty="0" err="1"/>
              <a:t>own</a:t>
            </a:r>
            <a:r>
              <a:rPr lang="nb-NO" dirty="0"/>
              <a:t> "</a:t>
            </a:r>
            <a:r>
              <a:rPr lang="nb-NO" dirty="0" err="1"/>
              <a:t>names</a:t>
            </a:r>
            <a:r>
              <a:rPr lang="nb-NO" dirty="0"/>
              <a:t>" and </a:t>
            </a:r>
            <a:r>
              <a:rPr lang="nb-NO" dirty="0" err="1"/>
              <a:t>roles</a:t>
            </a:r>
            <a:endParaRPr lang="nb-NO" dirty="0"/>
          </a:p>
          <a:p>
            <a:r>
              <a:rPr lang="nb-NO" sz="2000" dirty="0"/>
              <a:t>The registers used to </a:t>
            </a:r>
            <a:r>
              <a:rPr lang="nb-NO" sz="2000" dirty="0" err="1"/>
              <a:t>manipulate</a:t>
            </a:r>
            <a:r>
              <a:rPr lang="nb-NO" sz="2000" dirty="0"/>
              <a:t> variables and </a:t>
            </a:r>
            <a:r>
              <a:rPr lang="nb-NO" sz="2000" dirty="0" err="1"/>
              <a:t>values</a:t>
            </a:r>
            <a:r>
              <a:rPr lang="nb-NO" sz="2000" dirty="0"/>
              <a:t> </a:t>
            </a:r>
            <a:r>
              <a:rPr lang="nb-NO" sz="2000" dirty="0" err="1"/>
              <a:t>are</a:t>
            </a:r>
            <a:r>
              <a:rPr lang="nb-NO" sz="2000" dirty="0"/>
              <a:t> </a:t>
            </a:r>
            <a:r>
              <a:rPr lang="nb-NO" sz="2000" dirty="0" err="1"/>
              <a:t>referred</a:t>
            </a:r>
            <a:r>
              <a:rPr lang="nb-NO" sz="2000" dirty="0"/>
              <a:t> to as </a:t>
            </a:r>
            <a:r>
              <a:rPr lang="nb-NO" sz="2000" dirty="0" err="1"/>
              <a:t>work</a:t>
            </a:r>
            <a:r>
              <a:rPr lang="nb-NO" sz="2000" dirty="0"/>
              <a:t> registers</a:t>
            </a:r>
            <a:r>
              <a:rPr lang="nb-NO" sz="2000" b="1" dirty="0"/>
              <a:t>.</a:t>
            </a:r>
          </a:p>
          <a:p>
            <a:r>
              <a:rPr lang="nb-NO" dirty="0" err="1"/>
              <a:t>Example</a:t>
            </a:r>
            <a:r>
              <a:rPr lang="nb-NO" dirty="0"/>
              <a:t>. In X86-64</a:t>
            </a:r>
            <a:endParaRPr lang="nb-NO" b="1" dirty="0"/>
          </a:p>
          <a:p>
            <a:pPr lvl="1"/>
            <a:r>
              <a:rPr lang="nb-NO" b="1" dirty="0"/>
              <a:t>RIP</a:t>
            </a:r>
            <a:r>
              <a:rPr lang="nb-NO" dirty="0"/>
              <a:t> is </a:t>
            </a:r>
            <a:r>
              <a:rPr lang="nb-NO" dirty="0" err="1"/>
              <a:t>the</a:t>
            </a:r>
            <a:r>
              <a:rPr lang="nb-NO" dirty="0"/>
              <a:t> register </a:t>
            </a:r>
            <a:r>
              <a:rPr lang="nb-NO" dirty="0" err="1"/>
              <a:t>that</a:t>
            </a:r>
            <a:r>
              <a:rPr lang="nb-NO" dirty="0"/>
              <a:t> </a:t>
            </a:r>
            <a:r>
              <a:rPr lang="nb-NO" dirty="0" err="1"/>
              <a:t>contains</a:t>
            </a:r>
            <a:r>
              <a:rPr lang="nb-NO" dirty="0"/>
              <a:t> </a:t>
            </a:r>
            <a:r>
              <a:rPr lang="nb-NO" dirty="0" err="1"/>
              <a:t>the</a:t>
            </a:r>
            <a:r>
              <a:rPr lang="nb-NO" dirty="0"/>
              <a:t> </a:t>
            </a:r>
            <a:r>
              <a:rPr lang="nb-NO" dirty="0" err="1"/>
              <a:t>address</a:t>
            </a:r>
            <a:r>
              <a:rPr lang="nb-NO" dirty="0"/>
              <a:t> </a:t>
            </a:r>
            <a:r>
              <a:rPr lang="nb-NO" dirty="0" err="1"/>
              <a:t>of</a:t>
            </a:r>
            <a:r>
              <a:rPr lang="nb-NO" dirty="0"/>
              <a:t> </a:t>
            </a:r>
            <a:r>
              <a:rPr lang="nb-NO" dirty="0" err="1"/>
              <a:t>where</a:t>
            </a:r>
            <a:r>
              <a:rPr lang="nb-NO" dirty="0"/>
              <a:t> in </a:t>
            </a:r>
            <a:r>
              <a:rPr lang="nb-NO" dirty="0" err="1"/>
              <a:t>memory</a:t>
            </a:r>
            <a:r>
              <a:rPr lang="nb-NO" dirty="0"/>
              <a:t> </a:t>
            </a:r>
            <a:r>
              <a:rPr lang="nb-NO" dirty="0" err="1"/>
              <a:t>the</a:t>
            </a:r>
            <a:r>
              <a:rPr lang="nb-NO" dirty="0"/>
              <a:t> </a:t>
            </a:r>
            <a:r>
              <a:rPr lang="nb-NO" dirty="0" err="1"/>
              <a:t>next</a:t>
            </a:r>
            <a:r>
              <a:rPr lang="nb-NO" dirty="0"/>
              <a:t> </a:t>
            </a:r>
            <a:r>
              <a:rPr lang="nb-NO" dirty="0" err="1"/>
              <a:t>instruction</a:t>
            </a:r>
            <a:r>
              <a:rPr lang="nb-NO" dirty="0"/>
              <a:t> is to be </a:t>
            </a:r>
            <a:r>
              <a:rPr lang="nb-NO" dirty="0" err="1"/>
              <a:t>retrieved</a:t>
            </a:r>
            <a:r>
              <a:rPr lang="nb-NO" dirty="0"/>
              <a:t> from.</a:t>
            </a:r>
            <a:endParaRPr lang="nb-NO" b="1" dirty="0"/>
          </a:p>
          <a:p>
            <a:pPr lvl="1"/>
            <a:r>
              <a:rPr lang="nb-NO" b="1" dirty="0"/>
              <a:t>RAX</a:t>
            </a:r>
            <a:r>
              <a:rPr lang="nb-NO" dirty="0"/>
              <a:t> is </a:t>
            </a:r>
            <a:r>
              <a:rPr lang="nb-NO" dirty="0" err="1"/>
              <a:t>the</a:t>
            </a:r>
            <a:r>
              <a:rPr lang="nb-NO" dirty="0"/>
              <a:t> register most </a:t>
            </a:r>
            <a:r>
              <a:rPr lang="nb-NO" dirty="0" err="1"/>
              <a:t>often</a:t>
            </a:r>
            <a:r>
              <a:rPr lang="nb-NO" dirty="0"/>
              <a:t> used to store </a:t>
            </a:r>
            <a:r>
              <a:rPr lang="nb-NO" dirty="0" err="1"/>
              <a:t>results</a:t>
            </a:r>
            <a:r>
              <a:rPr lang="nb-NO" dirty="0"/>
              <a:t> in (</a:t>
            </a:r>
            <a:r>
              <a:rPr lang="nb-NO" dirty="0" err="1"/>
              <a:t>accumulator</a:t>
            </a:r>
            <a:r>
              <a:rPr lang="nb-NO" dirty="0"/>
              <a:t>)</a:t>
            </a:r>
          </a:p>
          <a:p>
            <a:pPr lvl="1"/>
            <a:r>
              <a:rPr lang="nb-NO" b="1" dirty="0"/>
              <a:t>RCX</a:t>
            </a:r>
            <a:r>
              <a:rPr lang="nb-NO" dirty="0"/>
              <a:t> most </a:t>
            </a:r>
            <a:r>
              <a:rPr lang="nb-NO" dirty="0" err="1"/>
              <a:t>often</a:t>
            </a:r>
            <a:r>
              <a:rPr lang="nb-NO" dirty="0"/>
              <a:t> used for </a:t>
            </a:r>
            <a:r>
              <a:rPr lang="nb-NO" dirty="0" err="1"/>
              <a:t>countdown</a:t>
            </a:r>
            <a:r>
              <a:rPr lang="nb-NO" dirty="0"/>
              <a:t> (</a:t>
            </a:r>
            <a:r>
              <a:rPr lang="nb-NO" dirty="0" err="1"/>
              <a:t>think</a:t>
            </a:r>
            <a:r>
              <a:rPr lang="nb-NO" dirty="0"/>
              <a:t> for-loop)</a:t>
            </a:r>
          </a:p>
          <a:p>
            <a:pPr lvl="1"/>
            <a:r>
              <a:rPr lang="nb-NO" dirty="0"/>
              <a:t>+ </a:t>
            </a:r>
            <a:r>
              <a:rPr lang="nb-NO" dirty="0" err="1"/>
              <a:t>many</a:t>
            </a:r>
            <a:r>
              <a:rPr lang="nb-NO" dirty="0"/>
              <a:t> more (</a:t>
            </a:r>
            <a:r>
              <a:rPr lang="nb-NO" dirty="0" err="1"/>
              <a:t>memory</a:t>
            </a:r>
            <a:r>
              <a:rPr lang="nb-NO" dirty="0"/>
              <a:t> </a:t>
            </a:r>
            <a:r>
              <a:rPr lang="nb-NO" dirty="0" err="1"/>
              <a:t>processing</a:t>
            </a:r>
            <a:r>
              <a:rPr lang="nb-NO" dirty="0"/>
              <a:t>, driving,…)</a:t>
            </a:r>
          </a:p>
        </p:txBody>
      </p:sp>
    </p:spTree>
    <p:custDataLst>
      <p:tags r:id="rId1"/>
    </p:custDataLst>
    <p:extLst>
      <p:ext uri="{BB962C8B-B14F-4D97-AF65-F5344CB8AC3E}">
        <p14:creationId xmlns:p14="http://schemas.microsoft.com/office/powerpoint/2010/main" val="290307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p:txBody>
          <a:bodyPr>
            <a:normAutofit/>
          </a:bodyPr>
          <a:lstStyle/>
          <a:p>
            <a:r>
              <a:rPr lang="nb-NO" dirty="0" err="1"/>
              <a:t>PrimRisc</a:t>
            </a:r>
            <a:r>
              <a:rPr lang="nb-NO" dirty="0"/>
              <a:t> v. 0.1 layout </a:t>
            </a:r>
          </a:p>
        </p:txBody>
      </p:sp>
      <p:pic>
        <p:nvPicPr>
          <p:cNvPr id="230402" name="Picture 2"/>
          <p:cNvPicPr>
            <a:picLocks noChangeAspect="1" noChangeArrowheads="1"/>
          </p:cNvPicPr>
          <p:nvPr>
            <p:custDataLst>
              <p:tags r:id="rId3"/>
            </p:custDataLst>
          </p:nvPr>
        </p:nvPicPr>
        <p:blipFill>
          <a:blip r:embed="rId6" cstate="print"/>
          <a:srcRect/>
          <a:stretch>
            <a:fillRect/>
          </a:stretch>
        </p:blipFill>
        <p:spPr bwMode="auto">
          <a:xfrm>
            <a:off x="1499456" y="1021730"/>
            <a:ext cx="6441189" cy="4814539"/>
          </a:xfrm>
          <a:prstGeom prst="rect">
            <a:avLst/>
          </a:prstGeom>
          <a:noFill/>
          <a:ln w="9525">
            <a:noFill/>
            <a:miter lim="800000"/>
            <a:headEnd/>
            <a:tailEnd/>
          </a:ln>
        </p:spPr>
      </p:pic>
      <p:sp>
        <p:nvSpPr>
          <p:cNvPr id="5" name="Rectangle 3"/>
          <p:cNvSpPr txBox="1">
            <a:spLocks noChangeArrowheads="1"/>
          </p:cNvSpPr>
          <p:nvPr>
            <p:custDataLst>
              <p:tags r:id="rId4"/>
            </p:custDataLst>
          </p:nvPr>
        </p:nvSpPr>
        <p:spPr bwMode="auto">
          <a:xfrm>
            <a:off x="8682087" y="908720"/>
            <a:ext cx="3147014" cy="55446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marL="342900" indent="-342900" eaLnBrk="0" fontAlgn="base" hangingPunct="0">
              <a:spcBef>
                <a:spcPct val="20000"/>
              </a:spcBef>
              <a:spcAft>
                <a:spcPct val="0"/>
              </a:spcAft>
              <a:buFontTx/>
              <a:buChar char="•"/>
              <a:defRPr/>
            </a:pPr>
            <a:r>
              <a:rPr lang="nb-NO" sz="2400" kern="0" dirty="0" err="1"/>
              <a:t>Accumulator-based</a:t>
            </a:r>
            <a:endParaRPr lang="nb-NO" sz="2400" kern="0" dirty="0"/>
          </a:p>
          <a:p>
            <a:pPr marL="342900" indent="-342900" eaLnBrk="0" fontAlgn="base" hangingPunct="0">
              <a:spcBef>
                <a:spcPct val="20000"/>
              </a:spcBef>
              <a:spcAft>
                <a:spcPct val="0"/>
              </a:spcAft>
              <a:buFontTx/>
              <a:buChar char="•"/>
              <a:defRPr/>
            </a:pPr>
            <a:r>
              <a:rPr lang="nb-NO" sz="2400" kern="0" dirty="0" err="1"/>
              <a:t>Only</a:t>
            </a:r>
            <a:r>
              <a:rPr lang="nb-NO" sz="2400" kern="0" dirty="0"/>
              <a:t> </a:t>
            </a:r>
            <a:r>
              <a:rPr lang="nb-NO" sz="2400" kern="0" dirty="0" err="1"/>
              <a:t>one</a:t>
            </a:r>
            <a:r>
              <a:rPr lang="nb-NO" sz="2400" kern="0" dirty="0"/>
              <a:t> </a:t>
            </a:r>
            <a:r>
              <a:rPr lang="nb-NO" sz="2400" kern="0" dirty="0" err="1"/>
              <a:t>work</a:t>
            </a:r>
            <a:r>
              <a:rPr lang="nb-NO" sz="2400" kern="0" dirty="0"/>
              <a:t> register</a:t>
            </a:r>
          </a:p>
          <a:p>
            <a:pPr marL="342900" indent="-342900" eaLnBrk="0" fontAlgn="base" hangingPunct="0">
              <a:spcBef>
                <a:spcPct val="20000"/>
              </a:spcBef>
              <a:spcAft>
                <a:spcPct val="0"/>
              </a:spcAft>
              <a:buFontTx/>
              <a:buChar char="•"/>
              <a:defRPr/>
            </a:pPr>
            <a:r>
              <a:rPr lang="nb-NO" sz="2400" kern="0" dirty="0"/>
              <a:t>8 bit </a:t>
            </a:r>
            <a:r>
              <a:rPr lang="nb-NO" sz="2400" kern="0" dirty="0" err="1"/>
              <a:t>addressing</a:t>
            </a:r>
            <a:endParaRPr lang="nb-NO" sz="2400" kern="0" dirty="0"/>
          </a:p>
          <a:p>
            <a:pPr marL="342900" indent="-342900" eaLnBrk="0" fontAlgn="base" hangingPunct="0">
              <a:spcBef>
                <a:spcPct val="20000"/>
              </a:spcBef>
              <a:spcAft>
                <a:spcPct val="0"/>
              </a:spcAft>
              <a:buFontTx/>
              <a:buChar char="•"/>
              <a:defRPr/>
            </a:pPr>
            <a:r>
              <a:rPr lang="nb-NO" sz="2000" kern="0" dirty="0" err="1"/>
              <a:t>Uses</a:t>
            </a:r>
            <a:r>
              <a:rPr lang="nb-NO" sz="2000" kern="0" dirty="0"/>
              <a:t> </a:t>
            </a:r>
            <a:r>
              <a:rPr lang="nb-NO" sz="2000" kern="0" dirty="0" err="1"/>
              <a:t>only</a:t>
            </a:r>
            <a:r>
              <a:rPr lang="nb-NO" sz="2000" kern="0" dirty="0"/>
              <a:t> 5</a:t>
            </a:r>
          </a:p>
          <a:p>
            <a:pPr marL="342900" indent="-342900" eaLnBrk="0" fontAlgn="base" hangingPunct="0">
              <a:spcBef>
                <a:spcPct val="20000"/>
              </a:spcBef>
              <a:spcAft>
                <a:spcPct val="0"/>
              </a:spcAft>
              <a:buFontTx/>
              <a:buChar char="•"/>
              <a:defRPr/>
            </a:pPr>
            <a:r>
              <a:rPr lang="nb-NO" sz="2400" kern="0" dirty="0" err="1"/>
              <a:t>Load</a:t>
            </a:r>
            <a:r>
              <a:rPr lang="nb-NO" sz="2400" kern="0" dirty="0"/>
              <a:t> / store</a:t>
            </a:r>
          </a:p>
          <a:p>
            <a:pPr marL="342900" indent="-342900" eaLnBrk="0" fontAlgn="base" hangingPunct="0">
              <a:spcBef>
                <a:spcPct val="20000"/>
              </a:spcBef>
              <a:spcAft>
                <a:spcPct val="0"/>
              </a:spcAft>
              <a:buFontTx/>
              <a:buChar char="•"/>
              <a:defRPr/>
            </a:pPr>
            <a:r>
              <a:rPr lang="nb-NO" sz="2400" kern="0" dirty="0" err="1"/>
              <a:t>Everything</a:t>
            </a:r>
            <a:r>
              <a:rPr lang="nb-NO" sz="2400" kern="0" dirty="0"/>
              <a:t> </a:t>
            </a:r>
            <a:r>
              <a:rPr lang="nb-NO" sz="2400" kern="0" dirty="0" err="1"/>
              <a:t>goes</a:t>
            </a:r>
            <a:r>
              <a:rPr lang="nb-NO" sz="2400" kern="0" dirty="0"/>
              <a:t> via RAM</a:t>
            </a:r>
          </a:p>
          <a:p>
            <a:pPr marL="342900" indent="-342900" eaLnBrk="0" fontAlgn="base" hangingPunct="0">
              <a:spcBef>
                <a:spcPct val="20000"/>
              </a:spcBef>
              <a:spcAft>
                <a:spcPct val="0"/>
              </a:spcAft>
              <a:buFontTx/>
              <a:buChar char="•"/>
              <a:defRPr/>
            </a:pPr>
            <a:r>
              <a:rPr lang="nb-NO" sz="2400" kern="0" dirty="0"/>
              <a:t>Single</a:t>
            </a:r>
          </a:p>
          <a:p>
            <a:pPr marL="342900" indent="-342900" eaLnBrk="0" fontAlgn="base" hangingPunct="0">
              <a:spcBef>
                <a:spcPct val="20000"/>
              </a:spcBef>
              <a:spcAft>
                <a:spcPct val="0"/>
              </a:spcAft>
              <a:buFontTx/>
              <a:buChar char="•"/>
              <a:defRPr/>
            </a:pPr>
            <a:r>
              <a:rPr lang="nb-NO" sz="2400" kern="0" dirty="0" err="1"/>
              <a:t>Can</a:t>
            </a:r>
            <a:r>
              <a:rPr lang="nb-NO" sz="2400" kern="0" dirty="0"/>
              <a:t> "</a:t>
            </a:r>
            <a:r>
              <a:rPr lang="nb-NO" sz="2400" kern="0" dirty="0" err="1"/>
              <a:t>really</a:t>
            </a:r>
            <a:r>
              <a:rPr lang="nb-NO" sz="2400" kern="0" dirty="0"/>
              <a:t>" just </a:t>
            </a:r>
            <a:r>
              <a:rPr lang="nb-NO" sz="2400" kern="0" dirty="0" err="1"/>
              <a:t>add</a:t>
            </a:r>
            <a:endParaRPr lang="nb-NO" sz="2400" kern="0" dirty="0"/>
          </a:p>
        </p:txBody>
      </p:sp>
      <p:sp>
        <p:nvSpPr>
          <p:cNvPr id="7" name="TextBox 6"/>
          <p:cNvSpPr txBox="1"/>
          <p:nvPr/>
        </p:nvSpPr>
        <p:spPr>
          <a:xfrm>
            <a:off x="3287688" y="1196753"/>
            <a:ext cx="1172116" cy="830997"/>
          </a:xfrm>
          <a:prstGeom prst="rect">
            <a:avLst/>
          </a:prstGeom>
          <a:noFill/>
        </p:spPr>
        <p:txBody>
          <a:bodyPr wrap="none" rtlCol="0">
            <a:spAutoFit/>
          </a:bodyPr>
          <a:lstStyle/>
          <a:p>
            <a:r>
              <a:rPr lang="nb-NO" sz="1600" b="1" dirty="0">
                <a:latin typeface="Courier New" panose="02070309020205020404" pitchFamily="49" charset="0"/>
                <a:cs typeface="Courier New" panose="02070309020205020404" pitchFamily="49" charset="0"/>
              </a:rPr>
              <a:t>M</a:t>
            </a:r>
            <a:r>
              <a:rPr lang="nb-NO" sz="1600" dirty="0">
                <a:latin typeface="Courier New" panose="02070309020205020404" pitchFamily="49" charset="0"/>
                <a:cs typeface="Courier New" panose="02070309020205020404" pitchFamily="49" charset="0"/>
              </a:rPr>
              <a:t>inne</a:t>
            </a:r>
            <a:br>
              <a:rPr lang="nb-NO" sz="1600" dirty="0">
                <a:latin typeface="Courier New" panose="02070309020205020404" pitchFamily="49" charset="0"/>
                <a:cs typeface="Courier New" panose="02070309020205020404" pitchFamily="49" charset="0"/>
              </a:rPr>
            </a:br>
            <a:r>
              <a:rPr lang="nb-NO" sz="1600" b="1" dirty="0">
                <a:latin typeface="Courier New" panose="02070309020205020404" pitchFamily="49" charset="0"/>
                <a:cs typeface="Courier New" panose="02070309020205020404" pitchFamily="49" charset="0"/>
              </a:rPr>
              <a:t>A</a:t>
            </a:r>
            <a:r>
              <a:rPr lang="nb-NO" sz="1600" dirty="0">
                <a:latin typeface="Courier New" panose="02070309020205020404" pitchFamily="49" charset="0"/>
                <a:cs typeface="Courier New" panose="02070309020205020404" pitchFamily="49" charset="0"/>
              </a:rPr>
              <a:t>dresse</a:t>
            </a:r>
            <a:br>
              <a:rPr lang="nb-NO" sz="1600" dirty="0">
                <a:latin typeface="Courier New" panose="02070309020205020404" pitchFamily="49" charset="0"/>
                <a:cs typeface="Courier New" panose="02070309020205020404" pitchFamily="49" charset="0"/>
              </a:rPr>
            </a:br>
            <a:r>
              <a:rPr lang="nb-NO" sz="1600" b="1" dirty="0">
                <a:latin typeface="Courier New" panose="02070309020205020404" pitchFamily="49" charset="0"/>
                <a:cs typeface="Courier New" panose="02070309020205020404" pitchFamily="49" charset="0"/>
              </a:rPr>
              <a:t>R</a:t>
            </a:r>
            <a:r>
              <a:rPr lang="nb-NO" sz="1600" dirty="0">
                <a:latin typeface="Courier New" panose="02070309020205020404" pitchFamily="49" charset="0"/>
                <a:cs typeface="Courier New" panose="02070309020205020404" pitchFamily="49" charset="0"/>
              </a:rPr>
              <a:t>egister</a:t>
            </a:r>
          </a:p>
        </p:txBody>
      </p:sp>
      <p:sp>
        <p:nvSpPr>
          <p:cNvPr id="9" name="TextBox 8"/>
          <p:cNvSpPr txBox="1"/>
          <p:nvPr/>
        </p:nvSpPr>
        <p:spPr>
          <a:xfrm>
            <a:off x="3287688" y="2850032"/>
            <a:ext cx="1172116" cy="830997"/>
          </a:xfrm>
          <a:prstGeom prst="rect">
            <a:avLst/>
          </a:prstGeom>
          <a:noFill/>
        </p:spPr>
        <p:txBody>
          <a:bodyPr wrap="none" rtlCol="0">
            <a:spAutoFit/>
          </a:bodyPr>
          <a:lstStyle/>
          <a:p>
            <a:r>
              <a:rPr lang="nb-NO" sz="1600" b="1" dirty="0">
                <a:latin typeface="Courier New" panose="02070309020205020404" pitchFamily="49" charset="0"/>
                <a:cs typeface="Courier New" panose="02070309020205020404" pitchFamily="49" charset="0"/>
              </a:rPr>
              <a:t>M</a:t>
            </a:r>
            <a:r>
              <a:rPr lang="nb-NO" sz="1600" dirty="0">
                <a:latin typeface="Courier New" panose="02070309020205020404" pitchFamily="49" charset="0"/>
                <a:cs typeface="Courier New" panose="02070309020205020404" pitchFamily="49" charset="0"/>
              </a:rPr>
              <a:t>inne</a:t>
            </a:r>
            <a:br>
              <a:rPr lang="nb-NO" sz="1600" dirty="0">
                <a:latin typeface="Courier New" panose="02070309020205020404" pitchFamily="49" charset="0"/>
                <a:cs typeface="Courier New" panose="02070309020205020404" pitchFamily="49" charset="0"/>
              </a:rPr>
            </a:br>
            <a:r>
              <a:rPr lang="nb-NO" sz="1600" b="1" dirty="0">
                <a:latin typeface="Courier New" panose="02070309020205020404" pitchFamily="49" charset="0"/>
                <a:cs typeface="Courier New" panose="02070309020205020404" pitchFamily="49" charset="0"/>
              </a:rPr>
              <a:t>D</a:t>
            </a:r>
            <a:r>
              <a:rPr lang="nb-NO" sz="1600" dirty="0">
                <a:latin typeface="Courier New" panose="02070309020205020404" pitchFamily="49" charset="0"/>
                <a:cs typeface="Courier New" panose="02070309020205020404" pitchFamily="49" charset="0"/>
              </a:rPr>
              <a:t>ata</a:t>
            </a:r>
            <a:br>
              <a:rPr lang="nb-NO" sz="1600" dirty="0">
                <a:latin typeface="Courier New" panose="02070309020205020404" pitchFamily="49" charset="0"/>
                <a:cs typeface="Courier New" panose="02070309020205020404" pitchFamily="49" charset="0"/>
              </a:rPr>
            </a:br>
            <a:r>
              <a:rPr lang="nb-NO" sz="1600" b="1" dirty="0">
                <a:latin typeface="Courier New" panose="02070309020205020404" pitchFamily="49" charset="0"/>
                <a:cs typeface="Courier New" panose="02070309020205020404" pitchFamily="49" charset="0"/>
              </a:rPr>
              <a:t>R</a:t>
            </a:r>
            <a:r>
              <a:rPr lang="nb-NO" sz="1600" dirty="0">
                <a:latin typeface="Courier New" panose="02070309020205020404" pitchFamily="49" charset="0"/>
                <a:cs typeface="Courier New" panose="02070309020205020404" pitchFamily="49" charset="0"/>
              </a:rPr>
              <a:t>egister</a:t>
            </a:r>
          </a:p>
        </p:txBody>
      </p:sp>
      <p:sp>
        <p:nvSpPr>
          <p:cNvPr id="10" name="TextBox 9"/>
          <p:cNvSpPr txBox="1"/>
          <p:nvPr/>
        </p:nvSpPr>
        <p:spPr>
          <a:xfrm>
            <a:off x="4893202" y="908720"/>
            <a:ext cx="3147015" cy="338554"/>
          </a:xfrm>
          <a:prstGeom prst="rect">
            <a:avLst/>
          </a:prstGeom>
          <a:noFill/>
        </p:spPr>
        <p:txBody>
          <a:bodyPr wrap="none" rtlCol="0">
            <a:spAutoFit/>
          </a:bodyPr>
          <a:lstStyle/>
          <a:p>
            <a:r>
              <a:rPr lang="nb-NO" sz="1600" b="1" dirty="0">
                <a:latin typeface="Courier New" panose="02070309020205020404" pitchFamily="49" charset="0"/>
                <a:cs typeface="Courier New" panose="02070309020205020404" pitchFamily="49" charset="0"/>
              </a:rPr>
              <a:t>P</a:t>
            </a:r>
            <a:r>
              <a:rPr lang="nb-NO" sz="1600" dirty="0">
                <a:latin typeface="Courier New" panose="02070309020205020404" pitchFamily="49" charset="0"/>
                <a:cs typeface="Courier New" panose="02070309020205020404" pitchFamily="49" charset="0"/>
              </a:rPr>
              <a:t>rogram </a:t>
            </a:r>
            <a:r>
              <a:rPr lang="nb-NO" sz="1600" b="1" dirty="0">
                <a:latin typeface="Courier New" panose="02070309020205020404" pitchFamily="49" charset="0"/>
                <a:cs typeface="Courier New" panose="02070309020205020404" pitchFamily="49" charset="0"/>
              </a:rPr>
              <a:t>C</a:t>
            </a:r>
            <a:r>
              <a:rPr lang="nb-NO" sz="1600" dirty="0">
                <a:latin typeface="Courier New" panose="02070309020205020404" pitchFamily="49" charset="0"/>
                <a:cs typeface="Courier New" panose="02070309020205020404" pitchFamily="49" charset="0"/>
              </a:rPr>
              <a:t>ounter</a:t>
            </a:r>
            <a:r>
              <a:rPr lang="nb-NO" sz="1600" b="1" dirty="0">
                <a:latin typeface="Courier New" panose="02070309020205020404" pitchFamily="49" charset="0"/>
                <a:cs typeface="Courier New" panose="02070309020205020404" pitchFamily="49" charset="0"/>
              </a:rPr>
              <a:t> </a:t>
            </a:r>
            <a:r>
              <a:rPr lang="nb-NO" sz="1600" dirty="0">
                <a:latin typeface="Courier New" panose="02070309020205020404" pitchFamily="49" charset="0"/>
                <a:cs typeface="Courier New" panose="02070309020205020404" pitchFamily="49" charset="0"/>
              </a:rPr>
              <a:t>Register</a:t>
            </a:r>
          </a:p>
        </p:txBody>
      </p:sp>
      <p:sp>
        <p:nvSpPr>
          <p:cNvPr id="11" name="TextBox 10"/>
          <p:cNvSpPr txBox="1"/>
          <p:nvPr/>
        </p:nvSpPr>
        <p:spPr>
          <a:xfrm>
            <a:off x="6816080" y="2132857"/>
            <a:ext cx="1542410" cy="584775"/>
          </a:xfrm>
          <a:prstGeom prst="rect">
            <a:avLst/>
          </a:prstGeom>
          <a:noFill/>
        </p:spPr>
        <p:txBody>
          <a:bodyPr wrap="none" rtlCol="0">
            <a:spAutoFit/>
          </a:bodyPr>
          <a:lstStyle/>
          <a:p>
            <a:r>
              <a:rPr lang="nb-NO" sz="1600" b="1" dirty="0" err="1">
                <a:latin typeface="Courier New" panose="02070309020205020404" pitchFamily="49" charset="0"/>
                <a:cs typeface="Courier New" panose="02070309020205020404" pitchFamily="49" charset="0"/>
              </a:rPr>
              <a:t>I</a:t>
            </a:r>
            <a:r>
              <a:rPr lang="nb-NO" sz="1600" dirty="0" err="1">
                <a:latin typeface="Courier New" panose="02070309020205020404" pitchFamily="49" charset="0"/>
                <a:cs typeface="Courier New" panose="02070309020205020404" pitchFamily="49" charset="0"/>
              </a:rPr>
              <a:t>nstruction</a:t>
            </a:r>
            <a:br>
              <a:rPr lang="nb-NO" sz="1600" dirty="0">
                <a:latin typeface="Courier New" panose="02070309020205020404" pitchFamily="49" charset="0"/>
                <a:cs typeface="Courier New" panose="02070309020205020404" pitchFamily="49" charset="0"/>
              </a:rPr>
            </a:br>
            <a:r>
              <a:rPr lang="nb-NO" sz="1600" b="1" dirty="0">
                <a:latin typeface="Courier New" panose="02070309020205020404" pitchFamily="49" charset="0"/>
                <a:cs typeface="Courier New" panose="02070309020205020404" pitchFamily="49" charset="0"/>
              </a:rPr>
              <a:t>R</a:t>
            </a:r>
            <a:r>
              <a:rPr lang="nb-NO" sz="1600" dirty="0">
                <a:latin typeface="Courier New" panose="02070309020205020404" pitchFamily="49" charset="0"/>
                <a:cs typeface="Courier New" panose="02070309020205020404" pitchFamily="49" charset="0"/>
              </a:rPr>
              <a:t>egister</a:t>
            </a:r>
          </a:p>
        </p:txBody>
      </p:sp>
    </p:spTree>
    <p:custDataLst>
      <p:tags r:id="rId1"/>
    </p:custDataLst>
    <p:extLst>
      <p:ext uri="{BB962C8B-B14F-4D97-AF65-F5344CB8AC3E}">
        <p14:creationId xmlns:p14="http://schemas.microsoft.com/office/powerpoint/2010/main" val="4428642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Vertic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Vertic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arn(inVertic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Vertic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arn(inVertic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arn(inVertic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arn(inVertical)">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p:txBody>
          <a:bodyPr>
            <a:normAutofit/>
          </a:bodyPr>
          <a:lstStyle/>
          <a:p>
            <a:r>
              <a:rPr lang="nb-NO" dirty="0"/>
              <a:t>Register-«file»</a:t>
            </a:r>
          </a:p>
        </p:txBody>
      </p:sp>
      <p:sp>
        <p:nvSpPr>
          <p:cNvPr id="2" name="Content Placeholder 1"/>
          <p:cNvSpPr>
            <a:spLocks noGrp="1"/>
          </p:cNvSpPr>
          <p:nvPr>
            <p:ph idx="1"/>
            <p:custDataLst>
              <p:tags r:id="rId3"/>
            </p:custDataLst>
          </p:nvPr>
        </p:nvSpPr>
        <p:spPr/>
        <p:txBody>
          <a:bodyPr>
            <a:normAutofit fontScale="47500" lnSpcReduction="20000"/>
          </a:bodyPr>
          <a:lstStyle/>
          <a:p>
            <a:r>
              <a:rPr lang="nb-NO" sz="3300" b="1" dirty="0"/>
              <a:t>PC (Program Counter).</a:t>
            </a:r>
          </a:p>
          <a:p>
            <a:r>
              <a:rPr lang="nb-NO" sz="2500" dirty="0"/>
              <a:t>This register </a:t>
            </a:r>
            <a:r>
              <a:rPr lang="nb-NO" sz="2500" dirty="0" err="1"/>
              <a:t>will</a:t>
            </a:r>
            <a:r>
              <a:rPr lang="nb-NO" sz="2500" dirty="0"/>
              <a:t> at all times </a:t>
            </a:r>
            <a:r>
              <a:rPr lang="nb-NO" sz="2500" dirty="0" err="1"/>
              <a:t>contain</a:t>
            </a:r>
            <a:r>
              <a:rPr lang="nb-NO" sz="2500" dirty="0"/>
              <a:t> </a:t>
            </a:r>
            <a:r>
              <a:rPr lang="nb-NO" sz="2500" dirty="0" err="1"/>
              <a:t>the</a:t>
            </a:r>
            <a:r>
              <a:rPr lang="nb-NO" sz="2500" dirty="0"/>
              <a:t> </a:t>
            </a:r>
            <a:r>
              <a:rPr lang="nb-NO" sz="2500" dirty="0" err="1"/>
              <a:t>address</a:t>
            </a:r>
            <a:r>
              <a:rPr lang="nb-NO" sz="2500" dirty="0"/>
              <a:t> </a:t>
            </a:r>
            <a:r>
              <a:rPr lang="nb-NO" sz="2500" dirty="0" err="1"/>
              <a:t>of</a:t>
            </a:r>
            <a:r>
              <a:rPr lang="nb-NO" sz="2500" dirty="0"/>
              <a:t> </a:t>
            </a:r>
            <a:r>
              <a:rPr lang="nb-NO" sz="2500" dirty="0" err="1"/>
              <a:t>the</a:t>
            </a:r>
            <a:r>
              <a:rPr lang="nb-NO" sz="2500" dirty="0"/>
              <a:t> location in </a:t>
            </a:r>
            <a:r>
              <a:rPr lang="nb-NO" sz="2500" dirty="0" err="1"/>
              <a:t>the</a:t>
            </a:r>
            <a:r>
              <a:rPr lang="nb-NO" sz="2500" dirty="0"/>
              <a:t> </a:t>
            </a:r>
            <a:r>
              <a:rPr lang="nb-NO" sz="2500" dirty="0" err="1"/>
              <a:t>primary</a:t>
            </a:r>
            <a:r>
              <a:rPr lang="nb-NO" sz="2500" dirty="0"/>
              <a:t> </a:t>
            </a:r>
            <a:r>
              <a:rPr lang="nb-NO" sz="2500" dirty="0" err="1"/>
              <a:t>warehouse</a:t>
            </a:r>
            <a:r>
              <a:rPr lang="nb-NO" sz="2500" dirty="0"/>
              <a:t> from </a:t>
            </a:r>
            <a:r>
              <a:rPr lang="nb-NO" sz="2500" dirty="0" err="1"/>
              <a:t>which</a:t>
            </a:r>
            <a:r>
              <a:rPr lang="nb-NO" sz="2500" dirty="0"/>
              <a:t> </a:t>
            </a:r>
            <a:r>
              <a:rPr lang="nb-NO" sz="2500" dirty="0" err="1"/>
              <a:t>the</a:t>
            </a:r>
            <a:r>
              <a:rPr lang="nb-NO" sz="2500" dirty="0"/>
              <a:t> </a:t>
            </a:r>
            <a:r>
              <a:rPr lang="nb-NO" sz="2500" dirty="0" err="1"/>
              <a:t>next</a:t>
            </a:r>
            <a:r>
              <a:rPr lang="nb-NO" sz="2500" dirty="0"/>
              <a:t> </a:t>
            </a:r>
            <a:r>
              <a:rPr lang="nb-NO" sz="2500" dirty="0" err="1"/>
              <a:t>instruction</a:t>
            </a:r>
            <a:r>
              <a:rPr lang="nb-NO" sz="2500" dirty="0"/>
              <a:t> is to be </a:t>
            </a:r>
            <a:r>
              <a:rPr lang="nb-NO" sz="2500" dirty="0" err="1"/>
              <a:t>retrieved</a:t>
            </a:r>
            <a:r>
              <a:rPr lang="nb-NO" sz="2500" dirty="0"/>
              <a:t>.</a:t>
            </a:r>
          </a:p>
          <a:p>
            <a:r>
              <a:rPr lang="nb-NO" sz="3300" b="1" dirty="0"/>
              <a:t>IR (</a:t>
            </a:r>
            <a:r>
              <a:rPr lang="nb-NO" sz="3300" b="1" dirty="0" err="1"/>
              <a:t>Instruction</a:t>
            </a:r>
            <a:r>
              <a:rPr lang="nb-NO" sz="3300" b="1" dirty="0"/>
              <a:t> Register).</a:t>
            </a:r>
          </a:p>
          <a:p>
            <a:r>
              <a:rPr lang="nb-NO" sz="2500" dirty="0"/>
              <a:t>This register stores </a:t>
            </a:r>
            <a:r>
              <a:rPr lang="nb-NO" sz="2500" dirty="0" err="1"/>
              <a:t>instructions</a:t>
            </a:r>
            <a:r>
              <a:rPr lang="nb-NO" sz="2500" dirty="0"/>
              <a:t> </a:t>
            </a:r>
            <a:r>
              <a:rPr lang="nb-NO" sz="2500" dirty="0" err="1"/>
              <a:t>after</a:t>
            </a:r>
            <a:r>
              <a:rPr lang="nb-NO" sz="2500" dirty="0"/>
              <a:t> </a:t>
            </a:r>
            <a:r>
              <a:rPr lang="nb-NO" sz="2500" dirty="0" err="1"/>
              <a:t>they</a:t>
            </a:r>
            <a:r>
              <a:rPr lang="nb-NO" sz="2500" dirty="0"/>
              <a:t> have </a:t>
            </a:r>
            <a:r>
              <a:rPr lang="nb-NO" sz="2500" dirty="0" err="1"/>
              <a:t>been</a:t>
            </a:r>
            <a:r>
              <a:rPr lang="nb-NO" sz="2500" dirty="0"/>
              <a:t> </a:t>
            </a:r>
            <a:r>
              <a:rPr lang="nb-NO" sz="2500" dirty="0" err="1"/>
              <a:t>retrieved</a:t>
            </a:r>
            <a:r>
              <a:rPr lang="nb-NO" sz="2500" dirty="0"/>
              <a:t> from </a:t>
            </a:r>
            <a:r>
              <a:rPr lang="nb-NO" sz="2500" dirty="0" err="1"/>
              <a:t>the</a:t>
            </a:r>
            <a:r>
              <a:rPr lang="nb-NO" sz="2500" dirty="0"/>
              <a:t> </a:t>
            </a:r>
            <a:r>
              <a:rPr lang="nb-NO" sz="2500" dirty="0" err="1"/>
              <a:t>primary</a:t>
            </a:r>
            <a:r>
              <a:rPr lang="nb-NO" sz="2500" dirty="0"/>
              <a:t> </a:t>
            </a:r>
            <a:r>
              <a:rPr lang="nb-NO" sz="2500" dirty="0" err="1"/>
              <a:t>memory</a:t>
            </a:r>
            <a:r>
              <a:rPr lang="nb-NO" sz="2500" dirty="0"/>
              <a:t> and </a:t>
            </a:r>
            <a:r>
              <a:rPr lang="nb-NO" sz="2500" dirty="0" err="1"/>
              <a:t>before</a:t>
            </a:r>
            <a:r>
              <a:rPr lang="nb-NO" sz="2500" dirty="0"/>
              <a:t> </a:t>
            </a:r>
            <a:r>
              <a:rPr lang="nb-NO" sz="2500" dirty="0" err="1"/>
              <a:t>being</a:t>
            </a:r>
            <a:r>
              <a:rPr lang="nb-NO" sz="2500" dirty="0"/>
              <a:t> sent to </a:t>
            </a:r>
            <a:r>
              <a:rPr lang="nb-NO" sz="2500" dirty="0" err="1"/>
              <a:t>the</a:t>
            </a:r>
            <a:r>
              <a:rPr lang="nb-NO" sz="2500" dirty="0"/>
              <a:t> </a:t>
            </a:r>
            <a:r>
              <a:rPr lang="nb-NO" sz="2500" dirty="0" err="1"/>
              <a:t>decoder</a:t>
            </a:r>
            <a:r>
              <a:rPr lang="nb-NO" sz="2500" dirty="0"/>
              <a:t> </a:t>
            </a:r>
            <a:r>
              <a:rPr lang="nb-NO" sz="2500" dirty="0" err="1"/>
              <a:t>circuits</a:t>
            </a:r>
            <a:r>
              <a:rPr lang="nb-NO" sz="2500" dirty="0"/>
              <a:t>.</a:t>
            </a:r>
          </a:p>
          <a:p>
            <a:r>
              <a:rPr lang="nb-NO" sz="3300" b="1" dirty="0"/>
              <a:t>MAR (</a:t>
            </a:r>
            <a:r>
              <a:rPr lang="nb-NO" sz="3300" b="1" dirty="0" err="1"/>
              <a:t>address</a:t>
            </a:r>
            <a:r>
              <a:rPr lang="nb-NO" sz="3300" b="1" dirty="0"/>
              <a:t> register).</a:t>
            </a:r>
          </a:p>
          <a:p>
            <a:r>
              <a:rPr lang="nb-NO" sz="2500" dirty="0" err="1"/>
              <a:t>When</a:t>
            </a:r>
            <a:r>
              <a:rPr lang="nb-NO" sz="2500" dirty="0"/>
              <a:t> </a:t>
            </a:r>
            <a:r>
              <a:rPr lang="nb-NO" sz="2500" dirty="0" err="1"/>
              <a:t>we</a:t>
            </a:r>
            <a:r>
              <a:rPr lang="nb-NO" sz="2500" dirty="0"/>
              <a:t> </a:t>
            </a:r>
            <a:r>
              <a:rPr lang="nb-NO" sz="2500" dirty="0" err="1"/>
              <a:t>want</a:t>
            </a:r>
            <a:r>
              <a:rPr lang="nb-NO" sz="2500" dirty="0"/>
              <a:t> to </a:t>
            </a:r>
            <a:r>
              <a:rPr lang="nb-NO" sz="2500" dirty="0" err="1"/>
              <a:t>read</a:t>
            </a:r>
            <a:r>
              <a:rPr lang="nb-NO" sz="2500" dirty="0"/>
              <a:t> </a:t>
            </a:r>
            <a:r>
              <a:rPr lang="nb-NO" sz="2500" dirty="0" err="1"/>
              <a:t>something</a:t>
            </a:r>
            <a:r>
              <a:rPr lang="nb-NO" sz="2500" dirty="0"/>
              <a:t> from, or </a:t>
            </a:r>
            <a:r>
              <a:rPr lang="nb-NO" sz="2500" dirty="0" err="1"/>
              <a:t>put</a:t>
            </a:r>
            <a:r>
              <a:rPr lang="nb-NO" sz="2500" dirty="0"/>
              <a:t> </a:t>
            </a:r>
            <a:r>
              <a:rPr lang="nb-NO" sz="2500" dirty="0" err="1"/>
              <a:t>something</a:t>
            </a:r>
            <a:r>
              <a:rPr lang="nb-NO" sz="2500" dirty="0"/>
              <a:t> in </a:t>
            </a:r>
            <a:r>
              <a:rPr lang="nb-NO" sz="2500" dirty="0" err="1"/>
              <a:t>the</a:t>
            </a:r>
            <a:r>
              <a:rPr lang="nb-NO" sz="2500" dirty="0"/>
              <a:t> </a:t>
            </a:r>
            <a:r>
              <a:rPr lang="nb-NO" sz="2500" dirty="0" err="1"/>
              <a:t>primary</a:t>
            </a:r>
            <a:r>
              <a:rPr lang="nb-NO" sz="2500" dirty="0"/>
              <a:t> </a:t>
            </a:r>
            <a:r>
              <a:rPr lang="nb-NO" sz="2500" dirty="0" err="1"/>
              <a:t>warehouse</a:t>
            </a:r>
            <a:r>
              <a:rPr lang="nb-NO" sz="2500" dirty="0"/>
              <a:t>, </a:t>
            </a:r>
            <a:r>
              <a:rPr lang="nb-NO" sz="2500" dirty="0" err="1"/>
              <a:t>we</a:t>
            </a:r>
            <a:r>
              <a:rPr lang="nb-NO" sz="2500" dirty="0"/>
              <a:t> must first </a:t>
            </a:r>
            <a:r>
              <a:rPr lang="nb-NO" sz="2500" dirty="0" err="1"/>
              <a:t>place</a:t>
            </a:r>
            <a:r>
              <a:rPr lang="nb-NO" sz="2500" dirty="0"/>
              <a:t> </a:t>
            </a:r>
            <a:r>
              <a:rPr lang="nb-NO" sz="2500" dirty="0" err="1"/>
              <a:t>the</a:t>
            </a:r>
            <a:r>
              <a:rPr lang="nb-NO" sz="2500" dirty="0"/>
              <a:t> </a:t>
            </a:r>
            <a:r>
              <a:rPr lang="nb-NO" sz="2500" dirty="0" err="1"/>
              <a:t>address</a:t>
            </a:r>
            <a:r>
              <a:rPr lang="nb-NO" sz="2500" dirty="0"/>
              <a:t> in MAR.</a:t>
            </a:r>
          </a:p>
          <a:p>
            <a:r>
              <a:rPr lang="nb-NO" sz="3300" b="1" dirty="0"/>
              <a:t>MDR (data register).</a:t>
            </a:r>
          </a:p>
          <a:p>
            <a:r>
              <a:rPr lang="nb-NO" sz="2500" dirty="0" err="1"/>
              <a:t>When</a:t>
            </a:r>
            <a:r>
              <a:rPr lang="nb-NO" sz="2500" dirty="0"/>
              <a:t> </a:t>
            </a:r>
            <a:r>
              <a:rPr lang="nb-NO" sz="2500" dirty="0" err="1"/>
              <a:t>we</a:t>
            </a:r>
            <a:r>
              <a:rPr lang="nb-NO" sz="2500" dirty="0"/>
              <a:t> do a </a:t>
            </a:r>
            <a:r>
              <a:rPr lang="nb-NO" sz="2500" dirty="0" err="1"/>
              <a:t>read</a:t>
            </a:r>
            <a:r>
              <a:rPr lang="nb-NO" sz="2500" dirty="0"/>
              <a:t> </a:t>
            </a:r>
            <a:r>
              <a:rPr lang="nb-NO" sz="2500" dirty="0" err="1"/>
              <a:t>operation</a:t>
            </a:r>
            <a:r>
              <a:rPr lang="nb-NO" sz="2500" dirty="0"/>
              <a:t> from </a:t>
            </a:r>
            <a:r>
              <a:rPr lang="nb-NO" sz="2500" dirty="0" err="1"/>
              <a:t>the</a:t>
            </a:r>
            <a:r>
              <a:rPr lang="nb-NO" sz="2500" dirty="0"/>
              <a:t> </a:t>
            </a:r>
            <a:r>
              <a:rPr lang="nb-NO" sz="2500" dirty="0" err="1"/>
              <a:t>primary</a:t>
            </a:r>
            <a:r>
              <a:rPr lang="nb-NO" sz="2500" dirty="0"/>
              <a:t> </a:t>
            </a:r>
            <a:r>
              <a:rPr lang="nb-NO" sz="2500" dirty="0" err="1"/>
              <a:t>memory</a:t>
            </a:r>
            <a:r>
              <a:rPr lang="nb-NO" sz="2500" dirty="0"/>
              <a:t>, </a:t>
            </a:r>
            <a:r>
              <a:rPr lang="nb-NO" sz="2500" dirty="0" err="1"/>
              <a:t>the</a:t>
            </a:r>
            <a:r>
              <a:rPr lang="nb-NO" sz="2500" dirty="0"/>
              <a:t> </a:t>
            </a:r>
            <a:r>
              <a:rPr lang="nb-NO" sz="2500" dirty="0" err="1"/>
              <a:t>result</a:t>
            </a:r>
            <a:r>
              <a:rPr lang="nb-NO" sz="2500" dirty="0"/>
              <a:t> is </a:t>
            </a:r>
            <a:r>
              <a:rPr lang="nb-NO" sz="2500" dirty="0" err="1"/>
              <a:t>placed</a:t>
            </a:r>
            <a:r>
              <a:rPr lang="nb-NO" sz="2500" dirty="0"/>
              <a:t> </a:t>
            </a:r>
            <a:r>
              <a:rPr lang="nb-NO" sz="2500" dirty="0" err="1"/>
              <a:t>here</a:t>
            </a:r>
            <a:r>
              <a:rPr lang="nb-NO" sz="2500" dirty="0"/>
              <a:t>. If </a:t>
            </a:r>
            <a:r>
              <a:rPr lang="nb-NO" sz="2500" dirty="0" err="1"/>
              <a:t>we</a:t>
            </a:r>
            <a:r>
              <a:rPr lang="nb-NO" sz="2500" dirty="0"/>
              <a:t> </a:t>
            </a:r>
            <a:r>
              <a:rPr lang="nb-NO" sz="2500" dirty="0" err="1"/>
              <a:t>are</a:t>
            </a:r>
            <a:r>
              <a:rPr lang="nb-NO" sz="2500" dirty="0"/>
              <a:t> to </a:t>
            </a:r>
            <a:r>
              <a:rPr lang="nb-NO" sz="2500" dirty="0" err="1"/>
              <a:t>write</a:t>
            </a:r>
            <a:r>
              <a:rPr lang="nb-NO" sz="2500" dirty="0"/>
              <a:t> to </a:t>
            </a:r>
            <a:r>
              <a:rPr lang="nb-NO" sz="2500" dirty="0" err="1"/>
              <a:t>the</a:t>
            </a:r>
            <a:r>
              <a:rPr lang="nb-NO" sz="2500" dirty="0"/>
              <a:t> </a:t>
            </a:r>
            <a:r>
              <a:rPr lang="nb-NO" sz="2500" dirty="0" err="1"/>
              <a:t>primary</a:t>
            </a:r>
            <a:r>
              <a:rPr lang="nb-NO" sz="2500" dirty="0"/>
              <a:t> </a:t>
            </a:r>
            <a:r>
              <a:rPr lang="nb-NO" sz="2500" dirty="0" err="1"/>
              <a:t>memory</a:t>
            </a:r>
            <a:r>
              <a:rPr lang="nb-NO" sz="2500" dirty="0"/>
              <a:t>, </a:t>
            </a:r>
            <a:r>
              <a:rPr lang="nb-NO" sz="2500" dirty="0" err="1"/>
              <a:t>we</a:t>
            </a:r>
            <a:r>
              <a:rPr lang="nb-NO" sz="2500" dirty="0"/>
              <a:t> must first </a:t>
            </a:r>
            <a:r>
              <a:rPr lang="nb-NO" sz="2500" dirty="0" err="1"/>
              <a:t>place</a:t>
            </a:r>
            <a:r>
              <a:rPr lang="nb-NO" sz="2500" dirty="0"/>
              <a:t> </a:t>
            </a:r>
            <a:r>
              <a:rPr lang="nb-NO" sz="2500" dirty="0" err="1"/>
              <a:t>what</a:t>
            </a:r>
            <a:r>
              <a:rPr lang="nb-NO" sz="2500" dirty="0"/>
              <a:t> </a:t>
            </a:r>
            <a:r>
              <a:rPr lang="nb-NO" sz="2500" dirty="0" err="1"/>
              <a:t>we</a:t>
            </a:r>
            <a:r>
              <a:rPr lang="nb-NO" sz="2500" dirty="0"/>
              <a:t> </a:t>
            </a:r>
            <a:r>
              <a:rPr lang="nb-NO" sz="2500" dirty="0" err="1"/>
              <a:t>are</a:t>
            </a:r>
            <a:r>
              <a:rPr lang="nb-NO" sz="2500" dirty="0"/>
              <a:t> to </a:t>
            </a:r>
            <a:r>
              <a:rPr lang="nb-NO" sz="2500" dirty="0" err="1"/>
              <a:t>write</a:t>
            </a:r>
            <a:r>
              <a:rPr lang="nb-NO" sz="2500" dirty="0"/>
              <a:t> in MDR</a:t>
            </a:r>
          </a:p>
          <a:p>
            <a:r>
              <a:rPr lang="nb-NO" sz="3300" b="1" dirty="0"/>
              <a:t>ACC (</a:t>
            </a:r>
            <a:r>
              <a:rPr lang="nb-NO" sz="3300" b="1" dirty="0" err="1"/>
              <a:t>Accumulator</a:t>
            </a:r>
            <a:r>
              <a:rPr lang="nb-NO" sz="3300" b="1" dirty="0"/>
              <a:t>).</a:t>
            </a:r>
          </a:p>
          <a:p>
            <a:r>
              <a:rPr lang="nb-NO" sz="2500" dirty="0"/>
              <a:t>This register is used </a:t>
            </a:r>
            <a:r>
              <a:rPr lang="nb-NO" sz="2500" dirty="0" err="1"/>
              <a:t>primarily</a:t>
            </a:r>
            <a:r>
              <a:rPr lang="nb-NO" sz="2500" dirty="0"/>
              <a:t> in </a:t>
            </a:r>
            <a:r>
              <a:rPr lang="nb-NO" sz="2500" dirty="0" err="1"/>
              <a:t>connection</a:t>
            </a:r>
            <a:r>
              <a:rPr lang="nb-NO" sz="2500" dirty="0"/>
              <a:t> </a:t>
            </a:r>
            <a:r>
              <a:rPr lang="nb-NO" sz="2500" dirty="0" err="1"/>
              <a:t>with</a:t>
            </a:r>
            <a:r>
              <a:rPr lang="nb-NO" sz="2500" dirty="0"/>
              <a:t> </a:t>
            </a:r>
            <a:r>
              <a:rPr lang="nb-NO" sz="2500" dirty="0" err="1"/>
              <a:t>calculation</a:t>
            </a:r>
            <a:r>
              <a:rPr lang="nb-NO" sz="2500" dirty="0"/>
              <a:t> </a:t>
            </a:r>
            <a:r>
              <a:rPr lang="nb-NO" sz="2500" dirty="0" err="1"/>
              <a:t>operations</a:t>
            </a:r>
            <a:r>
              <a:rPr lang="nb-NO" sz="2500" dirty="0"/>
              <a:t>. It is </a:t>
            </a:r>
            <a:r>
              <a:rPr lang="nb-NO" sz="2500" dirty="0" err="1"/>
              <a:t>also</a:t>
            </a:r>
            <a:r>
              <a:rPr lang="nb-NO" sz="2500" dirty="0"/>
              <a:t> </a:t>
            </a:r>
            <a:r>
              <a:rPr lang="nb-NO" sz="2500" dirty="0" err="1"/>
              <a:t>possible</a:t>
            </a:r>
            <a:r>
              <a:rPr lang="nb-NO" sz="2500" dirty="0"/>
              <a:t> to </a:t>
            </a:r>
            <a:r>
              <a:rPr lang="nb-NO" sz="2500" dirty="0" err="1"/>
              <a:t>read</a:t>
            </a:r>
            <a:r>
              <a:rPr lang="nb-NO" sz="2500" dirty="0"/>
              <a:t> </a:t>
            </a:r>
            <a:r>
              <a:rPr lang="nb-NO" sz="2500" dirty="0" err="1"/>
              <a:t>the</a:t>
            </a:r>
            <a:r>
              <a:rPr lang="nb-NO" sz="2500" dirty="0"/>
              <a:t> </a:t>
            </a:r>
            <a:r>
              <a:rPr lang="nb-NO" sz="2500" dirty="0" err="1"/>
              <a:t>contents</a:t>
            </a:r>
            <a:r>
              <a:rPr lang="nb-NO" sz="2500" dirty="0"/>
              <a:t> </a:t>
            </a:r>
            <a:r>
              <a:rPr lang="nb-NO" sz="2500" dirty="0" err="1"/>
              <a:t>of</a:t>
            </a:r>
            <a:r>
              <a:rPr lang="nb-NO" sz="2500" dirty="0"/>
              <a:t> a </a:t>
            </a:r>
            <a:r>
              <a:rPr lang="nb-NO" sz="2500" dirty="0" err="1"/>
              <a:t>memory</a:t>
            </a:r>
            <a:r>
              <a:rPr lang="nb-NO" sz="2500" dirty="0"/>
              <a:t> </a:t>
            </a:r>
            <a:r>
              <a:rPr lang="nb-NO" sz="2500" dirty="0" err="1"/>
              <a:t>address</a:t>
            </a:r>
            <a:r>
              <a:rPr lang="nb-NO" sz="2500" dirty="0"/>
              <a:t> </a:t>
            </a:r>
            <a:r>
              <a:rPr lang="nb-NO" sz="2500" dirty="0" err="1"/>
              <a:t>into</a:t>
            </a:r>
            <a:r>
              <a:rPr lang="nb-NO" sz="2500" dirty="0"/>
              <a:t> </a:t>
            </a:r>
            <a:r>
              <a:rPr lang="nb-NO" sz="2500" dirty="0" err="1"/>
              <a:t>the</a:t>
            </a:r>
            <a:r>
              <a:rPr lang="nb-NO" sz="2500" dirty="0"/>
              <a:t> </a:t>
            </a:r>
            <a:r>
              <a:rPr lang="nb-NO" sz="2500" dirty="0" err="1"/>
              <a:t>accumulator</a:t>
            </a:r>
            <a:r>
              <a:rPr lang="nb-NO" sz="2500" dirty="0"/>
              <a:t> </a:t>
            </a:r>
            <a:r>
              <a:rPr lang="nb-NO" sz="2500" dirty="0" err="1"/>
              <a:t>with</a:t>
            </a:r>
            <a:r>
              <a:rPr lang="nb-NO" sz="2500" dirty="0"/>
              <a:t> </a:t>
            </a:r>
            <a:r>
              <a:rPr lang="nb-NO" sz="2500" dirty="0" err="1"/>
              <a:t>the</a:t>
            </a:r>
            <a:r>
              <a:rPr lang="nb-NO" sz="2500" dirty="0"/>
              <a:t> </a:t>
            </a:r>
            <a:r>
              <a:rPr lang="nb-NO" sz="2500" dirty="0" err="1"/>
              <a:t>instruction</a:t>
            </a:r>
            <a:r>
              <a:rPr lang="nb-NO" sz="2500" dirty="0"/>
              <a:t> LOAD, and save </a:t>
            </a:r>
            <a:r>
              <a:rPr lang="nb-NO" sz="2500" dirty="0" err="1"/>
              <a:t>the</a:t>
            </a:r>
            <a:r>
              <a:rPr lang="nb-NO" sz="2500" dirty="0"/>
              <a:t> </a:t>
            </a:r>
            <a:r>
              <a:rPr lang="nb-NO" sz="2500" dirty="0" err="1"/>
              <a:t>contents</a:t>
            </a:r>
            <a:r>
              <a:rPr lang="nb-NO" sz="2500" dirty="0"/>
              <a:t> </a:t>
            </a:r>
            <a:r>
              <a:rPr lang="nb-NO" sz="2500" dirty="0" err="1"/>
              <a:t>of</a:t>
            </a:r>
            <a:r>
              <a:rPr lang="nb-NO" sz="2500" dirty="0"/>
              <a:t> </a:t>
            </a:r>
            <a:r>
              <a:rPr lang="nb-NO" sz="2500" dirty="0" err="1"/>
              <a:t>the</a:t>
            </a:r>
            <a:r>
              <a:rPr lang="nb-NO" sz="2500" dirty="0"/>
              <a:t> </a:t>
            </a:r>
            <a:r>
              <a:rPr lang="nb-NO" sz="2500" dirty="0" err="1"/>
              <a:t>accumulator</a:t>
            </a:r>
            <a:r>
              <a:rPr lang="nb-NO" sz="2500" dirty="0"/>
              <a:t> </a:t>
            </a:r>
            <a:r>
              <a:rPr lang="nb-NO" sz="2500" dirty="0" err="1"/>
              <a:t>with</a:t>
            </a:r>
            <a:r>
              <a:rPr lang="nb-NO" sz="2500" dirty="0"/>
              <a:t> </a:t>
            </a:r>
            <a:r>
              <a:rPr lang="nb-NO" sz="2500" dirty="0" err="1"/>
              <a:t>the</a:t>
            </a:r>
            <a:r>
              <a:rPr lang="nb-NO" sz="2500" dirty="0"/>
              <a:t> </a:t>
            </a:r>
            <a:r>
              <a:rPr lang="nb-NO" sz="2500" dirty="0" err="1"/>
              <a:t>instruction</a:t>
            </a:r>
            <a:r>
              <a:rPr lang="nb-NO" sz="2500" dirty="0"/>
              <a:t> STORE.</a:t>
            </a:r>
          </a:p>
          <a:p>
            <a:r>
              <a:rPr lang="nb-NO" sz="3400" b="1" dirty="0"/>
              <a:t>FLAG register</a:t>
            </a:r>
          </a:p>
          <a:p>
            <a:r>
              <a:rPr lang="nb-NO" dirty="0"/>
              <a:t> </a:t>
            </a:r>
            <a:r>
              <a:rPr lang="nb-NO" sz="2500" dirty="0" err="1"/>
              <a:t>we</a:t>
            </a:r>
            <a:r>
              <a:rPr lang="nb-NO" sz="2500" dirty="0"/>
              <a:t> </a:t>
            </a:r>
            <a:r>
              <a:rPr lang="nb-NO" sz="2500" dirty="0" err="1"/>
              <a:t>need</a:t>
            </a:r>
            <a:r>
              <a:rPr lang="nb-NO" sz="2500" dirty="0"/>
              <a:t> it in order to be </a:t>
            </a:r>
            <a:r>
              <a:rPr lang="nb-NO" sz="2500" dirty="0" err="1"/>
              <a:t>able</a:t>
            </a:r>
            <a:r>
              <a:rPr lang="nb-NO" sz="2500" dirty="0"/>
              <a:t> to make </a:t>
            </a:r>
            <a:r>
              <a:rPr lang="nb-NO" sz="2500" dirty="0" err="1"/>
              <a:t>conditional</a:t>
            </a:r>
            <a:r>
              <a:rPr lang="nb-NO" sz="2500" dirty="0"/>
              <a:t> jumps (</a:t>
            </a:r>
            <a:r>
              <a:rPr lang="nb-NO" sz="2500" dirty="0" err="1"/>
              <a:t>if</a:t>
            </a:r>
            <a:r>
              <a:rPr lang="nb-NO" sz="2500" dirty="0"/>
              <a:t>, </a:t>
            </a:r>
            <a:r>
              <a:rPr lang="nb-NO" sz="2500" dirty="0" err="1"/>
              <a:t>while</a:t>
            </a:r>
            <a:r>
              <a:rPr lang="nb-NO" sz="2500" dirty="0"/>
              <a:t> and </a:t>
            </a:r>
            <a:r>
              <a:rPr lang="nb-NO" sz="2500" dirty="0" err="1"/>
              <a:t>the</a:t>
            </a:r>
            <a:r>
              <a:rPr lang="nb-NO" sz="2500" dirty="0"/>
              <a:t> like)</a:t>
            </a:r>
          </a:p>
          <a:p>
            <a:r>
              <a:rPr lang="nb-NO" sz="2500" b="1" dirty="0"/>
              <a:t>The Z </a:t>
            </a:r>
            <a:r>
              <a:rPr lang="nb-NO" sz="2500" b="1" dirty="0" err="1"/>
              <a:t>flag</a:t>
            </a:r>
            <a:r>
              <a:rPr lang="nb-NO" sz="2500" dirty="0"/>
              <a:t> (Zero </a:t>
            </a:r>
            <a:r>
              <a:rPr lang="nb-NO" sz="2500" dirty="0" err="1"/>
              <a:t>flag</a:t>
            </a:r>
            <a:r>
              <a:rPr lang="nb-NO" sz="2500" dirty="0"/>
              <a:t>) is </a:t>
            </a:r>
            <a:r>
              <a:rPr lang="nb-NO" sz="2500" dirty="0" err="1"/>
              <a:t>set</a:t>
            </a:r>
            <a:r>
              <a:rPr lang="nb-NO" sz="2500" dirty="0"/>
              <a:t> to 1 </a:t>
            </a:r>
            <a:r>
              <a:rPr lang="nb-NO" sz="2500" dirty="0" err="1"/>
              <a:t>if</a:t>
            </a:r>
            <a:r>
              <a:rPr lang="nb-NO" sz="2500" dirty="0"/>
              <a:t> </a:t>
            </a:r>
            <a:r>
              <a:rPr lang="nb-NO" sz="2500" dirty="0" err="1"/>
              <a:t>the</a:t>
            </a:r>
            <a:r>
              <a:rPr lang="nb-NO" sz="2500" dirty="0"/>
              <a:t> </a:t>
            </a:r>
            <a:r>
              <a:rPr lang="nb-NO" sz="2500" dirty="0" err="1"/>
              <a:t>result</a:t>
            </a:r>
            <a:r>
              <a:rPr lang="nb-NO" sz="2500" dirty="0"/>
              <a:t> </a:t>
            </a:r>
            <a:r>
              <a:rPr lang="nb-NO" sz="2500" dirty="0" err="1"/>
              <a:t>of</a:t>
            </a:r>
            <a:r>
              <a:rPr lang="nb-NO" sz="2500" dirty="0"/>
              <a:t> a </a:t>
            </a:r>
            <a:r>
              <a:rPr lang="nb-NO" sz="2500" dirty="0" err="1"/>
              <a:t>calculation</a:t>
            </a:r>
            <a:r>
              <a:rPr lang="nb-NO" sz="2500" dirty="0"/>
              <a:t> </a:t>
            </a:r>
            <a:r>
              <a:rPr lang="nb-NO" sz="2500" dirty="0" err="1"/>
              <a:t>operation</a:t>
            </a:r>
            <a:r>
              <a:rPr lang="nb-NO" sz="2500" dirty="0"/>
              <a:t> is zero.</a:t>
            </a:r>
          </a:p>
          <a:p>
            <a:r>
              <a:rPr lang="nb-NO" sz="2500" b="1" dirty="0"/>
              <a:t>The S-</a:t>
            </a:r>
            <a:r>
              <a:rPr lang="nb-NO" sz="2500" b="1" dirty="0" err="1"/>
              <a:t>flag</a:t>
            </a:r>
            <a:r>
              <a:rPr lang="nb-NO" sz="2500" b="1" dirty="0"/>
              <a:t> </a:t>
            </a:r>
            <a:r>
              <a:rPr lang="nb-NO" sz="2500" dirty="0"/>
              <a:t>(</a:t>
            </a:r>
            <a:r>
              <a:rPr lang="nb-NO" sz="2500" dirty="0" err="1"/>
              <a:t>Sign-flag</a:t>
            </a:r>
            <a:r>
              <a:rPr lang="nb-NO" sz="2500" dirty="0"/>
              <a:t>) is </a:t>
            </a:r>
            <a:r>
              <a:rPr lang="nb-NO" sz="2500" dirty="0" err="1"/>
              <a:t>set</a:t>
            </a:r>
            <a:r>
              <a:rPr lang="nb-NO" sz="2500" dirty="0"/>
              <a:t> to 1 </a:t>
            </a:r>
            <a:r>
              <a:rPr lang="nb-NO" sz="2500" dirty="0" err="1"/>
              <a:t>if</a:t>
            </a:r>
            <a:r>
              <a:rPr lang="nb-NO" sz="2500" dirty="0"/>
              <a:t> </a:t>
            </a:r>
            <a:r>
              <a:rPr lang="nb-NO" sz="2500" dirty="0" err="1"/>
              <a:t>the</a:t>
            </a:r>
            <a:r>
              <a:rPr lang="nb-NO" sz="2500" dirty="0"/>
              <a:t> </a:t>
            </a:r>
            <a:r>
              <a:rPr lang="nb-NO" sz="2500" dirty="0" err="1"/>
              <a:t>result</a:t>
            </a:r>
            <a:r>
              <a:rPr lang="nb-NO" sz="2500" dirty="0"/>
              <a:t> </a:t>
            </a:r>
            <a:r>
              <a:rPr lang="nb-NO" sz="2500" dirty="0" err="1"/>
              <a:t>of</a:t>
            </a:r>
            <a:r>
              <a:rPr lang="nb-NO" sz="2500" dirty="0"/>
              <a:t> a </a:t>
            </a:r>
            <a:r>
              <a:rPr lang="nb-NO" sz="2500" dirty="0" err="1"/>
              <a:t>calculation</a:t>
            </a:r>
            <a:r>
              <a:rPr lang="nb-NO" sz="2500" dirty="0"/>
              <a:t> </a:t>
            </a:r>
            <a:r>
              <a:rPr lang="nb-NO" sz="2500" dirty="0" err="1"/>
              <a:t>operation</a:t>
            </a:r>
            <a:r>
              <a:rPr lang="nb-NO" sz="2500" dirty="0"/>
              <a:t> is negative.</a:t>
            </a:r>
          </a:p>
          <a:p>
            <a:r>
              <a:rPr lang="nb-NO" sz="2500" b="1" dirty="0"/>
              <a:t>The O-</a:t>
            </a:r>
            <a:r>
              <a:rPr lang="nb-NO" sz="2500" b="1" dirty="0" err="1"/>
              <a:t>flag</a:t>
            </a:r>
            <a:r>
              <a:rPr lang="nb-NO" sz="2500" b="1" dirty="0"/>
              <a:t> </a:t>
            </a:r>
            <a:r>
              <a:rPr lang="nb-NO" sz="2500" dirty="0"/>
              <a:t>(</a:t>
            </a:r>
            <a:r>
              <a:rPr lang="nb-NO" sz="2500" dirty="0" err="1"/>
              <a:t>Overflow-flag</a:t>
            </a:r>
            <a:r>
              <a:rPr lang="nb-NO" sz="2500" dirty="0"/>
              <a:t>) is </a:t>
            </a:r>
            <a:r>
              <a:rPr lang="nb-NO" sz="2500" dirty="0" err="1"/>
              <a:t>set</a:t>
            </a:r>
            <a:r>
              <a:rPr lang="nb-NO" sz="2500" dirty="0"/>
              <a:t> to 1 </a:t>
            </a:r>
            <a:r>
              <a:rPr lang="nb-NO" sz="2500" dirty="0" err="1"/>
              <a:t>if</a:t>
            </a:r>
            <a:r>
              <a:rPr lang="nb-NO" sz="2500" dirty="0"/>
              <a:t> </a:t>
            </a:r>
            <a:r>
              <a:rPr lang="nb-NO" sz="2500" dirty="0" err="1"/>
              <a:t>the</a:t>
            </a:r>
            <a:r>
              <a:rPr lang="nb-NO" sz="2500" dirty="0"/>
              <a:t> </a:t>
            </a:r>
            <a:r>
              <a:rPr lang="nb-NO" sz="2500" dirty="0" err="1"/>
              <a:t>result</a:t>
            </a:r>
            <a:r>
              <a:rPr lang="nb-NO" sz="2500" dirty="0"/>
              <a:t> </a:t>
            </a:r>
            <a:r>
              <a:rPr lang="nb-NO" sz="2500" dirty="0" err="1"/>
              <a:t>of</a:t>
            </a:r>
            <a:r>
              <a:rPr lang="nb-NO" sz="2500" dirty="0"/>
              <a:t> a </a:t>
            </a:r>
            <a:r>
              <a:rPr lang="nb-NO" sz="2500" dirty="0" err="1"/>
              <a:t>calculation</a:t>
            </a:r>
            <a:r>
              <a:rPr lang="nb-NO" sz="2500" dirty="0"/>
              <a:t> </a:t>
            </a:r>
            <a:r>
              <a:rPr lang="nb-NO" sz="2500" dirty="0" err="1"/>
              <a:t>operation</a:t>
            </a:r>
            <a:r>
              <a:rPr lang="nb-NO" sz="2500" dirty="0"/>
              <a:t> </a:t>
            </a:r>
            <a:r>
              <a:rPr lang="nb-NO" sz="2500" dirty="0" err="1"/>
              <a:t>becomes</a:t>
            </a:r>
            <a:r>
              <a:rPr lang="nb-NO" sz="2500" dirty="0"/>
              <a:t> </a:t>
            </a:r>
            <a:r>
              <a:rPr lang="nb-NO" sz="2500" dirty="0" err="1"/>
              <a:t>too</a:t>
            </a:r>
            <a:r>
              <a:rPr lang="nb-NO" sz="2500" dirty="0"/>
              <a:t> </a:t>
            </a:r>
            <a:r>
              <a:rPr lang="nb-NO" sz="2500" dirty="0" err="1"/>
              <a:t>large</a:t>
            </a:r>
            <a:r>
              <a:rPr lang="nb-NO" sz="2500" dirty="0"/>
              <a:t> (</a:t>
            </a:r>
            <a:r>
              <a:rPr lang="nb-NO" sz="2500" dirty="0" err="1"/>
              <a:t>overflow</a:t>
            </a:r>
            <a:r>
              <a:rPr lang="nb-NO" sz="2500" dirty="0"/>
              <a:t>) to </a:t>
            </a:r>
            <a:r>
              <a:rPr lang="nb-NO" sz="2500" dirty="0" err="1"/>
              <a:t>fit</a:t>
            </a:r>
            <a:r>
              <a:rPr lang="nb-NO" sz="2500" dirty="0"/>
              <a:t> in </a:t>
            </a:r>
            <a:r>
              <a:rPr lang="nb-NO" sz="2500" dirty="0" err="1"/>
              <a:t>the</a:t>
            </a:r>
            <a:r>
              <a:rPr lang="nb-NO" sz="2500" dirty="0"/>
              <a:t> ACC register</a:t>
            </a:r>
          </a:p>
        </p:txBody>
      </p:sp>
    </p:spTree>
    <p:custDataLst>
      <p:tags r:id="rId1"/>
    </p:custDataLst>
    <p:extLst>
      <p:ext uri="{BB962C8B-B14F-4D97-AF65-F5344CB8AC3E}">
        <p14:creationId xmlns:p14="http://schemas.microsoft.com/office/powerpoint/2010/main" val="15916397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p:txBody>
          <a:bodyPr>
            <a:normAutofit/>
          </a:bodyPr>
          <a:lstStyle/>
          <a:p>
            <a:r>
              <a:rPr lang="nb-NO" dirty="0" err="1"/>
              <a:t>Instructions</a:t>
            </a:r>
            <a:endParaRPr lang="nb-NO" dirty="0"/>
          </a:p>
        </p:txBody>
      </p:sp>
      <p:sp>
        <p:nvSpPr>
          <p:cNvPr id="2" name="Content Placeholder 1"/>
          <p:cNvSpPr>
            <a:spLocks noGrp="1"/>
          </p:cNvSpPr>
          <p:nvPr>
            <p:ph idx="1"/>
            <p:custDataLst>
              <p:tags r:id="rId3"/>
            </p:custDataLst>
          </p:nvPr>
        </p:nvSpPr>
        <p:spPr>
          <a:xfrm>
            <a:off x="383603" y="4779390"/>
            <a:ext cx="11443962" cy="1660742"/>
          </a:xfrm>
        </p:spPr>
        <p:txBody>
          <a:bodyPr>
            <a:normAutofit fontScale="77500" lnSpcReduction="20000"/>
          </a:bodyPr>
          <a:lstStyle/>
          <a:p>
            <a:r>
              <a:rPr lang="nb-NO" dirty="0"/>
              <a:t>All </a:t>
            </a:r>
            <a:r>
              <a:rPr lang="nb-NO" dirty="0" err="1"/>
              <a:t>instructions</a:t>
            </a:r>
            <a:r>
              <a:rPr lang="nb-NO" dirty="0"/>
              <a:t> </a:t>
            </a:r>
            <a:r>
              <a:rPr lang="nb-NO" dirty="0" err="1"/>
              <a:t>are</a:t>
            </a:r>
            <a:r>
              <a:rPr lang="nb-NO" dirty="0"/>
              <a:t> 16 bit (2 bytes)</a:t>
            </a:r>
          </a:p>
          <a:p>
            <a:r>
              <a:rPr lang="nb-NO" dirty="0"/>
              <a:t>1 byte to </a:t>
            </a:r>
            <a:r>
              <a:rPr lang="nb-NO" dirty="0" err="1">
                <a:solidFill>
                  <a:srgbClr val="FF0000"/>
                </a:solidFill>
              </a:rPr>
              <a:t>encode</a:t>
            </a:r>
            <a:endParaRPr lang="nb-NO" dirty="0">
              <a:solidFill>
                <a:srgbClr val="FF0000"/>
              </a:solidFill>
            </a:endParaRPr>
          </a:p>
          <a:p>
            <a:r>
              <a:rPr lang="nb-NO" dirty="0" err="1"/>
              <a:t>Uses</a:t>
            </a:r>
            <a:r>
              <a:rPr lang="nb-NO" dirty="0"/>
              <a:t> </a:t>
            </a:r>
            <a:r>
              <a:rPr lang="nb-NO" dirty="0" err="1"/>
              <a:t>only</a:t>
            </a:r>
            <a:r>
              <a:rPr lang="nb-NO" dirty="0"/>
              <a:t> 4 bits (in </a:t>
            </a:r>
            <a:r>
              <a:rPr lang="nb-NO" dirty="0" err="1"/>
              <a:t>this</a:t>
            </a:r>
            <a:r>
              <a:rPr lang="nb-NO" dirty="0"/>
              <a:t> </a:t>
            </a:r>
            <a:r>
              <a:rPr lang="nb-NO" dirty="0" err="1"/>
              <a:t>version</a:t>
            </a:r>
            <a:r>
              <a:rPr lang="nb-NO" dirty="0"/>
              <a:t>)</a:t>
            </a:r>
          </a:p>
          <a:p>
            <a:r>
              <a:rPr lang="nb-NO" dirty="0"/>
              <a:t>1 byte in </a:t>
            </a:r>
            <a:r>
              <a:rPr lang="nb-NO" dirty="0" err="1"/>
              <a:t>the</a:t>
            </a:r>
            <a:r>
              <a:rPr lang="nb-NO" dirty="0"/>
              <a:t> </a:t>
            </a:r>
            <a:r>
              <a:rPr lang="nb-NO" dirty="0" err="1"/>
              <a:t>instruction</a:t>
            </a:r>
            <a:r>
              <a:rPr lang="nb-NO" dirty="0"/>
              <a:t> to </a:t>
            </a:r>
            <a:r>
              <a:rPr lang="nb-NO" dirty="0" err="1"/>
              <a:t>addresses</a:t>
            </a:r>
            <a:endParaRPr lang="nb-NO" dirty="0"/>
          </a:p>
          <a:p>
            <a:r>
              <a:rPr lang="nb-NO" dirty="0" err="1"/>
              <a:t>Uses</a:t>
            </a:r>
            <a:r>
              <a:rPr lang="nb-NO" dirty="0"/>
              <a:t> </a:t>
            </a:r>
            <a:r>
              <a:rPr lang="nb-NO" dirty="0" err="1"/>
              <a:t>only</a:t>
            </a:r>
            <a:r>
              <a:rPr lang="nb-NO" dirty="0"/>
              <a:t> 5 bits (in </a:t>
            </a:r>
            <a:r>
              <a:rPr lang="nb-NO" dirty="0" err="1"/>
              <a:t>this</a:t>
            </a:r>
            <a:r>
              <a:rPr lang="nb-NO" dirty="0"/>
              <a:t> </a:t>
            </a:r>
            <a:r>
              <a:rPr lang="nb-NO" dirty="0" err="1"/>
              <a:t>version</a:t>
            </a:r>
            <a:r>
              <a:rPr lang="nb-NO" dirty="0"/>
              <a:t>)</a:t>
            </a:r>
          </a:p>
        </p:txBody>
      </p:sp>
      <p:pic>
        <p:nvPicPr>
          <p:cNvPr id="231426" name="Picture 2"/>
          <p:cNvPicPr>
            <a:picLocks noChangeAspect="1" noChangeArrowheads="1"/>
          </p:cNvPicPr>
          <p:nvPr>
            <p:custDataLst>
              <p:tags r:id="rId4"/>
            </p:custDataLst>
          </p:nvPr>
        </p:nvPicPr>
        <p:blipFill>
          <a:blip r:embed="rId6" cstate="print"/>
          <a:srcRect/>
          <a:stretch>
            <a:fillRect/>
          </a:stretch>
        </p:blipFill>
        <p:spPr bwMode="auto">
          <a:xfrm>
            <a:off x="1847528" y="920602"/>
            <a:ext cx="7992888" cy="377662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6017463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p:txBody>
          <a:bodyPr>
            <a:normAutofit/>
          </a:bodyPr>
          <a:lstStyle/>
          <a:p>
            <a:r>
              <a:rPr lang="nb-NO" dirty="0" err="1"/>
              <a:t>Example</a:t>
            </a:r>
            <a:r>
              <a:rPr lang="nb-NO" dirty="0"/>
              <a:t> </a:t>
            </a:r>
            <a:r>
              <a:rPr lang="nb-NO" dirty="0" err="1"/>
              <a:t>of</a:t>
            </a:r>
            <a:r>
              <a:rPr lang="nb-NO" dirty="0"/>
              <a:t> a </a:t>
            </a:r>
            <a:r>
              <a:rPr lang="nb-NO" dirty="0">
                <a:solidFill>
                  <a:srgbClr val="FF0000"/>
                </a:solidFill>
              </a:rPr>
              <a:t>program</a:t>
            </a:r>
            <a:r>
              <a:rPr lang="nb-NO" dirty="0"/>
              <a:t> in </a:t>
            </a:r>
            <a:r>
              <a:rPr lang="nb-NO" dirty="0" err="1"/>
              <a:t>memory</a:t>
            </a:r>
            <a:endParaRPr lang="nb-NO" dirty="0"/>
          </a:p>
        </p:txBody>
      </p:sp>
      <p:sp>
        <p:nvSpPr>
          <p:cNvPr id="6" name="Content Placeholder 1"/>
          <p:cNvSpPr>
            <a:spLocks noGrp="1"/>
          </p:cNvSpPr>
          <p:nvPr>
            <p:ph idx="1"/>
            <p:custDataLst>
              <p:tags r:id="rId3"/>
            </p:custDataLst>
          </p:nvPr>
        </p:nvSpPr>
        <p:spPr>
          <a:xfrm>
            <a:off x="383603" y="5514679"/>
            <a:ext cx="11443962" cy="1206631"/>
          </a:xfrm>
        </p:spPr>
        <p:txBody>
          <a:bodyPr>
            <a:normAutofit/>
          </a:bodyPr>
          <a:lstStyle/>
          <a:p>
            <a:r>
              <a:rPr lang="nb-NO" i="1" dirty="0" err="1"/>
              <a:t>Can</a:t>
            </a:r>
            <a:r>
              <a:rPr lang="nb-NO" i="1" dirty="0"/>
              <a:t> </a:t>
            </a:r>
            <a:r>
              <a:rPr lang="nb-NO" i="1" dirty="0" err="1"/>
              <a:t>use</a:t>
            </a:r>
            <a:r>
              <a:rPr lang="nb-NO" i="1" dirty="0"/>
              <a:t> a simulator </a:t>
            </a:r>
            <a:r>
              <a:rPr lang="nb-NO" i="1" dirty="0" err="1"/>
              <a:t>of</a:t>
            </a:r>
            <a:r>
              <a:rPr lang="nb-NO" i="1" dirty="0"/>
              <a:t> </a:t>
            </a:r>
            <a:r>
              <a:rPr lang="nb-NO" i="1" dirty="0" err="1"/>
              <a:t>this</a:t>
            </a:r>
            <a:r>
              <a:rPr lang="nb-NO" i="1" dirty="0"/>
              <a:t> </a:t>
            </a:r>
            <a:r>
              <a:rPr lang="nb-NO" i="1" dirty="0" err="1"/>
              <a:t>architecture</a:t>
            </a:r>
            <a:r>
              <a:rPr lang="nb-NO" i="1" dirty="0"/>
              <a:t> (</a:t>
            </a:r>
            <a:r>
              <a:rPr lang="nb-NO" i="1" dirty="0" err="1"/>
              <a:t>buggy</a:t>
            </a:r>
            <a:r>
              <a:rPr lang="nb-NO" i="1" dirty="0"/>
              <a:t>) </a:t>
            </a:r>
            <a:r>
              <a:rPr lang="nb-NO" i="1" dirty="0" err="1"/>
              <a:t>on</a:t>
            </a:r>
            <a:r>
              <a:rPr lang="nb-NO" i="1" dirty="0"/>
              <a:t> </a:t>
            </a:r>
            <a:r>
              <a:rPr lang="nb-NO" i="1" dirty="0" err="1"/>
              <a:t>today's</a:t>
            </a:r>
            <a:r>
              <a:rPr lang="nb-NO" i="1" dirty="0"/>
              <a:t> </a:t>
            </a:r>
            <a:r>
              <a:rPr lang="nb-NO" i="1" dirty="0" err="1"/>
              <a:t>exercise</a:t>
            </a:r>
            <a:r>
              <a:rPr lang="nb-NO" i="1" dirty="0"/>
              <a:t> </a:t>
            </a:r>
            <a:r>
              <a:rPr lang="nb-NO" dirty="0"/>
              <a:t>(</a:t>
            </a:r>
            <a:r>
              <a:rPr lang="nb-NO" dirty="0" err="1"/>
              <a:t>Take</a:t>
            </a:r>
            <a:r>
              <a:rPr lang="nb-NO" dirty="0"/>
              <a:t> a </a:t>
            </a:r>
            <a:r>
              <a:rPr lang="nb-NO" dirty="0" err="1"/>
              <a:t>look</a:t>
            </a:r>
            <a:r>
              <a:rPr lang="nb-NO" dirty="0"/>
              <a:t> at  </a:t>
            </a:r>
            <a:r>
              <a:rPr lang="nb-NO" dirty="0">
                <a:hlinkClick r:id="rId7"/>
              </a:rPr>
              <a:t>http://youtu.be/igthwn_qGVI</a:t>
            </a:r>
            <a:r>
              <a:rPr lang="nb-NO" dirty="0"/>
              <a:t>)</a:t>
            </a:r>
          </a:p>
        </p:txBody>
      </p:sp>
      <p:pic>
        <p:nvPicPr>
          <p:cNvPr id="232450" name="Picture 2"/>
          <p:cNvPicPr>
            <a:picLocks noChangeAspect="1" noChangeArrowheads="1"/>
          </p:cNvPicPr>
          <p:nvPr>
            <p:custDataLst>
              <p:tags r:id="rId4"/>
            </p:custDataLst>
          </p:nvPr>
        </p:nvPicPr>
        <p:blipFill>
          <a:blip r:embed="rId8" cstate="print"/>
          <a:srcRect/>
          <a:stretch>
            <a:fillRect/>
          </a:stretch>
        </p:blipFill>
        <p:spPr bwMode="auto">
          <a:xfrm>
            <a:off x="1511118" y="980728"/>
            <a:ext cx="7844794" cy="2880320"/>
          </a:xfrm>
          <a:prstGeom prst="rect">
            <a:avLst/>
          </a:prstGeom>
          <a:noFill/>
          <a:ln w="9525">
            <a:noFill/>
            <a:miter lim="800000"/>
            <a:headEnd/>
            <a:tailEnd/>
          </a:ln>
        </p:spPr>
      </p:pic>
      <p:sp>
        <p:nvSpPr>
          <p:cNvPr id="2" name="TextBox 1"/>
          <p:cNvSpPr txBox="1"/>
          <p:nvPr>
            <p:custDataLst>
              <p:tags r:id="rId5"/>
            </p:custDataLst>
          </p:nvPr>
        </p:nvSpPr>
        <p:spPr>
          <a:xfrm>
            <a:off x="1631505" y="3789041"/>
            <a:ext cx="9036495" cy="1569660"/>
          </a:xfrm>
          <a:prstGeom prst="rect">
            <a:avLst/>
          </a:prstGeom>
          <a:noFill/>
        </p:spPr>
        <p:txBody>
          <a:bodyPr wrap="square" rtlCol="0">
            <a:spAutoFit/>
          </a:bodyPr>
          <a:lstStyle/>
          <a:p>
            <a:r>
              <a:rPr lang="nb-NO" sz="2400" dirty="0">
                <a:latin typeface="Courier New" pitchFamily="49" charset="0"/>
                <a:cs typeface="Courier New" pitchFamily="49" charset="0"/>
              </a:rPr>
              <a:t>/* </a:t>
            </a:r>
            <a:r>
              <a:rPr lang="nb-NO" sz="2400" b="1" dirty="0" err="1">
                <a:latin typeface="Courier New" pitchFamily="49" charset="0"/>
                <a:cs typeface="Courier New" pitchFamily="49" charset="0"/>
              </a:rPr>
              <a:t>Load</a:t>
            </a:r>
            <a:r>
              <a:rPr lang="nb-NO" sz="2400" dirty="0">
                <a:latin typeface="Courier New" pitchFamily="49" charset="0"/>
                <a:cs typeface="Courier New" pitchFamily="49" charset="0"/>
              </a:rPr>
              <a:t> in </a:t>
            </a:r>
            <a:r>
              <a:rPr lang="nb-NO" sz="2400" dirty="0" err="1">
                <a:latin typeface="Courier New" pitchFamily="49" charset="0"/>
                <a:cs typeface="Courier New" pitchFamily="49" charset="0"/>
              </a:rPr>
              <a:t>the</a:t>
            </a:r>
            <a:r>
              <a:rPr lang="nb-NO" sz="2400" dirty="0">
                <a:latin typeface="Courier New" pitchFamily="49" charset="0"/>
                <a:cs typeface="Courier New" pitchFamily="49" charset="0"/>
              </a:rPr>
              <a:t> </a:t>
            </a:r>
            <a:r>
              <a:rPr lang="nb-NO" sz="2400" dirty="0" err="1">
                <a:latin typeface="Courier New" pitchFamily="49" charset="0"/>
                <a:cs typeface="Courier New" pitchFamily="49" charset="0"/>
              </a:rPr>
              <a:t>accumulator</a:t>
            </a:r>
            <a:r>
              <a:rPr lang="nb-NO" sz="2400" dirty="0">
                <a:latin typeface="Courier New" pitchFamily="49" charset="0"/>
                <a:cs typeface="Courier New" pitchFamily="49" charset="0"/>
              </a:rPr>
              <a:t> data from </a:t>
            </a:r>
            <a:r>
              <a:rPr lang="nb-NO" sz="2400" dirty="0" err="1">
                <a:latin typeface="Courier New" pitchFamily="49" charset="0"/>
                <a:cs typeface="Courier New" pitchFamily="49" charset="0"/>
              </a:rPr>
              <a:t>address</a:t>
            </a:r>
            <a:r>
              <a:rPr lang="nb-NO" sz="2400" dirty="0">
                <a:latin typeface="Courier New" pitchFamily="49" charset="0"/>
                <a:cs typeface="Courier New" pitchFamily="49" charset="0"/>
              </a:rPr>
              <a:t> 4, </a:t>
            </a:r>
            <a:r>
              <a:rPr lang="nb-NO" sz="2400" b="1" dirty="0" err="1">
                <a:latin typeface="Courier New" pitchFamily="49" charset="0"/>
                <a:cs typeface="Courier New" pitchFamily="49" charset="0"/>
              </a:rPr>
              <a:t>add</a:t>
            </a:r>
            <a:r>
              <a:rPr lang="nb-NO" sz="2400" b="1" dirty="0">
                <a:latin typeface="Courier New" pitchFamily="49" charset="0"/>
                <a:cs typeface="Courier New" pitchFamily="49" charset="0"/>
              </a:rPr>
              <a:t> data </a:t>
            </a:r>
            <a:r>
              <a:rPr lang="nb-NO" sz="2400" dirty="0">
                <a:latin typeface="Courier New" pitchFamily="49" charset="0"/>
                <a:cs typeface="Courier New" pitchFamily="49" charset="0"/>
              </a:rPr>
              <a:t>from </a:t>
            </a:r>
            <a:r>
              <a:rPr lang="nb-NO" sz="2400" dirty="0" err="1">
                <a:latin typeface="Courier New" pitchFamily="49" charset="0"/>
                <a:cs typeface="Courier New" pitchFamily="49" charset="0"/>
              </a:rPr>
              <a:t>address</a:t>
            </a:r>
            <a:r>
              <a:rPr lang="nb-NO" sz="2400" dirty="0">
                <a:latin typeface="Courier New" pitchFamily="49" charset="0"/>
                <a:cs typeface="Courier New" pitchFamily="49" charset="0"/>
              </a:rPr>
              <a:t> 5, </a:t>
            </a:r>
            <a:r>
              <a:rPr lang="nb-NO" sz="2400" b="1" dirty="0">
                <a:latin typeface="Courier New" pitchFamily="49" charset="0"/>
                <a:cs typeface="Courier New" pitchFamily="49" charset="0"/>
              </a:rPr>
              <a:t>store</a:t>
            </a:r>
            <a:r>
              <a:rPr lang="nb-NO" sz="2400" dirty="0">
                <a:latin typeface="Courier New" pitchFamily="49" charset="0"/>
                <a:cs typeface="Courier New" pitchFamily="49" charset="0"/>
              </a:rPr>
              <a:t> at </a:t>
            </a:r>
            <a:r>
              <a:rPr lang="nb-NO" sz="2400" dirty="0" err="1">
                <a:latin typeface="Courier New" pitchFamily="49" charset="0"/>
                <a:cs typeface="Courier New" pitchFamily="49" charset="0"/>
              </a:rPr>
              <a:t>the</a:t>
            </a:r>
            <a:r>
              <a:rPr lang="nb-NO" sz="2400" dirty="0">
                <a:latin typeface="Courier New" pitchFamily="49" charset="0"/>
                <a:cs typeface="Courier New" pitchFamily="49" charset="0"/>
              </a:rPr>
              <a:t> </a:t>
            </a:r>
            <a:r>
              <a:rPr lang="nb-NO" sz="2400" dirty="0" err="1">
                <a:latin typeface="Courier New" pitchFamily="49" charset="0"/>
                <a:cs typeface="Courier New" pitchFamily="49" charset="0"/>
              </a:rPr>
              <a:t>address</a:t>
            </a:r>
            <a:r>
              <a:rPr lang="nb-NO" sz="2400" dirty="0">
                <a:latin typeface="Courier New" pitchFamily="49" charset="0"/>
                <a:cs typeface="Courier New" pitchFamily="49" charset="0"/>
              </a:rPr>
              <a:t> </a:t>
            </a:r>
            <a:r>
              <a:rPr lang="nb-NO" sz="2400" dirty="0" err="1">
                <a:latin typeface="Courier New" pitchFamily="49" charset="0"/>
                <a:cs typeface="Courier New" pitchFamily="49" charset="0"/>
              </a:rPr>
              <a:t>located</a:t>
            </a:r>
            <a:r>
              <a:rPr lang="nb-NO" sz="2400" dirty="0">
                <a:latin typeface="Courier New" pitchFamily="49" charset="0"/>
                <a:cs typeface="Courier New" pitchFamily="49" charset="0"/>
              </a:rPr>
              <a:t> at </a:t>
            </a:r>
            <a:r>
              <a:rPr lang="nb-NO" sz="2400" dirty="0" err="1">
                <a:latin typeface="Courier New" pitchFamily="49" charset="0"/>
                <a:cs typeface="Courier New" pitchFamily="49" charset="0"/>
              </a:rPr>
              <a:t>address</a:t>
            </a:r>
            <a:r>
              <a:rPr lang="nb-NO" sz="2400" dirty="0">
                <a:latin typeface="Courier New" pitchFamily="49" charset="0"/>
                <a:cs typeface="Courier New" pitchFamily="49" charset="0"/>
              </a:rPr>
              <a:t> 6,</a:t>
            </a:r>
          </a:p>
          <a:p>
            <a:r>
              <a:rPr lang="nb-NO" sz="2400" b="1" dirty="0">
                <a:latin typeface="Courier New" pitchFamily="49" charset="0"/>
                <a:cs typeface="Courier New" pitchFamily="49" charset="0"/>
              </a:rPr>
              <a:t>End</a:t>
            </a:r>
            <a:r>
              <a:rPr lang="nb-NO" sz="2400" dirty="0">
                <a:latin typeface="Courier New" pitchFamily="49" charset="0"/>
                <a:cs typeface="Courier New" pitchFamily="49" charset="0"/>
              </a:rPr>
              <a:t> </a:t>
            </a:r>
            <a:r>
              <a:rPr lang="nb-NO" sz="2400" dirty="0" err="1">
                <a:latin typeface="Courier New" pitchFamily="49" charset="0"/>
                <a:cs typeface="Courier New" pitchFamily="49" charset="0"/>
              </a:rPr>
              <a:t>the</a:t>
            </a:r>
            <a:r>
              <a:rPr lang="nb-NO" sz="2400" dirty="0">
                <a:latin typeface="Courier New" pitchFamily="49" charset="0"/>
                <a:cs typeface="Courier New" pitchFamily="49" charset="0"/>
              </a:rPr>
              <a:t> run */</a:t>
            </a:r>
          </a:p>
        </p:txBody>
      </p:sp>
    </p:spTree>
    <p:custDataLst>
      <p:tags r:id="rId1"/>
    </p:custDataLst>
    <p:extLst>
      <p:ext uri="{BB962C8B-B14F-4D97-AF65-F5344CB8AC3E}">
        <p14:creationId xmlns:p14="http://schemas.microsoft.com/office/powerpoint/2010/main" val="6698438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Test</a:t>
            </a:r>
          </a:p>
        </p:txBody>
      </p:sp>
      <p:pic>
        <p:nvPicPr>
          <p:cNvPr id="9" name="demoPrimCISC.mp4">
            <a:hlinkClick r:id="" action="ppaction://media"/>
          </p:cNvPr>
          <p:cNvPicPr>
            <a:picLocks noChangeAspect="1"/>
          </p:cNvPicPr>
          <p:nvPr>
            <a:videoFile r:link="rId4"/>
            <p:custDataLst>
              <p:tags r:id="rId5"/>
            </p:custDataLst>
            <p:extLst>
              <p:ext uri="{DAA4B4D4-6D71-4841-9C94-3DE7FCFB9230}">
                <p14:media xmlns:p14="http://schemas.microsoft.com/office/powerpoint/2010/main" r:embed="rId3"/>
              </p:ext>
            </p:extLst>
          </p:nvPr>
        </p:nvPicPr>
        <p:blipFill>
          <a:blip r:embed="rId7"/>
          <a:stretch>
            <a:fillRect/>
          </a:stretch>
        </p:blipFill>
        <p:spPr>
          <a:xfrm>
            <a:off x="2205872" y="1012489"/>
            <a:ext cx="7026816" cy="5140671"/>
          </a:xfrm>
          <a:prstGeom prst="rect">
            <a:avLst/>
          </a:prstGeom>
        </p:spPr>
      </p:pic>
    </p:spTree>
    <p:custDataLst>
      <p:tags r:id="rId1"/>
    </p:custDataLst>
    <p:extLst>
      <p:ext uri="{BB962C8B-B14F-4D97-AF65-F5344CB8AC3E}">
        <p14:creationId xmlns:p14="http://schemas.microsoft.com/office/powerpoint/2010/main" val="422828971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p:cNvSpPr>
            <a:spLocks noGrp="1" noChangeArrowheads="1"/>
          </p:cNvSpPr>
          <p:nvPr>
            <p:ph type="title"/>
            <p:custDataLst>
              <p:tags r:id="rId2"/>
            </p:custDataLst>
          </p:nvPr>
        </p:nvSpPr>
        <p:spPr/>
        <p:txBody>
          <a:bodyPr>
            <a:normAutofit/>
          </a:bodyPr>
          <a:lstStyle/>
          <a:p>
            <a:r>
              <a:rPr lang="nb-NO" dirty="0"/>
              <a:t>Bit and </a:t>
            </a:r>
            <a:r>
              <a:rPr lang="nb-NO" dirty="0">
                <a:latin typeface="Courier New" panose="02070309020205020404" pitchFamily="49" charset="0"/>
                <a:cs typeface="Courier New" panose="02070309020205020404" pitchFamily="49" charset="0"/>
              </a:rPr>
              <a:t>George </a:t>
            </a:r>
            <a:r>
              <a:rPr lang="nb-NO" dirty="0" err="1">
                <a:latin typeface="Courier New" panose="02070309020205020404" pitchFamily="49" charset="0"/>
                <a:cs typeface="Courier New" panose="02070309020205020404" pitchFamily="49" charset="0"/>
              </a:rPr>
              <a:t>Boole</a:t>
            </a:r>
            <a:endParaRPr lang="nb-NO" dirty="0">
              <a:latin typeface="Courier New" panose="02070309020205020404" pitchFamily="49" charset="0"/>
              <a:cs typeface="Courier New" panose="02070309020205020404" pitchFamily="49" charset="0"/>
            </a:endParaRPr>
          </a:p>
        </p:txBody>
      </p:sp>
      <p:sp>
        <p:nvSpPr>
          <p:cNvPr id="119811" name="Rectangle 3"/>
          <p:cNvSpPr>
            <a:spLocks noGrp="1" noChangeArrowheads="1"/>
          </p:cNvSpPr>
          <p:nvPr>
            <p:ph idx="1"/>
            <p:custDataLst>
              <p:tags r:id="rId3"/>
            </p:custDataLst>
          </p:nvPr>
        </p:nvSpPr>
        <p:spPr/>
        <p:txBody>
          <a:bodyPr>
            <a:normAutofit/>
          </a:bodyPr>
          <a:lstStyle/>
          <a:p>
            <a:pPr>
              <a:lnSpc>
                <a:spcPct val="90000"/>
              </a:lnSpc>
            </a:pPr>
            <a:r>
              <a:rPr lang="nb-NO" dirty="0"/>
              <a:t>All </a:t>
            </a:r>
            <a:r>
              <a:rPr lang="nb-NO" dirty="0" err="1"/>
              <a:t>logic</a:t>
            </a:r>
            <a:r>
              <a:rPr lang="nb-NO" dirty="0"/>
              <a:t> in </a:t>
            </a:r>
            <a:r>
              <a:rPr lang="nb-NO" b="1" dirty="0">
                <a:solidFill>
                  <a:srgbClr val="FF5050"/>
                </a:solidFill>
                <a:latin typeface="Comic Sans MS" pitchFamily="66" charset="0"/>
              </a:rPr>
              <a:t>digital</a:t>
            </a:r>
            <a:r>
              <a:rPr lang="nb-NO" dirty="0"/>
              <a:t> </a:t>
            </a:r>
            <a:r>
              <a:rPr lang="nb-NO" dirty="0" err="1"/>
              <a:t>electronics</a:t>
            </a:r>
            <a:r>
              <a:rPr lang="nb-NO" dirty="0"/>
              <a:t> is </a:t>
            </a:r>
            <a:r>
              <a:rPr lang="nb-NO" dirty="0" err="1"/>
              <a:t>based</a:t>
            </a:r>
            <a:r>
              <a:rPr lang="nb-NO" dirty="0"/>
              <a:t> </a:t>
            </a:r>
            <a:r>
              <a:rPr lang="nb-NO" dirty="0" err="1"/>
              <a:t>on</a:t>
            </a:r>
            <a:r>
              <a:rPr lang="nb-NO" dirty="0"/>
              <a:t> </a:t>
            </a:r>
            <a:r>
              <a:rPr lang="nb-NO" b="1" dirty="0">
                <a:solidFill>
                  <a:srgbClr val="FF5050"/>
                </a:solidFill>
                <a:latin typeface="Comic Sans MS" pitchFamily="66" charset="0"/>
              </a:rPr>
              <a:t>bits</a:t>
            </a:r>
          </a:p>
          <a:p>
            <a:r>
              <a:rPr lang="nb-NO" dirty="0"/>
              <a:t>transistors are the building blocks</a:t>
            </a:r>
          </a:p>
          <a:p>
            <a:r>
              <a:rPr lang="nb-NO" dirty="0" err="1"/>
              <a:t>Can</a:t>
            </a:r>
            <a:r>
              <a:rPr lang="nb-NO" dirty="0"/>
              <a:t> be 0 or 1; </a:t>
            </a:r>
            <a:r>
              <a:rPr lang="nb-NO" dirty="0" err="1"/>
              <a:t>high</a:t>
            </a:r>
            <a:r>
              <a:rPr lang="nb-NO" dirty="0"/>
              <a:t> or </a:t>
            </a:r>
            <a:r>
              <a:rPr lang="nb-NO" dirty="0" err="1"/>
              <a:t>low</a:t>
            </a:r>
            <a:r>
              <a:rPr lang="nb-NO" dirty="0"/>
              <a:t> </a:t>
            </a:r>
            <a:r>
              <a:rPr lang="nb-NO" dirty="0" err="1"/>
              <a:t>voltage</a:t>
            </a:r>
            <a:r>
              <a:rPr lang="nb-NO" dirty="0"/>
              <a:t>.</a:t>
            </a:r>
          </a:p>
          <a:p>
            <a:pPr>
              <a:lnSpc>
                <a:spcPct val="90000"/>
              </a:lnSpc>
            </a:pPr>
            <a:r>
              <a:rPr lang="nb-NO" dirty="0"/>
              <a:t>The </a:t>
            </a:r>
            <a:r>
              <a:rPr lang="nb-NO" dirty="0" err="1"/>
              <a:t>logic</a:t>
            </a:r>
            <a:r>
              <a:rPr lang="nb-NO" dirty="0"/>
              <a:t> used is </a:t>
            </a:r>
            <a:r>
              <a:rPr lang="nb-NO" dirty="0" err="1"/>
              <a:t>called</a:t>
            </a:r>
            <a:r>
              <a:rPr lang="nb-NO" dirty="0"/>
              <a:t> </a:t>
            </a:r>
            <a:r>
              <a:rPr lang="nb-NO" b="1" dirty="0" err="1">
                <a:solidFill>
                  <a:srgbClr val="FF0000"/>
                </a:solidFill>
                <a:latin typeface="Comic Sans MS" pitchFamily="66" charset="0"/>
              </a:rPr>
              <a:t>Boolean</a:t>
            </a:r>
            <a:r>
              <a:rPr lang="nb-NO" b="1" dirty="0">
                <a:solidFill>
                  <a:srgbClr val="FF0000"/>
                </a:solidFill>
                <a:latin typeface="Comic Sans MS" pitchFamily="66" charset="0"/>
              </a:rPr>
              <a:t> Algebra</a:t>
            </a:r>
          </a:p>
          <a:p>
            <a:pPr lvl="1">
              <a:lnSpc>
                <a:spcPct val="90000"/>
              </a:lnSpc>
            </a:pPr>
            <a:r>
              <a:rPr lang="nb-NO" b="1" dirty="0">
                <a:latin typeface="Courier New" panose="02070309020205020404" pitchFamily="49" charset="0"/>
                <a:cs typeface="Courier New" panose="02070309020205020404" pitchFamily="49" charset="0"/>
              </a:rPr>
              <a:t>George </a:t>
            </a:r>
            <a:r>
              <a:rPr lang="nb-NO" b="1" dirty="0" err="1">
                <a:latin typeface="Courier New" panose="02070309020205020404" pitchFamily="49" charset="0"/>
                <a:cs typeface="Courier New" panose="02070309020205020404" pitchFamily="49" charset="0"/>
              </a:rPr>
              <a:t>Boole</a:t>
            </a:r>
            <a:r>
              <a:rPr lang="nb-NO" b="1" dirty="0">
                <a:latin typeface="Courier New" panose="02070309020205020404" pitchFamily="49" charset="0"/>
                <a:cs typeface="Courier New" panose="02070309020205020404" pitchFamily="49" charset="0"/>
              </a:rPr>
              <a:t> </a:t>
            </a:r>
            <a:r>
              <a:rPr lang="nb-NO" dirty="0"/>
              <a:t>(1815-1864)</a:t>
            </a:r>
          </a:p>
          <a:p>
            <a:pPr>
              <a:lnSpc>
                <a:spcPct val="90000"/>
              </a:lnSpc>
            </a:pPr>
            <a:endParaRPr lang="nb-NO" dirty="0"/>
          </a:p>
          <a:p>
            <a:pPr>
              <a:lnSpc>
                <a:spcPct val="90000"/>
              </a:lnSpc>
              <a:buFontTx/>
              <a:buNone/>
            </a:pPr>
            <a:endParaRPr lang="nb-NO" dirty="0"/>
          </a:p>
        </p:txBody>
      </p:sp>
      <p:sp>
        <p:nvSpPr>
          <p:cNvPr id="119812" name="Line 4"/>
          <p:cNvSpPr>
            <a:spLocks noChangeShapeType="1"/>
          </p:cNvSpPr>
          <p:nvPr>
            <p:custDataLst>
              <p:tags r:id="rId4"/>
            </p:custDataLst>
          </p:nvPr>
        </p:nvSpPr>
        <p:spPr bwMode="auto">
          <a:xfrm>
            <a:off x="3704494" y="4876800"/>
            <a:ext cx="211015" cy="0"/>
          </a:xfrm>
          <a:prstGeom prst="line">
            <a:avLst/>
          </a:prstGeom>
          <a:noFill/>
          <a:ln w="9525">
            <a:solidFill>
              <a:schemeClr val="tx1"/>
            </a:solidFill>
            <a:round/>
            <a:headEnd/>
            <a:tailEnd/>
          </a:ln>
          <a:effectLst/>
        </p:spPr>
        <p:txBody>
          <a:bodyPr wrap="none" anchor="ctr"/>
          <a:lstStyle/>
          <a:p>
            <a:endParaRPr lang="nb-NO"/>
          </a:p>
        </p:txBody>
      </p:sp>
      <p:grpSp>
        <p:nvGrpSpPr>
          <p:cNvPr id="2" name="Group 5"/>
          <p:cNvGrpSpPr>
            <a:grpSpLocks/>
          </p:cNvGrpSpPr>
          <p:nvPr>
            <p:custDataLst>
              <p:tags r:id="rId5"/>
            </p:custDataLst>
          </p:nvPr>
        </p:nvGrpSpPr>
        <p:grpSpPr bwMode="auto">
          <a:xfrm>
            <a:off x="3915509" y="4572000"/>
            <a:ext cx="422031" cy="304800"/>
            <a:chOff x="1632" y="2880"/>
            <a:chExt cx="288" cy="192"/>
          </a:xfrm>
        </p:grpSpPr>
        <p:sp>
          <p:nvSpPr>
            <p:cNvPr id="119814" name="Line 6"/>
            <p:cNvSpPr>
              <a:spLocks noChangeShapeType="1"/>
            </p:cNvSpPr>
            <p:nvPr/>
          </p:nvSpPr>
          <p:spPr bwMode="auto">
            <a:xfrm flipV="1">
              <a:off x="1632" y="2880"/>
              <a:ext cx="0" cy="192"/>
            </a:xfrm>
            <a:prstGeom prst="line">
              <a:avLst/>
            </a:prstGeom>
            <a:noFill/>
            <a:ln w="9525">
              <a:solidFill>
                <a:schemeClr val="tx1"/>
              </a:solidFill>
              <a:round/>
              <a:headEnd/>
              <a:tailEnd/>
            </a:ln>
            <a:effectLst/>
          </p:spPr>
          <p:txBody>
            <a:bodyPr wrap="none" anchor="ctr"/>
            <a:lstStyle/>
            <a:p>
              <a:endParaRPr lang="nb-NO"/>
            </a:p>
          </p:txBody>
        </p:sp>
        <p:sp>
          <p:nvSpPr>
            <p:cNvPr id="119815" name="Line 7"/>
            <p:cNvSpPr>
              <a:spLocks noChangeShapeType="1"/>
            </p:cNvSpPr>
            <p:nvPr/>
          </p:nvSpPr>
          <p:spPr bwMode="auto">
            <a:xfrm>
              <a:off x="1632" y="2880"/>
              <a:ext cx="288" cy="0"/>
            </a:xfrm>
            <a:prstGeom prst="line">
              <a:avLst/>
            </a:prstGeom>
            <a:noFill/>
            <a:ln w="9525">
              <a:solidFill>
                <a:schemeClr val="tx1"/>
              </a:solidFill>
              <a:round/>
              <a:headEnd/>
              <a:tailEnd/>
            </a:ln>
            <a:effectLst/>
          </p:spPr>
          <p:txBody>
            <a:bodyPr wrap="none" anchor="ctr"/>
            <a:lstStyle/>
            <a:p>
              <a:endParaRPr lang="nb-NO"/>
            </a:p>
          </p:txBody>
        </p:sp>
      </p:grpSp>
      <p:grpSp>
        <p:nvGrpSpPr>
          <p:cNvPr id="3" name="Group 8"/>
          <p:cNvGrpSpPr>
            <a:grpSpLocks/>
          </p:cNvGrpSpPr>
          <p:nvPr>
            <p:custDataLst>
              <p:tags r:id="rId6"/>
            </p:custDataLst>
          </p:nvPr>
        </p:nvGrpSpPr>
        <p:grpSpPr bwMode="auto">
          <a:xfrm>
            <a:off x="4337539" y="4572000"/>
            <a:ext cx="422031" cy="304800"/>
            <a:chOff x="1920" y="2880"/>
            <a:chExt cx="288" cy="192"/>
          </a:xfrm>
        </p:grpSpPr>
        <p:sp>
          <p:nvSpPr>
            <p:cNvPr id="119817" name="Line 9"/>
            <p:cNvSpPr>
              <a:spLocks noChangeShapeType="1"/>
            </p:cNvSpPr>
            <p:nvPr/>
          </p:nvSpPr>
          <p:spPr bwMode="auto">
            <a:xfrm>
              <a:off x="1920" y="2880"/>
              <a:ext cx="0" cy="192"/>
            </a:xfrm>
            <a:prstGeom prst="line">
              <a:avLst/>
            </a:prstGeom>
            <a:noFill/>
            <a:ln w="9525">
              <a:solidFill>
                <a:schemeClr val="tx1"/>
              </a:solidFill>
              <a:round/>
              <a:headEnd/>
              <a:tailEnd/>
            </a:ln>
            <a:effectLst/>
          </p:spPr>
          <p:txBody>
            <a:bodyPr wrap="none" anchor="ctr"/>
            <a:lstStyle/>
            <a:p>
              <a:endParaRPr lang="nb-NO"/>
            </a:p>
          </p:txBody>
        </p:sp>
        <p:sp>
          <p:nvSpPr>
            <p:cNvPr id="119818" name="Line 10"/>
            <p:cNvSpPr>
              <a:spLocks noChangeShapeType="1"/>
            </p:cNvSpPr>
            <p:nvPr/>
          </p:nvSpPr>
          <p:spPr bwMode="auto">
            <a:xfrm>
              <a:off x="1920" y="3072"/>
              <a:ext cx="288" cy="0"/>
            </a:xfrm>
            <a:prstGeom prst="line">
              <a:avLst/>
            </a:prstGeom>
            <a:noFill/>
            <a:ln w="9525">
              <a:solidFill>
                <a:schemeClr val="tx1"/>
              </a:solidFill>
              <a:round/>
              <a:headEnd/>
              <a:tailEnd/>
            </a:ln>
            <a:effectLst/>
          </p:spPr>
          <p:txBody>
            <a:bodyPr wrap="none" anchor="ctr"/>
            <a:lstStyle/>
            <a:p>
              <a:endParaRPr lang="nb-NO"/>
            </a:p>
          </p:txBody>
        </p:sp>
      </p:grpSp>
      <p:grpSp>
        <p:nvGrpSpPr>
          <p:cNvPr id="4" name="Group 11"/>
          <p:cNvGrpSpPr>
            <a:grpSpLocks/>
          </p:cNvGrpSpPr>
          <p:nvPr>
            <p:custDataLst>
              <p:tags r:id="rId7"/>
            </p:custDataLst>
          </p:nvPr>
        </p:nvGrpSpPr>
        <p:grpSpPr bwMode="auto">
          <a:xfrm>
            <a:off x="4759570" y="4572000"/>
            <a:ext cx="211015" cy="304800"/>
            <a:chOff x="2208" y="2880"/>
            <a:chExt cx="144" cy="192"/>
          </a:xfrm>
        </p:grpSpPr>
        <p:sp>
          <p:nvSpPr>
            <p:cNvPr id="119820" name="Line 12"/>
            <p:cNvSpPr>
              <a:spLocks noChangeShapeType="1"/>
            </p:cNvSpPr>
            <p:nvPr/>
          </p:nvSpPr>
          <p:spPr bwMode="auto">
            <a:xfrm flipV="1">
              <a:off x="2208" y="2880"/>
              <a:ext cx="0" cy="192"/>
            </a:xfrm>
            <a:prstGeom prst="line">
              <a:avLst/>
            </a:prstGeom>
            <a:noFill/>
            <a:ln w="9525">
              <a:solidFill>
                <a:schemeClr val="tx1"/>
              </a:solidFill>
              <a:round/>
              <a:headEnd/>
              <a:tailEnd/>
            </a:ln>
            <a:effectLst/>
          </p:spPr>
          <p:txBody>
            <a:bodyPr wrap="none" anchor="ctr"/>
            <a:lstStyle/>
            <a:p>
              <a:endParaRPr lang="nb-NO"/>
            </a:p>
          </p:txBody>
        </p:sp>
        <p:sp>
          <p:nvSpPr>
            <p:cNvPr id="119821" name="Line 13"/>
            <p:cNvSpPr>
              <a:spLocks noChangeShapeType="1"/>
            </p:cNvSpPr>
            <p:nvPr/>
          </p:nvSpPr>
          <p:spPr bwMode="auto">
            <a:xfrm>
              <a:off x="2208" y="2880"/>
              <a:ext cx="144" cy="0"/>
            </a:xfrm>
            <a:prstGeom prst="line">
              <a:avLst/>
            </a:prstGeom>
            <a:noFill/>
            <a:ln w="9525">
              <a:solidFill>
                <a:schemeClr val="tx1"/>
              </a:solidFill>
              <a:round/>
              <a:headEnd/>
              <a:tailEnd/>
            </a:ln>
            <a:effectLst/>
          </p:spPr>
          <p:txBody>
            <a:bodyPr wrap="none" anchor="ctr"/>
            <a:lstStyle/>
            <a:p>
              <a:endParaRPr lang="nb-NO"/>
            </a:p>
          </p:txBody>
        </p:sp>
      </p:grpSp>
      <p:grpSp>
        <p:nvGrpSpPr>
          <p:cNvPr id="5" name="Group 14"/>
          <p:cNvGrpSpPr>
            <a:grpSpLocks/>
          </p:cNvGrpSpPr>
          <p:nvPr>
            <p:custDataLst>
              <p:tags r:id="rId8"/>
            </p:custDataLst>
          </p:nvPr>
        </p:nvGrpSpPr>
        <p:grpSpPr bwMode="auto">
          <a:xfrm>
            <a:off x="4970585" y="4572000"/>
            <a:ext cx="286516" cy="304800"/>
            <a:chOff x="2352" y="2880"/>
            <a:chExt cx="144" cy="192"/>
          </a:xfrm>
        </p:grpSpPr>
        <p:sp>
          <p:nvSpPr>
            <p:cNvPr id="119823" name="Line 15"/>
            <p:cNvSpPr>
              <a:spLocks noChangeShapeType="1"/>
            </p:cNvSpPr>
            <p:nvPr/>
          </p:nvSpPr>
          <p:spPr bwMode="auto">
            <a:xfrm>
              <a:off x="2352" y="2880"/>
              <a:ext cx="0" cy="192"/>
            </a:xfrm>
            <a:prstGeom prst="line">
              <a:avLst/>
            </a:prstGeom>
            <a:noFill/>
            <a:ln w="9525">
              <a:solidFill>
                <a:schemeClr val="tx1"/>
              </a:solidFill>
              <a:round/>
              <a:headEnd/>
              <a:tailEnd/>
            </a:ln>
            <a:effectLst/>
          </p:spPr>
          <p:txBody>
            <a:bodyPr wrap="none" anchor="ctr"/>
            <a:lstStyle/>
            <a:p>
              <a:endParaRPr lang="nb-NO"/>
            </a:p>
          </p:txBody>
        </p:sp>
        <p:sp>
          <p:nvSpPr>
            <p:cNvPr id="119824" name="Line 16"/>
            <p:cNvSpPr>
              <a:spLocks noChangeShapeType="1"/>
            </p:cNvSpPr>
            <p:nvPr/>
          </p:nvSpPr>
          <p:spPr bwMode="auto">
            <a:xfrm>
              <a:off x="2352" y="3072"/>
              <a:ext cx="144" cy="0"/>
            </a:xfrm>
            <a:prstGeom prst="line">
              <a:avLst/>
            </a:prstGeom>
            <a:noFill/>
            <a:ln w="9525">
              <a:solidFill>
                <a:schemeClr val="tx1"/>
              </a:solidFill>
              <a:round/>
              <a:headEnd/>
              <a:tailEnd/>
            </a:ln>
            <a:effectLst/>
          </p:spPr>
          <p:txBody>
            <a:bodyPr wrap="none" anchor="ctr"/>
            <a:lstStyle/>
            <a:p>
              <a:endParaRPr lang="nb-NO"/>
            </a:p>
          </p:txBody>
        </p:sp>
      </p:grpSp>
      <p:grpSp>
        <p:nvGrpSpPr>
          <p:cNvPr id="6" name="Group 17"/>
          <p:cNvGrpSpPr>
            <a:grpSpLocks/>
          </p:cNvGrpSpPr>
          <p:nvPr>
            <p:custDataLst>
              <p:tags r:id="rId9"/>
            </p:custDataLst>
          </p:nvPr>
        </p:nvGrpSpPr>
        <p:grpSpPr bwMode="auto">
          <a:xfrm>
            <a:off x="5231904" y="4572000"/>
            <a:ext cx="793758" cy="304800"/>
            <a:chOff x="2496" y="2880"/>
            <a:chExt cx="576" cy="192"/>
          </a:xfrm>
        </p:grpSpPr>
        <p:sp>
          <p:nvSpPr>
            <p:cNvPr id="119826" name="Line 18"/>
            <p:cNvSpPr>
              <a:spLocks noChangeShapeType="1"/>
            </p:cNvSpPr>
            <p:nvPr/>
          </p:nvSpPr>
          <p:spPr bwMode="auto">
            <a:xfrm flipV="1">
              <a:off x="2496" y="2880"/>
              <a:ext cx="0" cy="192"/>
            </a:xfrm>
            <a:prstGeom prst="line">
              <a:avLst/>
            </a:prstGeom>
            <a:noFill/>
            <a:ln w="9525">
              <a:solidFill>
                <a:schemeClr val="tx1"/>
              </a:solidFill>
              <a:round/>
              <a:headEnd/>
              <a:tailEnd/>
            </a:ln>
            <a:effectLst/>
          </p:spPr>
          <p:txBody>
            <a:bodyPr wrap="none" anchor="ctr"/>
            <a:lstStyle/>
            <a:p>
              <a:endParaRPr lang="nb-NO"/>
            </a:p>
          </p:txBody>
        </p:sp>
        <p:sp>
          <p:nvSpPr>
            <p:cNvPr id="119827" name="Line 19"/>
            <p:cNvSpPr>
              <a:spLocks noChangeShapeType="1"/>
            </p:cNvSpPr>
            <p:nvPr/>
          </p:nvSpPr>
          <p:spPr bwMode="auto">
            <a:xfrm>
              <a:off x="2496" y="2880"/>
              <a:ext cx="576" cy="0"/>
            </a:xfrm>
            <a:prstGeom prst="line">
              <a:avLst/>
            </a:prstGeom>
            <a:noFill/>
            <a:ln w="9525">
              <a:solidFill>
                <a:schemeClr val="tx1"/>
              </a:solidFill>
              <a:round/>
              <a:headEnd/>
              <a:tailEnd/>
            </a:ln>
            <a:effectLst/>
          </p:spPr>
          <p:txBody>
            <a:bodyPr wrap="none" anchor="ctr"/>
            <a:lstStyle/>
            <a:p>
              <a:endParaRPr lang="nb-NO"/>
            </a:p>
          </p:txBody>
        </p:sp>
      </p:grpSp>
      <p:grpSp>
        <p:nvGrpSpPr>
          <p:cNvPr id="7" name="Group 20"/>
          <p:cNvGrpSpPr>
            <a:grpSpLocks/>
          </p:cNvGrpSpPr>
          <p:nvPr>
            <p:custDataLst>
              <p:tags r:id="rId10"/>
            </p:custDataLst>
          </p:nvPr>
        </p:nvGrpSpPr>
        <p:grpSpPr bwMode="auto">
          <a:xfrm>
            <a:off x="6025663" y="4572000"/>
            <a:ext cx="430377" cy="304800"/>
            <a:chOff x="3072" y="2880"/>
            <a:chExt cx="192" cy="192"/>
          </a:xfrm>
        </p:grpSpPr>
        <p:sp>
          <p:nvSpPr>
            <p:cNvPr id="119829" name="Line 21"/>
            <p:cNvSpPr>
              <a:spLocks noChangeShapeType="1"/>
            </p:cNvSpPr>
            <p:nvPr/>
          </p:nvSpPr>
          <p:spPr bwMode="auto">
            <a:xfrm>
              <a:off x="3072" y="2880"/>
              <a:ext cx="0" cy="192"/>
            </a:xfrm>
            <a:prstGeom prst="line">
              <a:avLst/>
            </a:prstGeom>
            <a:noFill/>
            <a:ln w="9525">
              <a:solidFill>
                <a:schemeClr val="tx1"/>
              </a:solidFill>
              <a:round/>
              <a:headEnd/>
              <a:tailEnd/>
            </a:ln>
            <a:effectLst/>
          </p:spPr>
          <p:txBody>
            <a:bodyPr wrap="none" anchor="ctr"/>
            <a:lstStyle/>
            <a:p>
              <a:endParaRPr lang="nb-NO"/>
            </a:p>
          </p:txBody>
        </p:sp>
        <p:sp>
          <p:nvSpPr>
            <p:cNvPr id="119830" name="Line 22"/>
            <p:cNvSpPr>
              <a:spLocks noChangeShapeType="1"/>
            </p:cNvSpPr>
            <p:nvPr/>
          </p:nvSpPr>
          <p:spPr bwMode="auto">
            <a:xfrm>
              <a:off x="3072" y="3072"/>
              <a:ext cx="192" cy="0"/>
            </a:xfrm>
            <a:prstGeom prst="line">
              <a:avLst/>
            </a:prstGeom>
            <a:noFill/>
            <a:ln w="9525">
              <a:solidFill>
                <a:schemeClr val="tx1"/>
              </a:solidFill>
              <a:round/>
              <a:headEnd/>
              <a:tailEnd/>
            </a:ln>
            <a:effectLst/>
          </p:spPr>
          <p:txBody>
            <a:bodyPr wrap="none" anchor="ctr"/>
            <a:lstStyle/>
            <a:p>
              <a:endParaRPr lang="nb-NO"/>
            </a:p>
          </p:txBody>
        </p:sp>
      </p:grpSp>
      <p:sp>
        <p:nvSpPr>
          <p:cNvPr id="119831" name="Text Box 23"/>
          <p:cNvSpPr txBox="1">
            <a:spLocks noChangeArrowheads="1"/>
          </p:cNvSpPr>
          <p:nvPr>
            <p:custDataLst>
              <p:tags r:id="rId11"/>
            </p:custDataLst>
          </p:nvPr>
        </p:nvSpPr>
        <p:spPr bwMode="auto">
          <a:xfrm>
            <a:off x="3575720" y="5029201"/>
            <a:ext cx="3024336" cy="461665"/>
          </a:xfrm>
          <a:prstGeom prst="rect">
            <a:avLst/>
          </a:prstGeom>
          <a:solidFill>
            <a:schemeClr val="accent1"/>
          </a:solidFill>
          <a:ln w="9525">
            <a:noFill/>
            <a:miter lim="800000"/>
            <a:headEnd/>
            <a:tailEnd/>
          </a:ln>
          <a:effectLst/>
        </p:spPr>
        <p:txBody>
          <a:bodyPr wrap="square">
            <a:spAutoFit/>
          </a:bodyPr>
          <a:lstStyle/>
          <a:p>
            <a:pPr>
              <a:spcBef>
                <a:spcPct val="50000"/>
              </a:spcBef>
              <a:buFontTx/>
              <a:buNone/>
            </a:pPr>
            <a:r>
              <a:rPr lang="nb-NO" sz="2400" dirty="0">
                <a:latin typeface="Times New Roman" pitchFamily="18" charset="0"/>
              </a:rPr>
              <a:t>0 1 1 0 0 1 0 1 1 1 1 0    </a:t>
            </a:r>
          </a:p>
        </p:txBody>
      </p:sp>
      <p:sp>
        <p:nvSpPr>
          <p:cNvPr id="8" name="TextBox 7"/>
          <p:cNvSpPr txBox="1"/>
          <p:nvPr>
            <p:custDataLst>
              <p:tags r:id="rId12"/>
            </p:custDataLst>
          </p:nvPr>
        </p:nvSpPr>
        <p:spPr>
          <a:xfrm>
            <a:off x="3392859" y="5806778"/>
            <a:ext cx="4171723" cy="646331"/>
          </a:xfrm>
          <a:prstGeom prst="rect">
            <a:avLst/>
          </a:prstGeom>
          <a:noFill/>
        </p:spPr>
        <p:txBody>
          <a:bodyPr wrap="square" rtlCol="0">
            <a:spAutoFit/>
          </a:bodyPr>
          <a:lstStyle/>
          <a:p>
            <a:pPr>
              <a:buNone/>
            </a:pPr>
            <a:r>
              <a:rPr lang="nb-NO" dirty="0">
                <a:solidFill>
                  <a:srgbClr val="FF0000"/>
                </a:solidFill>
                <a:highlight>
                  <a:srgbClr val="FFFF00"/>
                </a:highlight>
              </a:rPr>
              <a:t>Note!</a:t>
            </a:r>
            <a:r>
              <a:rPr lang="nb-NO" dirty="0">
                <a:highlight>
                  <a:srgbClr val="FFFF00"/>
                </a:highlight>
              </a:rPr>
              <a:t> </a:t>
            </a:r>
            <a:r>
              <a:rPr lang="nb-NO" dirty="0" err="1">
                <a:highlight>
                  <a:srgbClr val="FFFF00"/>
                </a:highlight>
              </a:rPr>
              <a:t>These</a:t>
            </a:r>
            <a:r>
              <a:rPr lang="nb-NO" dirty="0">
                <a:highlight>
                  <a:srgbClr val="FFFF00"/>
                </a:highlight>
              </a:rPr>
              <a:t> 12 bits </a:t>
            </a:r>
            <a:r>
              <a:rPr lang="nb-NO" dirty="0" err="1">
                <a:highlight>
                  <a:srgbClr val="FFFF00"/>
                </a:highlight>
              </a:rPr>
              <a:t>are</a:t>
            </a:r>
            <a:r>
              <a:rPr lang="nb-NO" dirty="0">
                <a:highlight>
                  <a:srgbClr val="FFFF00"/>
                </a:highlight>
              </a:rPr>
              <a:t> </a:t>
            </a:r>
            <a:r>
              <a:rPr lang="nb-NO" dirty="0" err="1">
                <a:highlight>
                  <a:srgbClr val="FFFF00"/>
                </a:highlight>
              </a:rPr>
              <a:t>normally</a:t>
            </a:r>
            <a:r>
              <a:rPr lang="nb-NO" dirty="0">
                <a:highlight>
                  <a:srgbClr val="FFFF00"/>
                </a:highlight>
              </a:rPr>
              <a:t> just a </a:t>
            </a:r>
            <a:r>
              <a:rPr lang="nb-NO" dirty="0" err="1">
                <a:highlight>
                  <a:srgbClr val="FFFF00"/>
                </a:highlight>
              </a:rPr>
              <a:t>snippet</a:t>
            </a:r>
            <a:r>
              <a:rPr lang="nb-NO" dirty="0">
                <a:highlight>
                  <a:srgbClr val="FFFF00"/>
                </a:highlight>
              </a:rPr>
              <a:t> </a:t>
            </a:r>
            <a:r>
              <a:rPr lang="nb-NO" dirty="0" err="1">
                <a:highlight>
                  <a:srgbClr val="FFFF00"/>
                </a:highlight>
              </a:rPr>
              <a:t>of</a:t>
            </a:r>
            <a:r>
              <a:rPr lang="nb-NO" dirty="0">
                <a:highlight>
                  <a:srgbClr val="FFFF00"/>
                </a:highlight>
              </a:rPr>
              <a:t> a 32/64 bit </a:t>
            </a:r>
            <a:r>
              <a:rPr lang="nb-NO" dirty="0" err="1">
                <a:highlight>
                  <a:srgbClr val="FFFF00"/>
                </a:highlight>
              </a:rPr>
              <a:t>word</a:t>
            </a:r>
            <a:r>
              <a:rPr lang="nb-NO" dirty="0">
                <a:highlight>
                  <a:srgbClr val="FFFF00"/>
                </a:highlight>
              </a:rPr>
              <a:t>.</a:t>
            </a:r>
          </a:p>
        </p:txBody>
      </p:sp>
      <p:pic>
        <p:nvPicPr>
          <p:cNvPr id="7170" name="Picture 2" descr="http://img3.wikia.nocookie.net/__cb20120109171745/math/ro/images/6/69/George_Boole.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0875" y="3573017"/>
            <a:ext cx="2756234" cy="320319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475566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1" nodeType="clickEffect">
                                  <p:stCondLst>
                                    <p:cond delay="0"/>
                                  </p:stCondLst>
                                  <p:childTnLst>
                                    <p:set>
                                      <p:cBhvr rctx="PPT">
                                        <p:cTn id="10" dur="indefinite"/>
                                        <p:tgtEl>
                                          <p:spTgt spid="119811">
                                            <p:txEl>
                                              <p:pRg st="0" end="0"/>
                                            </p:txEl>
                                          </p:spTgt>
                                        </p:tgtEl>
                                        <p:attrNameLst>
                                          <p:attrName>style.opacity</p:attrName>
                                        </p:attrNameLst>
                                      </p:cBhvr>
                                      <p:to>
                                        <p:strVal val="0.5"/>
                                      </p:to>
                                    </p:set>
                                    <p:animEffect filter="image" prLst="opacity: 0.5">
                                      <p:cBhvr rctx="IE">
                                        <p:cTn id="11" dur="indefinite"/>
                                        <p:tgtEl>
                                          <p:spTgt spid="119811">
                                            <p:txEl>
                                              <p:pRg st="0" end="0"/>
                                            </p:txEl>
                                          </p:spTgt>
                                        </p:tgtEl>
                                      </p:cBhvr>
                                    </p:animEffec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19811">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9811">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rctx="PPT">
                                        <p:cTn id="21" dur="indefinite"/>
                                        <p:tgtEl>
                                          <p:spTgt spid="119811">
                                            <p:txEl>
                                              <p:pRg st="1" end="1"/>
                                            </p:txEl>
                                          </p:spTgt>
                                        </p:tgtEl>
                                        <p:attrNameLst>
                                          <p:attrName>style.opacity</p:attrName>
                                        </p:attrNameLst>
                                      </p:cBhvr>
                                      <p:to>
                                        <p:strVal val="0.5"/>
                                      </p:to>
                                    </p:set>
                                    <p:animEffect filter="image" prLst="opacity: 0.5">
                                      <p:cBhvr rctx="IE">
                                        <p:cTn id="22" dur="indefinite"/>
                                        <p:tgtEl>
                                          <p:spTgt spid="1198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1" nodeType="clickEffect">
                                  <p:stCondLst>
                                    <p:cond delay="0"/>
                                  </p:stCondLst>
                                  <p:childTnLst>
                                    <p:set>
                                      <p:cBhvr rctx="PPT">
                                        <p:cTn id="26" dur="indefinite"/>
                                        <p:tgtEl>
                                          <p:spTgt spid="119811">
                                            <p:txEl>
                                              <p:pRg st="2" end="2"/>
                                            </p:txEl>
                                          </p:spTgt>
                                        </p:tgtEl>
                                        <p:attrNameLst>
                                          <p:attrName>style.opacity</p:attrName>
                                        </p:attrNameLst>
                                      </p:cBhvr>
                                      <p:to>
                                        <p:strVal val="0.5"/>
                                      </p:to>
                                    </p:set>
                                    <p:animEffect filter="image" prLst="opacity: 0.5">
                                      <p:cBhvr rctx="IE">
                                        <p:cTn id="27" dur="indefinite"/>
                                        <p:tgtEl>
                                          <p:spTgt spid="119811">
                                            <p:txEl>
                                              <p:pRg st="2" end="2"/>
                                            </p:txEl>
                                          </p:spTgt>
                                        </p:tgtEl>
                                      </p:cBhvr>
                                    </p:animEffec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9811">
                                            <p:txEl>
                                              <p:pRg st="4" end="4"/>
                                            </p:txEl>
                                          </p:spTgt>
                                        </p:tgtEl>
                                        <p:attrNameLst>
                                          <p:attrName>style.visibility</p:attrName>
                                        </p:attrNameLst>
                                      </p:cBhvr>
                                      <p:to>
                                        <p:strVal val="visible"/>
                                      </p:to>
                                    </p:set>
                                  </p:childTnLst>
                                </p:cTn>
                              </p:par>
                              <p:par>
                                <p:cTn id="35" presetID="13" presetClass="entr" presetSubtype="32" fill="hold" nodeType="withEffect">
                                  <p:stCondLst>
                                    <p:cond delay="0"/>
                                  </p:stCondLst>
                                  <p:childTnLst>
                                    <p:set>
                                      <p:cBhvr>
                                        <p:cTn id="36" dur="1" fill="hold">
                                          <p:stCondLst>
                                            <p:cond delay="0"/>
                                          </p:stCondLst>
                                        </p:cTn>
                                        <p:tgtEl>
                                          <p:spTgt spid="7170"/>
                                        </p:tgtEl>
                                        <p:attrNameLst>
                                          <p:attrName>style.visibility</p:attrName>
                                        </p:attrNameLst>
                                      </p:cBhvr>
                                      <p:to>
                                        <p:strVal val="visible"/>
                                      </p:to>
                                    </p:set>
                                    <p:animEffect transition="in" filter="plus(out)">
                                      <p:cBhvr>
                                        <p:cTn id="37" dur="2000"/>
                                        <p:tgtEl>
                                          <p:spTgt spid="717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1" nodeType="clickEffect">
                                  <p:stCondLst>
                                    <p:cond delay="0"/>
                                  </p:stCondLst>
                                  <p:childTnLst>
                                    <p:set>
                                      <p:cBhvr rctx="PPT">
                                        <p:cTn id="41" dur="indefinite"/>
                                        <p:tgtEl>
                                          <p:spTgt spid="119811">
                                            <p:txEl>
                                              <p:pRg st="3" end="3"/>
                                            </p:txEl>
                                          </p:spTgt>
                                        </p:tgtEl>
                                        <p:attrNameLst>
                                          <p:attrName>style.opacity</p:attrName>
                                        </p:attrNameLst>
                                      </p:cBhvr>
                                      <p:to>
                                        <p:strVal val="0.5"/>
                                      </p:to>
                                    </p:set>
                                    <p:animEffect filter="image" prLst="opacity: 0.5">
                                      <p:cBhvr rctx="IE">
                                        <p:cTn id="42" dur="indefinite"/>
                                        <p:tgtEl>
                                          <p:spTgt spid="119811">
                                            <p:txEl>
                                              <p:pRg st="3" end="3"/>
                                            </p:txEl>
                                          </p:spTgt>
                                        </p:tgtEl>
                                      </p:cBhvr>
                                    </p:animEffect>
                                  </p:childTnLst>
                                </p:cTn>
                              </p:par>
                              <p:par>
                                <p:cTn id="43" presetID="9" presetClass="emph" presetSubtype="0" grpId="1" nodeType="withEffect">
                                  <p:stCondLst>
                                    <p:cond delay="0"/>
                                  </p:stCondLst>
                                  <p:childTnLst>
                                    <p:set>
                                      <p:cBhvr rctx="PPT">
                                        <p:cTn id="44" dur="indefinite"/>
                                        <p:tgtEl>
                                          <p:spTgt spid="119811">
                                            <p:txEl>
                                              <p:pRg st="4" end="4"/>
                                            </p:txEl>
                                          </p:spTgt>
                                        </p:tgtEl>
                                        <p:attrNameLst>
                                          <p:attrName>style.opacity</p:attrName>
                                        </p:attrNameLst>
                                      </p:cBhvr>
                                      <p:to>
                                        <p:strVal val="0.5"/>
                                      </p:to>
                                    </p:set>
                                    <p:animEffect filter="image" prLst="opacity: 0.5">
                                      <p:cBhvr rctx="IE">
                                        <p:cTn id="45" dur="indefinite"/>
                                        <p:tgtEl>
                                          <p:spTgt spid="119811">
                                            <p:txEl>
                                              <p:pRg st="4" end="4"/>
                                            </p:txEl>
                                          </p:spTgt>
                                        </p:tgtEl>
                                      </p:cBhvr>
                                    </p:animEffect>
                                  </p:childTnLst>
                                </p:cTn>
                              </p:par>
                              <p:par>
                                <p:cTn id="46" presetID="9" presetClass="emph" presetSubtype="0" nodeType="withEffect">
                                  <p:stCondLst>
                                    <p:cond delay="0"/>
                                  </p:stCondLst>
                                  <p:childTnLst>
                                    <p:set>
                                      <p:cBhvr rctx="PPT">
                                        <p:cTn id="47" dur="indefinite"/>
                                        <p:tgtEl>
                                          <p:spTgt spid="7170"/>
                                        </p:tgtEl>
                                        <p:attrNameLst>
                                          <p:attrName>style.opacity</p:attrName>
                                        </p:attrNameLst>
                                      </p:cBhvr>
                                      <p:to>
                                        <p:strVal val="0.5"/>
                                      </p:to>
                                    </p:set>
                                    <p:animEffect filter="image" prLst="opacity: 0.5">
                                      <p:cBhvr rctx="IE">
                                        <p:cTn id="48" dur="indefinite"/>
                                        <p:tgtEl>
                                          <p:spTgt spid="7170"/>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119812"/>
                                        </p:tgtEl>
                                        <p:attrNameLst>
                                          <p:attrName>style.visibility</p:attrName>
                                        </p:attrNameLst>
                                      </p:cBhvr>
                                      <p:to>
                                        <p:strVal val="visible"/>
                                      </p:to>
                                    </p:set>
                                    <p:anim calcmode="lin" valueType="num">
                                      <p:cBhvr>
                                        <p:cTn id="53" dur="500" fill="hold"/>
                                        <p:tgtEl>
                                          <p:spTgt spid="119812"/>
                                        </p:tgtEl>
                                        <p:attrNameLst>
                                          <p:attrName>ppt_w</p:attrName>
                                        </p:attrNameLst>
                                      </p:cBhvr>
                                      <p:tavLst>
                                        <p:tav tm="0">
                                          <p:val>
                                            <p:fltVal val="0"/>
                                          </p:val>
                                        </p:tav>
                                        <p:tav tm="100000">
                                          <p:val>
                                            <p:strVal val="#ppt_w"/>
                                          </p:val>
                                        </p:tav>
                                      </p:tavLst>
                                    </p:anim>
                                    <p:anim calcmode="lin" valueType="num">
                                      <p:cBhvr>
                                        <p:cTn id="54" dur="500" fill="hold"/>
                                        <p:tgtEl>
                                          <p:spTgt spid="119812"/>
                                        </p:tgtEl>
                                        <p:attrNameLst>
                                          <p:attrName>ppt_h</p:attrName>
                                        </p:attrNameLst>
                                      </p:cBhvr>
                                      <p:tavLst>
                                        <p:tav tm="0">
                                          <p:val>
                                            <p:fltVal val="0"/>
                                          </p:val>
                                        </p:tav>
                                        <p:tav tm="100000">
                                          <p:val>
                                            <p:strVal val="#ppt_h"/>
                                          </p:val>
                                        </p:tav>
                                      </p:tavLst>
                                    </p:anim>
                                  </p:childTnLst>
                                </p:cTn>
                              </p:par>
                            </p:childTnLst>
                          </p:cTn>
                        </p:par>
                        <p:par>
                          <p:cTn id="55" fill="hold">
                            <p:stCondLst>
                              <p:cond delay="500"/>
                            </p:stCondLst>
                            <p:childTnLst>
                              <p:par>
                                <p:cTn id="56" presetID="23" presetClass="entr" presetSubtype="16" fill="hold" nodeType="after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p:cTn id="58" dur="500" fill="hold"/>
                                        <p:tgtEl>
                                          <p:spTgt spid="2"/>
                                        </p:tgtEl>
                                        <p:attrNameLst>
                                          <p:attrName>ppt_w</p:attrName>
                                        </p:attrNameLst>
                                      </p:cBhvr>
                                      <p:tavLst>
                                        <p:tav tm="0">
                                          <p:val>
                                            <p:fltVal val="0"/>
                                          </p:val>
                                        </p:tav>
                                        <p:tav tm="100000">
                                          <p:val>
                                            <p:strVal val="#ppt_w"/>
                                          </p:val>
                                        </p:tav>
                                      </p:tavLst>
                                    </p:anim>
                                    <p:anim calcmode="lin" valueType="num">
                                      <p:cBhvr>
                                        <p:cTn id="59" dur="500" fill="hold"/>
                                        <p:tgtEl>
                                          <p:spTgt spid="2"/>
                                        </p:tgtEl>
                                        <p:attrNameLst>
                                          <p:attrName>ppt_h</p:attrName>
                                        </p:attrNameLst>
                                      </p:cBhvr>
                                      <p:tavLst>
                                        <p:tav tm="0">
                                          <p:val>
                                            <p:fltVal val="0"/>
                                          </p:val>
                                        </p:tav>
                                        <p:tav tm="100000">
                                          <p:val>
                                            <p:strVal val="#ppt_h"/>
                                          </p:val>
                                        </p:tav>
                                      </p:tavLst>
                                    </p:anim>
                                  </p:childTnLst>
                                </p:cTn>
                              </p:par>
                            </p:childTnLst>
                          </p:cTn>
                        </p:par>
                        <p:par>
                          <p:cTn id="60" fill="hold">
                            <p:stCondLst>
                              <p:cond delay="1000"/>
                            </p:stCondLst>
                            <p:childTnLst>
                              <p:par>
                                <p:cTn id="61" presetID="23" presetClass="entr" presetSubtype="16"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childTnLst>
                                </p:cTn>
                              </p:par>
                            </p:childTnLst>
                          </p:cTn>
                        </p:par>
                        <p:par>
                          <p:cTn id="65" fill="hold">
                            <p:stCondLst>
                              <p:cond delay="1500"/>
                            </p:stCondLst>
                            <p:childTnLst>
                              <p:par>
                                <p:cTn id="66" presetID="23" presetClass="entr" presetSubtype="16" fill="hold" nodeType="afterEffect">
                                  <p:stCondLst>
                                    <p:cond delay="0"/>
                                  </p:stCondLst>
                                  <p:childTnLst>
                                    <p:set>
                                      <p:cBhvr>
                                        <p:cTn id="67" dur="1" fill="hold">
                                          <p:stCondLst>
                                            <p:cond delay="0"/>
                                          </p:stCondLst>
                                        </p:cTn>
                                        <p:tgtEl>
                                          <p:spTgt spid="4"/>
                                        </p:tgtEl>
                                        <p:attrNameLst>
                                          <p:attrName>style.visibility</p:attrName>
                                        </p:attrNameLst>
                                      </p:cBhvr>
                                      <p:to>
                                        <p:strVal val="visible"/>
                                      </p:to>
                                    </p:set>
                                    <p:anim calcmode="lin" valueType="num">
                                      <p:cBhvr>
                                        <p:cTn id="68" dur="500" fill="hold"/>
                                        <p:tgtEl>
                                          <p:spTgt spid="4"/>
                                        </p:tgtEl>
                                        <p:attrNameLst>
                                          <p:attrName>ppt_w</p:attrName>
                                        </p:attrNameLst>
                                      </p:cBhvr>
                                      <p:tavLst>
                                        <p:tav tm="0">
                                          <p:val>
                                            <p:fltVal val="0"/>
                                          </p:val>
                                        </p:tav>
                                        <p:tav tm="100000">
                                          <p:val>
                                            <p:strVal val="#ppt_w"/>
                                          </p:val>
                                        </p:tav>
                                      </p:tavLst>
                                    </p:anim>
                                    <p:anim calcmode="lin" valueType="num">
                                      <p:cBhvr>
                                        <p:cTn id="69" dur="500" fill="hold"/>
                                        <p:tgtEl>
                                          <p:spTgt spid="4"/>
                                        </p:tgtEl>
                                        <p:attrNameLst>
                                          <p:attrName>ppt_h</p:attrName>
                                        </p:attrNameLst>
                                      </p:cBhvr>
                                      <p:tavLst>
                                        <p:tav tm="0">
                                          <p:val>
                                            <p:fltVal val="0"/>
                                          </p:val>
                                        </p:tav>
                                        <p:tav tm="100000">
                                          <p:val>
                                            <p:strVal val="#ppt_h"/>
                                          </p:val>
                                        </p:tav>
                                      </p:tavLst>
                                    </p:anim>
                                  </p:childTnLst>
                                </p:cTn>
                              </p:par>
                            </p:childTnLst>
                          </p:cTn>
                        </p:par>
                        <p:par>
                          <p:cTn id="70" fill="hold">
                            <p:stCondLst>
                              <p:cond delay="2000"/>
                            </p:stCondLst>
                            <p:childTnLst>
                              <p:par>
                                <p:cTn id="71" presetID="23" presetClass="entr" presetSubtype="16"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p:cTn id="73" dur="500" fill="hold"/>
                                        <p:tgtEl>
                                          <p:spTgt spid="5"/>
                                        </p:tgtEl>
                                        <p:attrNameLst>
                                          <p:attrName>ppt_w</p:attrName>
                                        </p:attrNameLst>
                                      </p:cBhvr>
                                      <p:tavLst>
                                        <p:tav tm="0">
                                          <p:val>
                                            <p:fltVal val="0"/>
                                          </p:val>
                                        </p:tav>
                                        <p:tav tm="100000">
                                          <p:val>
                                            <p:strVal val="#ppt_w"/>
                                          </p:val>
                                        </p:tav>
                                      </p:tavLst>
                                    </p:anim>
                                    <p:anim calcmode="lin" valueType="num">
                                      <p:cBhvr>
                                        <p:cTn id="74" dur="500" fill="hold"/>
                                        <p:tgtEl>
                                          <p:spTgt spid="5"/>
                                        </p:tgtEl>
                                        <p:attrNameLst>
                                          <p:attrName>ppt_h</p:attrName>
                                        </p:attrNameLst>
                                      </p:cBhvr>
                                      <p:tavLst>
                                        <p:tav tm="0">
                                          <p:val>
                                            <p:fltVal val="0"/>
                                          </p:val>
                                        </p:tav>
                                        <p:tav tm="100000">
                                          <p:val>
                                            <p:strVal val="#ppt_h"/>
                                          </p:val>
                                        </p:tav>
                                      </p:tavLst>
                                    </p:anim>
                                  </p:childTnLst>
                                </p:cTn>
                              </p:par>
                            </p:childTnLst>
                          </p:cTn>
                        </p:par>
                        <p:par>
                          <p:cTn id="75" fill="hold">
                            <p:stCondLst>
                              <p:cond delay="2500"/>
                            </p:stCondLst>
                            <p:childTnLst>
                              <p:par>
                                <p:cTn id="76" presetID="23" presetClass="entr" presetSubtype="16" fill="hold" nodeType="afterEffect">
                                  <p:stCondLst>
                                    <p:cond delay="0"/>
                                  </p:stCondLst>
                                  <p:childTnLst>
                                    <p:set>
                                      <p:cBhvr>
                                        <p:cTn id="77" dur="1" fill="hold">
                                          <p:stCondLst>
                                            <p:cond delay="0"/>
                                          </p:stCondLst>
                                        </p:cTn>
                                        <p:tgtEl>
                                          <p:spTgt spid="6"/>
                                        </p:tgtEl>
                                        <p:attrNameLst>
                                          <p:attrName>style.visibility</p:attrName>
                                        </p:attrNameLst>
                                      </p:cBhvr>
                                      <p:to>
                                        <p:strVal val="visible"/>
                                      </p:to>
                                    </p:set>
                                    <p:anim calcmode="lin" valueType="num">
                                      <p:cBhvr>
                                        <p:cTn id="78" dur="500" fill="hold"/>
                                        <p:tgtEl>
                                          <p:spTgt spid="6"/>
                                        </p:tgtEl>
                                        <p:attrNameLst>
                                          <p:attrName>ppt_w</p:attrName>
                                        </p:attrNameLst>
                                      </p:cBhvr>
                                      <p:tavLst>
                                        <p:tav tm="0">
                                          <p:val>
                                            <p:fltVal val="0"/>
                                          </p:val>
                                        </p:tav>
                                        <p:tav tm="100000">
                                          <p:val>
                                            <p:strVal val="#ppt_w"/>
                                          </p:val>
                                        </p:tav>
                                      </p:tavLst>
                                    </p:anim>
                                    <p:anim calcmode="lin" valueType="num">
                                      <p:cBhvr>
                                        <p:cTn id="79" dur="500" fill="hold"/>
                                        <p:tgtEl>
                                          <p:spTgt spid="6"/>
                                        </p:tgtEl>
                                        <p:attrNameLst>
                                          <p:attrName>ppt_h</p:attrName>
                                        </p:attrNameLst>
                                      </p:cBhvr>
                                      <p:tavLst>
                                        <p:tav tm="0">
                                          <p:val>
                                            <p:fltVal val="0"/>
                                          </p:val>
                                        </p:tav>
                                        <p:tav tm="100000">
                                          <p:val>
                                            <p:strVal val="#ppt_h"/>
                                          </p:val>
                                        </p:tav>
                                      </p:tavLst>
                                    </p:anim>
                                  </p:childTnLst>
                                </p:cTn>
                              </p:par>
                            </p:childTnLst>
                          </p:cTn>
                        </p:par>
                        <p:par>
                          <p:cTn id="80" fill="hold">
                            <p:stCondLst>
                              <p:cond delay="3000"/>
                            </p:stCondLst>
                            <p:childTnLst>
                              <p:par>
                                <p:cTn id="81" presetID="23" presetClass="entr" presetSubtype="16" fill="hold" nodeType="after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p:cTn id="83" dur="500" fill="hold"/>
                                        <p:tgtEl>
                                          <p:spTgt spid="7"/>
                                        </p:tgtEl>
                                        <p:attrNameLst>
                                          <p:attrName>ppt_w</p:attrName>
                                        </p:attrNameLst>
                                      </p:cBhvr>
                                      <p:tavLst>
                                        <p:tav tm="0">
                                          <p:val>
                                            <p:fltVal val="0"/>
                                          </p:val>
                                        </p:tav>
                                        <p:tav tm="100000">
                                          <p:val>
                                            <p:strVal val="#ppt_w"/>
                                          </p:val>
                                        </p:tav>
                                      </p:tavLst>
                                    </p:anim>
                                    <p:anim calcmode="lin" valueType="num">
                                      <p:cBhvr>
                                        <p:cTn id="8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grpId="0" nodeType="clickEffect">
                                  <p:stCondLst>
                                    <p:cond delay="0"/>
                                  </p:stCondLst>
                                  <p:childTnLst>
                                    <p:set>
                                      <p:cBhvr>
                                        <p:cTn id="88" dur="1" fill="hold">
                                          <p:stCondLst>
                                            <p:cond delay="0"/>
                                          </p:stCondLst>
                                        </p:cTn>
                                        <p:tgtEl>
                                          <p:spTgt spid="119831"/>
                                        </p:tgtEl>
                                        <p:attrNameLst>
                                          <p:attrName>style.visibility</p:attrName>
                                        </p:attrNameLst>
                                      </p:cBhvr>
                                      <p:to>
                                        <p:strVal val="visible"/>
                                      </p:to>
                                    </p:set>
                                    <p:anim calcmode="lin" valueType="num">
                                      <p:cBhvr>
                                        <p:cTn id="89" dur="500" fill="hold"/>
                                        <p:tgtEl>
                                          <p:spTgt spid="119831"/>
                                        </p:tgtEl>
                                        <p:attrNameLst>
                                          <p:attrName>ppt_w</p:attrName>
                                        </p:attrNameLst>
                                      </p:cBhvr>
                                      <p:tavLst>
                                        <p:tav tm="0">
                                          <p:val>
                                            <p:fltVal val="0"/>
                                          </p:val>
                                        </p:tav>
                                        <p:tav tm="100000">
                                          <p:val>
                                            <p:strVal val="#ppt_w"/>
                                          </p:val>
                                        </p:tav>
                                      </p:tavLst>
                                    </p:anim>
                                    <p:anim calcmode="lin" valueType="num">
                                      <p:cBhvr>
                                        <p:cTn id="90" dur="500" fill="hold"/>
                                        <p:tgtEl>
                                          <p:spTgt spid="119831"/>
                                        </p:tgtEl>
                                        <p:attrNameLst>
                                          <p:attrName>ppt_h</p:attrName>
                                        </p:attrNameLst>
                                      </p:cBhvr>
                                      <p:tavLst>
                                        <p:tav tm="0">
                                          <p:val>
                                            <p:fltVal val="0"/>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wipe(down)">
                                      <p:cBhvr>
                                        <p:cTn id="95" dur="580">
                                          <p:stCondLst>
                                            <p:cond delay="0"/>
                                          </p:stCondLst>
                                        </p:cTn>
                                        <p:tgtEl>
                                          <p:spTgt spid="8"/>
                                        </p:tgtEl>
                                      </p:cBhvr>
                                    </p:animEffect>
                                    <p:anim calcmode="lin" valueType="num">
                                      <p:cBhvr>
                                        <p:cTn id="9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01" dur="26">
                                          <p:stCondLst>
                                            <p:cond delay="650"/>
                                          </p:stCondLst>
                                        </p:cTn>
                                        <p:tgtEl>
                                          <p:spTgt spid="8"/>
                                        </p:tgtEl>
                                      </p:cBhvr>
                                      <p:to x="100000" y="60000"/>
                                    </p:animScale>
                                    <p:animScale>
                                      <p:cBhvr>
                                        <p:cTn id="102" dur="166" decel="50000">
                                          <p:stCondLst>
                                            <p:cond delay="676"/>
                                          </p:stCondLst>
                                        </p:cTn>
                                        <p:tgtEl>
                                          <p:spTgt spid="8"/>
                                        </p:tgtEl>
                                      </p:cBhvr>
                                      <p:to x="100000" y="100000"/>
                                    </p:animScale>
                                    <p:animScale>
                                      <p:cBhvr>
                                        <p:cTn id="103" dur="26">
                                          <p:stCondLst>
                                            <p:cond delay="1312"/>
                                          </p:stCondLst>
                                        </p:cTn>
                                        <p:tgtEl>
                                          <p:spTgt spid="8"/>
                                        </p:tgtEl>
                                      </p:cBhvr>
                                      <p:to x="100000" y="80000"/>
                                    </p:animScale>
                                    <p:animScale>
                                      <p:cBhvr>
                                        <p:cTn id="104" dur="166" decel="50000">
                                          <p:stCondLst>
                                            <p:cond delay="1338"/>
                                          </p:stCondLst>
                                        </p:cTn>
                                        <p:tgtEl>
                                          <p:spTgt spid="8"/>
                                        </p:tgtEl>
                                      </p:cBhvr>
                                      <p:to x="100000" y="100000"/>
                                    </p:animScale>
                                    <p:animScale>
                                      <p:cBhvr>
                                        <p:cTn id="105" dur="26">
                                          <p:stCondLst>
                                            <p:cond delay="1642"/>
                                          </p:stCondLst>
                                        </p:cTn>
                                        <p:tgtEl>
                                          <p:spTgt spid="8"/>
                                        </p:tgtEl>
                                      </p:cBhvr>
                                      <p:to x="100000" y="90000"/>
                                    </p:animScale>
                                    <p:animScale>
                                      <p:cBhvr>
                                        <p:cTn id="106" dur="166" decel="50000">
                                          <p:stCondLst>
                                            <p:cond delay="1668"/>
                                          </p:stCondLst>
                                        </p:cTn>
                                        <p:tgtEl>
                                          <p:spTgt spid="8"/>
                                        </p:tgtEl>
                                      </p:cBhvr>
                                      <p:to x="100000" y="100000"/>
                                    </p:animScale>
                                    <p:animScale>
                                      <p:cBhvr>
                                        <p:cTn id="107" dur="26">
                                          <p:stCondLst>
                                            <p:cond delay="1808"/>
                                          </p:stCondLst>
                                        </p:cTn>
                                        <p:tgtEl>
                                          <p:spTgt spid="8"/>
                                        </p:tgtEl>
                                      </p:cBhvr>
                                      <p:to x="100000" y="95000"/>
                                    </p:animScale>
                                    <p:animScale>
                                      <p:cBhvr>
                                        <p:cTn id="10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uiExpand="1" build="p"/>
      <p:bldP spid="119811" grpId="1" uiExpand="1" build="p"/>
      <p:bldP spid="119812" grpId="0" animBg="1"/>
      <p:bldP spid="119831" grpId="0" animBg="1" autoUpdateAnimBg="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Analysis / </a:t>
            </a:r>
            <a:r>
              <a:rPr lang="nb-NO" dirty="0" err="1"/>
              <a:t>Criticism</a:t>
            </a:r>
            <a:r>
              <a:rPr lang="nb-NO" dirty="0"/>
              <a:t> </a:t>
            </a:r>
            <a:r>
              <a:rPr lang="nb-NO" dirty="0" err="1"/>
              <a:t>of</a:t>
            </a:r>
            <a:r>
              <a:rPr lang="nb-NO" dirty="0"/>
              <a:t> </a:t>
            </a:r>
            <a:r>
              <a:rPr lang="nb-NO" dirty="0" err="1"/>
              <a:t>PrimRISC</a:t>
            </a:r>
            <a:r>
              <a:rPr lang="nb-NO" dirty="0"/>
              <a:t> 1</a:t>
            </a:r>
          </a:p>
        </p:txBody>
      </p:sp>
      <p:sp>
        <p:nvSpPr>
          <p:cNvPr id="3" name="Content Placeholder 2"/>
          <p:cNvSpPr>
            <a:spLocks noGrp="1"/>
          </p:cNvSpPr>
          <p:nvPr>
            <p:ph idx="1"/>
            <p:custDataLst>
              <p:tags r:id="rId3"/>
            </p:custDataLst>
          </p:nvPr>
        </p:nvSpPr>
        <p:spPr/>
        <p:txBody>
          <a:bodyPr/>
          <a:lstStyle/>
          <a:p>
            <a:r>
              <a:rPr lang="nb-NO" dirty="0" err="1"/>
              <a:t>Ready</a:t>
            </a:r>
            <a:r>
              <a:rPr lang="nb-NO" dirty="0"/>
              <a:t> to </a:t>
            </a:r>
            <a:r>
              <a:rPr lang="nb-NO" dirty="0" err="1"/>
              <a:t>demonstrate</a:t>
            </a:r>
            <a:r>
              <a:rPr lang="nb-NO" dirty="0"/>
              <a:t> a </a:t>
            </a:r>
            <a:r>
              <a:rPr lang="nb-NO" dirty="0" err="1">
                <a:solidFill>
                  <a:srgbClr val="FF0000"/>
                </a:solidFill>
              </a:rPr>
              <a:t>Fetch-Execute</a:t>
            </a:r>
            <a:r>
              <a:rPr lang="nb-NO" dirty="0"/>
              <a:t> </a:t>
            </a:r>
            <a:r>
              <a:rPr lang="nb-NO" dirty="0" err="1"/>
              <a:t>cycle</a:t>
            </a:r>
            <a:r>
              <a:rPr lang="nb-NO" dirty="0"/>
              <a:t> and </a:t>
            </a:r>
            <a:r>
              <a:rPr lang="nb-NO" dirty="0" err="1"/>
              <a:t>how</a:t>
            </a:r>
            <a:r>
              <a:rPr lang="nb-NO" dirty="0"/>
              <a:t> </a:t>
            </a:r>
            <a:r>
              <a:rPr lang="nb-NO" dirty="0" err="1"/>
              <a:t>instructions</a:t>
            </a:r>
            <a:r>
              <a:rPr lang="nb-NO" dirty="0"/>
              <a:t> </a:t>
            </a:r>
            <a:r>
              <a:rPr lang="nb-NO" dirty="0" err="1"/>
              <a:t>can</a:t>
            </a:r>
            <a:r>
              <a:rPr lang="nb-NO" dirty="0"/>
              <a:t> be </a:t>
            </a:r>
            <a:r>
              <a:rPr lang="nb-NO" dirty="0" err="1"/>
              <a:t>structured</a:t>
            </a:r>
            <a:endParaRPr lang="nb-NO" dirty="0"/>
          </a:p>
          <a:p>
            <a:r>
              <a:rPr lang="nb-NO" dirty="0" err="1"/>
              <a:t>Missing</a:t>
            </a:r>
            <a:r>
              <a:rPr lang="nb-NO" dirty="0"/>
              <a:t> </a:t>
            </a:r>
            <a:r>
              <a:rPr lang="nb-NO" dirty="0" err="1">
                <a:solidFill>
                  <a:srgbClr val="FF0000"/>
                </a:solidFill>
              </a:rPr>
              <a:t>Pipelining</a:t>
            </a:r>
            <a:endParaRPr lang="nb-NO" dirty="0">
              <a:solidFill>
                <a:srgbClr val="FF0000"/>
              </a:solidFill>
            </a:endParaRPr>
          </a:p>
          <a:p>
            <a:r>
              <a:rPr lang="nb-NO" dirty="0" err="1"/>
              <a:t>Poor</a:t>
            </a:r>
            <a:r>
              <a:rPr lang="nb-NO" dirty="0"/>
              <a:t> </a:t>
            </a:r>
            <a:r>
              <a:rPr lang="nb-NO" dirty="0" err="1"/>
              <a:t>instruction</a:t>
            </a:r>
            <a:r>
              <a:rPr lang="nb-NO" dirty="0"/>
              <a:t> </a:t>
            </a:r>
            <a:r>
              <a:rPr lang="nb-NO" dirty="0" err="1"/>
              <a:t>set</a:t>
            </a:r>
            <a:endParaRPr lang="nb-NO" dirty="0"/>
          </a:p>
          <a:p>
            <a:r>
              <a:rPr lang="nb-NO" dirty="0"/>
              <a:t>8 </a:t>
            </a:r>
            <a:r>
              <a:rPr lang="nb-NO" dirty="0" err="1"/>
              <a:t>against</a:t>
            </a:r>
            <a:r>
              <a:rPr lang="nb-NO" dirty="0"/>
              <a:t> x86-64 sine ~ 1000</a:t>
            </a:r>
          </a:p>
          <a:p>
            <a:r>
              <a:rPr lang="nb-NO" dirty="0" err="1"/>
              <a:t>Does</a:t>
            </a:r>
            <a:r>
              <a:rPr lang="nb-NO" dirty="0"/>
              <a:t> not support System Programming (OS), </a:t>
            </a:r>
            <a:r>
              <a:rPr lang="nb-NO" dirty="0" err="1"/>
              <a:t>multitasking</a:t>
            </a:r>
            <a:r>
              <a:rPr lang="nb-NO" dirty="0"/>
              <a:t> or </a:t>
            </a:r>
            <a:r>
              <a:rPr lang="nb-NO" dirty="0" err="1"/>
              <a:t>virtual</a:t>
            </a:r>
            <a:r>
              <a:rPr lang="nb-NO" dirty="0"/>
              <a:t> </a:t>
            </a:r>
            <a:r>
              <a:rPr lang="nb-NO" dirty="0" err="1"/>
              <a:t>memory</a:t>
            </a:r>
            <a:endParaRPr lang="nb-NO" dirty="0"/>
          </a:p>
          <a:p>
            <a:r>
              <a:rPr lang="nb-NO" dirty="0"/>
              <a:t>«</a:t>
            </a:r>
            <a:r>
              <a:rPr lang="nb-NO" dirty="0" err="1"/>
              <a:t>Quite</a:t>
            </a:r>
            <a:r>
              <a:rPr lang="nb-NO" dirty="0"/>
              <a:t> </a:t>
            </a:r>
            <a:r>
              <a:rPr lang="nb-NO" dirty="0" err="1"/>
              <a:t>small</a:t>
            </a:r>
            <a:r>
              <a:rPr lang="nb-NO" dirty="0"/>
              <a:t>, </a:t>
            </a:r>
            <a:r>
              <a:rPr lang="nb-NO" dirty="0" err="1"/>
              <a:t>but</a:t>
            </a:r>
            <a:r>
              <a:rPr lang="nb-NO" dirty="0"/>
              <a:t> still so simple»</a:t>
            </a:r>
          </a:p>
        </p:txBody>
      </p:sp>
    </p:spTree>
    <p:custDataLst>
      <p:tags r:id="rId1"/>
    </p:custDataLst>
    <p:extLst>
      <p:ext uri="{BB962C8B-B14F-4D97-AF65-F5344CB8AC3E}">
        <p14:creationId xmlns:p14="http://schemas.microsoft.com/office/powerpoint/2010/main" val="256939833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Criticism</a:t>
            </a:r>
            <a:r>
              <a:rPr lang="nb-NO" dirty="0"/>
              <a:t> 2</a:t>
            </a:r>
          </a:p>
        </p:txBody>
      </p:sp>
      <p:sp>
        <p:nvSpPr>
          <p:cNvPr id="3" name="Content Placeholder 2"/>
          <p:cNvSpPr>
            <a:spLocks noGrp="1"/>
          </p:cNvSpPr>
          <p:nvPr>
            <p:ph idx="1"/>
            <p:custDataLst>
              <p:tags r:id="rId3"/>
            </p:custDataLst>
          </p:nvPr>
        </p:nvSpPr>
        <p:spPr/>
        <p:txBody>
          <a:bodyPr/>
          <a:lstStyle/>
          <a:p>
            <a:r>
              <a:rPr lang="nb-NO" dirty="0"/>
              <a:t>Has support for </a:t>
            </a:r>
            <a:r>
              <a:rPr lang="nb-NO" dirty="0" err="1"/>
              <a:t>conditional</a:t>
            </a:r>
            <a:r>
              <a:rPr lang="nb-NO" dirty="0"/>
              <a:t> jumps</a:t>
            </a:r>
          </a:p>
          <a:p>
            <a:r>
              <a:rPr lang="nb-NO" sz="2000" dirty="0" err="1"/>
              <a:t>Can</a:t>
            </a:r>
            <a:r>
              <a:rPr lang="nb-NO" sz="2000" dirty="0"/>
              <a:t> </a:t>
            </a:r>
            <a:r>
              <a:rPr lang="nb-NO" sz="2000" dirty="0" err="1"/>
              <a:t>implement</a:t>
            </a:r>
            <a:r>
              <a:rPr lang="nb-NO" sz="2000" dirty="0"/>
              <a:t> </a:t>
            </a:r>
            <a:r>
              <a:rPr lang="nb-NO" sz="2000" dirty="0" err="1"/>
              <a:t>if</a:t>
            </a:r>
            <a:r>
              <a:rPr lang="nb-NO" sz="2000" dirty="0"/>
              <a:t>, for, </a:t>
            </a:r>
            <a:r>
              <a:rPr lang="nb-NO" sz="2000" dirty="0" err="1"/>
              <a:t>while</a:t>
            </a:r>
            <a:r>
              <a:rPr lang="nb-NO" sz="2000" dirty="0"/>
              <a:t> etc.</a:t>
            </a:r>
            <a:br>
              <a:rPr lang="nb-NO" sz="2000" dirty="0"/>
            </a:br>
            <a:endParaRPr lang="nb-NO" sz="2000" dirty="0"/>
          </a:p>
          <a:p>
            <a:r>
              <a:rPr lang="nb-NO" dirty="0" err="1"/>
              <a:t>Missing</a:t>
            </a:r>
            <a:r>
              <a:rPr lang="nb-NO" dirty="0"/>
              <a:t> (proper) HW support for </a:t>
            </a:r>
            <a:r>
              <a:rPr lang="nb-NO" dirty="0" err="1"/>
              <a:t>methods</a:t>
            </a:r>
            <a:r>
              <a:rPr lang="nb-NO" dirty="0"/>
              <a:t> !!!</a:t>
            </a:r>
          </a:p>
          <a:p>
            <a:r>
              <a:rPr lang="nb-NO" sz="2000" dirty="0"/>
              <a:t>In Intel / AMD, </a:t>
            </a:r>
            <a:r>
              <a:rPr lang="nb-NO" sz="2000" dirty="0" err="1"/>
              <a:t>this</a:t>
            </a:r>
            <a:r>
              <a:rPr lang="nb-NO" sz="2000" dirty="0"/>
              <a:t> is </a:t>
            </a:r>
            <a:r>
              <a:rPr lang="nb-NO" sz="2000" dirty="0" err="1"/>
              <a:t>solved</a:t>
            </a:r>
            <a:r>
              <a:rPr lang="nb-NO" sz="2000" dirty="0"/>
              <a:t> </a:t>
            </a:r>
            <a:r>
              <a:rPr lang="nb-NO" sz="2000" dirty="0" err="1"/>
              <a:t>with</a:t>
            </a:r>
            <a:r>
              <a:rPr lang="nb-NO" sz="2000" dirty="0"/>
              <a:t> separate registers (SS and SP) and </a:t>
            </a:r>
            <a:r>
              <a:rPr lang="nb-NO" sz="2000" dirty="0" err="1"/>
              <a:t>instructions</a:t>
            </a:r>
            <a:r>
              <a:rPr lang="nb-NO" sz="2000" dirty="0"/>
              <a:t> (</a:t>
            </a:r>
            <a:r>
              <a:rPr lang="nb-NO" sz="2000" dirty="0" err="1"/>
              <a:t>call</a:t>
            </a:r>
            <a:r>
              <a:rPr lang="nb-NO" sz="2000" dirty="0"/>
              <a:t>) </a:t>
            </a:r>
            <a:r>
              <a:rPr lang="nb-NO" sz="2000" dirty="0" err="1"/>
              <a:t>that</a:t>
            </a:r>
            <a:r>
              <a:rPr lang="nb-NO" sz="2000" dirty="0"/>
              <a:t> support </a:t>
            </a:r>
            <a:r>
              <a:rPr lang="nb-NO" sz="2000" dirty="0" err="1"/>
              <a:t>the</a:t>
            </a:r>
            <a:r>
              <a:rPr lang="nb-NO" sz="2000" dirty="0"/>
              <a:t> </a:t>
            </a:r>
            <a:r>
              <a:rPr lang="nb-NO" sz="2000" dirty="0" err="1"/>
              <a:t>use</a:t>
            </a:r>
            <a:r>
              <a:rPr lang="nb-NO" sz="2000" dirty="0"/>
              <a:t> </a:t>
            </a:r>
            <a:r>
              <a:rPr lang="nb-NO" sz="2000" dirty="0" err="1"/>
              <a:t>of</a:t>
            </a:r>
            <a:r>
              <a:rPr lang="nb-NO" sz="2000" dirty="0"/>
              <a:t> a separate </a:t>
            </a:r>
            <a:r>
              <a:rPr lang="nb-NO" sz="2000" dirty="0" err="1"/>
              <a:t>memory</a:t>
            </a:r>
            <a:r>
              <a:rPr lang="nb-NO" sz="2000" dirty="0"/>
              <a:t> area as a </a:t>
            </a:r>
            <a:r>
              <a:rPr lang="nb-NO" sz="2000" dirty="0" err="1"/>
              <a:t>stack</a:t>
            </a:r>
            <a:r>
              <a:rPr lang="nb-NO" sz="2000" dirty="0"/>
              <a:t>.</a:t>
            </a:r>
            <a:br>
              <a:rPr lang="nb-NO" sz="2000" dirty="0"/>
            </a:br>
            <a:endParaRPr lang="nb-NO" sz="2000" dirty="0"/>
          </a:p>
          <a:p>
            <a:r>
              <a:rPr lang="nb-NO" dirty="0" err="1"/>
              <a:t>Does</a:t>
            </a:r>
            <a:r>
              <a:rPr lang="nb-NO" dirty="0"/>
              <a:t> not support </a:t>
            </a:r>
            <a:r>
              <a:rPr lang="nb-NO" dirty="0" err="1"/>
              <a:t>interupt</a:t>
            </a:r>
            <a:r>
              <a:rPr lang="nb-NO" dirty="0"/>
              <a:t>!</a:t>
            </a:r>
          </a:p>
          <a:p>
            <a:r>
              <a:rPr lang="nb-NO" dirty="0"/>
              <a:t>More </a:t>
            </a:r>
            <a:r>
              <a:rPr lang="nb-NO" dirty="0" err="1"/>
              <a:t>about</a:t>
            </a:r>
            <a:r>
              <a:rPr lang="nb-NO" dirty="0"/>
              <a:t> </a:t>
            </a:r>
            <a:r>
              <a:rPr lang="nb-NO" dirty="0" err="1"/>
              <a:t>this</a:t>
            </a:r>
            <a:r>
              <a:rPr lang="nb-NO" dirty="0"/>
              <a:t> in </a:t>
            </a:r>
            <a:r>
              <a:rPr lang="nb-NO" dirty="0" err="1"/>
              <a:t>the</a:t>
            </a:r>
            <a:r>
              <a:rPr lang="nb-NO" dirty="0"/>
              <a:t> </a:t>
            </a:r>
            <a:r>
              <a:rPr lang="nb-NO" dirty="0" err="1"/>
              <a:t>upcoming</a:t>
            </a:r>
            <a:r>
              <a:rPr lang="nb-NO" dirty="0"/>
              <a:t> </a:t>
            </a:r>
            <a:r>
              <a:rPr lang="nb-NO" dirty="0" err="1"/>
              <a:t>lectures</a:t>
            </a:r>
            <a:r>
              <a:rPr lang="nb-NO" dirty="0"/>
              <a:t>.</a:t>
            </a:r>
          </a:p>
        </p:txBody>
      </p:sp>
    </p:spTree>
    <p:custDataLst>
      <p:tags r:id="rId1"/>
    </p:custDataLst>
    <p:extLst>
      <p:ext uri="{BB962C8B-B14F-4D97-AF65-F5344CB8AC3E}">
        <p14:creationId xmlns:p14="http://schemas.microsoft.com/office/powerpoint/2010/main" val="22607557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Fetch</a:t>
            </a:r>
            <a:r>
              <a:rPr lang="nb-NO" dirty="0"/>
              <a:t> </a:t>
            </a:r>
            <a:r>
              <a:rPr lang="nb-NO" dirty="0" err="1"/>
              <a:t>Execute</a:t>
            </a:r>
            <a:r>
              <a:rPr lang="nb-NO" dirty="0"/>
              <a:t> </a:t>
            </a:r>
            <a:r>
              <a:rPr lang="nb-NO" dirty="0" err="1"/>
              <a:t>Cycle</a:t>
            </a:r>
            <a:endParaRPr lang="nb-NO" dirty="0"/>
          </a:p>
        </p:txBody>
      </p:sp>
      <p:sp>
        <p:nvSpPr>
          <p:cNvPr id="11" name="Content Placeholder 2"/>
          <p:cNvSpPr>
            <a:spLocks noGrp="1"/>
          </p:cNvSpPr>
          <p:nvPr>
            <p:ph idx="1"/>
            <p:custDataLst>
              <p:tags r:id="rId3"/>
            </p:custDataLst>
          </p:nvPr>
        </p:nvSpPr>
        <p:spPr>
          <a:xfrm>
            <a:off x="383603" y="1848467"/>
            <a:ext cx="6083185" cy="4591665"/>
          </a:xfrm>
        </p:spPr>
        <p:txBody>
          <a:bodyPr>
            <a:normAutofit/>
          </a:bodyPr>
          <a:lstStyle/>
          <a:p>
            <a:pPr marL="514350" indent="-514350">
              <a:buFont typeface="+mj-lt"/>
              <a:buAutoNum type="arabicPeriod"/>
            </a:pPr>
            <a:r>
              <a:rPr lang="nb-NO" b="1" dirty="0" err="1"/>
              <a:t>Fetch</a:t>
            </a:r>
            <a:r>
              <a:rPr lang="nb-NO" dirty="0"/>
              <a:t>: </a:t>
            </a:r>
            <a:r>
              <a:rPr lang="nb-NO" dirty="0" err="1"/>
              <a:t>retrieve</a:t>
            </a:r>
            <a:r>
              <a:rPr lang="nb-NO" dirty="0"/>
              <a:t> </a:t>
            </a:r>
            <a:r>
              <a:rPr lang="nb-NO" dirty="0" err="1"/>
              <a:t>instruction</a:t>
            </a:r>
            <a:r>
              <a:rPr lang="nb-NO" dirty="0"/>
              <a:t> from </a:t>
            </a:r>
            <a:r>
              <a:rPr lang="nb-NO" dirty="0" err="1"/>
              <a:t>memory</a:t>
            </a:r>
            <a:r>
              <a:rPr lang="nb-NO" dirty="0"/>
              <a:t> and </a:t>
            </a:r>
            <a:r>
              <a:rPr lang="nb-NO" dirty="0" err="1"/>
              <a:t>into</a:t>
            </a:r>
            <a:r>
              <a:rPr lang="nb-NO" dirty="0"/>
              <a:t> </a:t>
            </a:r>
            <a:r>
              <a:rPr lang="nb-NO" dirty="0" err="1"/>
              <a:t>registry</a:t>
            </a:r>
            <a:endParaRPr lang="nb-NO" dirty="0"/>
          </a:p>
          <a:p>
            <a:pPr marL="514350" indent="-514350">
              <a:buFont typeface="+mj-lt"/>
              <a:buAutoNum type="arabicPeriod"/>
            </a:pPr>
            <a:r>
              <a:rPr lang="nb-NO" b="1" dirty="0" err="1"/>
              <a:t>Decode</a:t>
            </a:r>
            <a:r>
              <a:rPr lang="nb-NO" dirty="0"/>
              <a:t>: Interpret </a:t>
            </a:r>
            <a:r>
              <a:rPr lang="nb-NO" dirty="0" err="1"/>
              <a:t>the</a:t>
            </a:r>
            <a:r>
              <a:rPr lang="nb-NO" dirty="0"/>
              <a:t> </a:t>
            </a:r>
            <a:r>
              <a:rPr lang="nb-NO" dirty="0" err="1"/>
              <a:t>instruction</a:t>
            </a:r>
            <a:r>
              <a:rPr lang="nb-NO" dirty="0"/>
              <a:t> and </a:t>
            </a:r>
            <a:r>
              <a:rPr lang="nb-NO" dirty="0" err="1"/>
              <a:t>set</a:t>
            </a:r>
            <a:r>
              <a:rPr lang="nb-NO" dirty="0"/>
              <a:t> up </a:t>
            </a:r>
            <a:r>
              <a:rPr lang="nb-NO" dirty="0" err="1"/>
              <a:t>the</a:t>
            </a:r>
            <a:r>
              <a:rPr lang="nb-NO" dirty="0"/>
              <a:t> </a:t>
            </a:r>
            <a:r>
              <a:rPr lang="nb-NO" dirty="0" err="1"/>
              <a:t>circuits</a:t>
            </a:r>
            <a:r>
              <a:rPr lang="nb-NO" dirty="0"/>
              <a:t> </a:t>
            </a:r>
            <a:r>
              <a:rPr lang="nb-NO" dirty="0" err="1"/>
              <a:t>that</a:t>
            </a:r>
            <a:r>
              <a:rPr lang="nb-NO" dirty="0"/>
              <a:t> </a:t>
            </a:r>
            <a:r>
              <a:rPr lang="nb-NO" dirty="0" err="1"/>
              <a:t>execute</a:t>
            </a:r>
            <a:r>
              <a:rPr lang="nb-NO" dirty="0"/>
              <a:t> it</a:t>
            </a:r>
            <a:endParaRPr lang="nb-NO" b="1" dirty="0"/>
          </a:p>
          <a:p>
            <a:pPr marL="514350" indent="-514350">
              <a:buFont typeface="+mj-lt"/>
              <a:buAutoNum type="arabicPeriod"/>
            </a:pPr>
            <a:r>
              <a:rPr lang="nb-NO" b="1" dirty="0" err="1"/>
              <a:t>Execute</a:t>
            </a:r>
            <a:r>
              <a:rPr lang="nb-NO" dirty="0"/>
              <a:t>: </a:t>
            </a:r>
            <a:r>
              <a:rPr lang="nb-NO" dirty="0" err="1"/>
              <a:t>Execute</a:t>
            </a:r>
            <a:r>
              <a:rPr lang="nb-NO" dirty="0"/>
              <a:t> </a:t>
            </a:r>
            <a:r>
              <a:rPr lang="nb-NO" dirty="0" err="1"/>
              <a:t>the</a:t>
            </a:r>
            <a:r>
              <a:rPr lang="nb-NO" dirty="0"/>
              <a:t> </a:t>
            </a:r>
            <a:r>
              <a:rPr lang="nb-NO" dirty="0" err="1"/>
              <a:t>instruction</a:t>
            </a:r>
            <a:r>
              <a:rPr lang="nb-NO" dirty="0"/>
              <a:t> </a:t>
            </a:r>
            <a:r>
              <a:rPr lang="nb-NO" dirty="0" err="1"/>
              <a:t>on</a:t>
            </a:r>
            <a:r>
              <a:rPr lang="nb-NO" dirty="0"/>
              <a:t> data / registers (</a:t>
            </a:r>
            <a:r>
              <a:rPr lang="nb-NO" dirty="0" err="1"/>
              <a:t>change</a:t>
            </a:r>
            <a:r>
              <a:rPr lang="nb-NO" dirty="0"/>
              <a:t> </a:t>
            </a:r>
            <a:r>
              <a:rPr lang="nb-NO" dirty="0" err="1"/>
              <a:t>state</a:t>
            </a:r>
            <a:r>
              <a:rPr lang="nb-NO" dirty="0"/>
              <a:t>)</a:t>
            </a:r>
          </a:p>
          <a:p>
            <a:pPr marL="514350" indent="-514350">
              <a:buFont typeface="+mj-lt"/>
              <a:buAutoNum type="arabicPeriod"/>
            </a:pPr>
            <a:r>
              <a:rPr lang="nb-NO" b="1" dirty="0"/>
              <a:t>Store</a:t>
            </a:r>
            <a:r>
              <a:rPr lang="nb-NO" dirty="0"/>
              <a:t>: Save </a:t>
            </a:r>
            <a:r>
              <a:rPr lang="nb-NO" dirty="0" err="1"/>
              <a:t>result</a:t>
            </a:r>
            <a:r>
              <a:rPr lang="nb-NO" dirty="0"/>
              <a:t> (back in </a:t>
            </a:r>
            <a:r>
              <a:rPr lang="nb-NO" dirty="0" err="1"/>
              <a:t>memory</a:t>
            </a:r>
            <a:r>
              <a:rPr lang="nb-NO" dirty="0"/>
              <a:t>)</a:t>
            </a:r>
          </a:p>
        </p:txBody>
      </p:sp>
      <p:pic>
        <p:nvPicPr>
          <p:cNvPr id="7" name="Picture 1"/>
          <p:cNvPicPr>
            <a:picLocks noChangeAspect="1" noChangeArrowheads="1"/>
          </p:cNvPicPr>
          <p:nvPr>
            <p:custDataLst>
              <p:tags r:id="rId4"/>
            </p:custDataLst>
          </p:nvPr>
        </p:nvPicPr>
        <p:blipFill>
          <a:blip r:embed="rId7" cstate="print"/>
          <a:srcRect/>
          <a:stretch>
            <a:fillRect/>
          </a:stretch>
        </p:blipFill>
        <p:spPr bwMode="auto">
          <a:xfrm>
            <a:off x="7104112" y="3356992"/>
            <a:ext cx="3510238" cy="3071834"/>
          </a:xfrm>
          <a:prstGeom prst="rect">
            <a:avLst/>
          </a:prstGeom>
          <a:noFill/>
          <a:ln w="9525">
            <a:noFill/>
            <a:miter lim="800000"/>
            <a:headEnd/>
            <a:tailEnd/>
          </a:ln>
        </p:spPr>
      </p:pic>
      <p:grpSp>
        <p:nvGrpSpPr>
          <p:cNvPr id="8" name="Group 5"/>
          <p:cNvGrpSpPr>
            <a:grpSpLocks/>
          </p:cNvGrpSpPr>
          <p:nvPr>
            <p:custDataLst>
              <p:tags r:id="rId5"/>
            </p:custDataLst>
          </p:nvPr>
        </p:nvGrpSpPr>
        <p:grpSpPr bwMode="auto">
          <a:xfrm>
            <a:off x="7104112" y="116632"/>
            <a:ext cx="3456384" cy="3240360"/>
            <a:chOff x="192" y="1409"/>
            <a:chExt cx="3024" cy="2911"/>
          </a:xfrm>
        </p:grpSpPr>
        <p:sp>
          <p:nvSpPr>
            <p:cNvPr id="9" name="AutoShape 6"/>
            <p:cNvSpPr>
              <a:spLocks noChangeArrowheads="1"/>
            </p:cNvSpPr>
            <p:nvPr/>
          </p:nvSpPr>
          <p:spPr bwMode="auto">
            <a:xfrm rot="18532106">
              <a:off x="2136" y="3206"/>
              <a:ext cx="720" cy="451"/>
            </a:xfrm>
            <a:prstGeom prst="roundRect">
              <a:avLst>
                <a:gd name="adj" fmla="val 50000"/>
              </a:avLst>
            </a:prstGeom>
            <a:solidFill>
              <a:schemeClr val="bg2"/>
            </a:solidFill>
            <a:ln w="12700">
              <a:noFill/>
              <a:round/>
              <a:headEnd/>
              <a:tailEnd/>
            </a:ln>
            <a:effectLst/>
          </p:spPr>
          <p:txBody>
            <a:bodyPr lIns="90488" tIns="44450" rIns="90488" bIns="44450" anchor="ctr">
              <a:spAutoFit/>
            </a:bodyPr>
            <a:lstStyle/>
            <a:p>
              <a:endParaRPr lang="nb-NO"/>
            </a:p>
          </p:txBody>
        </p:sp>
        <p:pic>
          <p:nvPicPr>
            <p:cNvPr id="10" name="Picture 7" descr="fig4-06 mod h"/>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192" y="1409"/>
              <a:ext cx="3024" cy="2911"/>
            </a:xfrm>
            <a:prstGeom prst="rect">
              <a:avLst/>
            </a:prstGeom>
            <a:noFill/>
          </p:spPr>
        </p:pic>
      </p:grpSp>
    </p:spTree>
    <p:custDataLst>
      <p:tags r:id="rId1"/>
    </p:custDataLst>
    <p:extLst>
      <p:ext uri="{BB962C8B-B14F-4D97-AF65-F5344CB8AC3E}">
        <p14:creationId xmlns:p14="http://schemas.microsoft.com/office/powerpoint/2010/main" val="140945096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Ex: MIPS</a:t>
            </a:r>
          </a:p>
        </p:txBody>
      </p:sp>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847528" y="2640024"/>
            <a:ext cx="8525747" cy="4217976"/>
          </a:xfrm>
          <a:prstGeom prst="rect">
            <a:avLst/>
          </a:prstGeom>
        </p:spPr>
      </p:pic>
      <p:sp>
        <p:nvSpPr>
          <p:cNvPr id="10" name="Right Arrow 9"/>
          <p:cNvSpPr/>
          <p:nvPr>
            <p:custDataLst>
              <p:tags r:id="rId4"/>
            </p:custDataLst>
          </p:nvPr>
        </p:nvSpPr>
        <p:spPr>
          <a:xfrm>
            <a:off x="1536483" y="943872"/>
            <a:ext cx="978408" cy="2245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t>INSTR 1</a:t>
            </a:r>
            <a:endParaRPr lang="nb-NO" dirty="0"/>
          </a:p>
        </p:txBody>
      </p:sp>
      <p:sp>
        <p:nvSpPr>
          <p:cNvPr id="16" name="Right Arrow 15"/>
          <p:cNvSpPr/>
          <p:nvPr>
            <p:custDataLst>
              <p:tags r:id="rId5"/>
            </p:custDataLst>
          </p:nvPr>
        </p:nvSpPr>
        <p:spPr>
          <a:xfrm>
            <a:off x="1536483" y="1345513"/>
            <a:ext cx="978408" cy="2245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t>INSTR 1</a:t>
            </a:r>
            <a:endParaRPr lang="nb-NO" dirty="0"/>
          </a:p>
        </p:txBody>
      </p:sp>
      <p:sp>
        <p:nvSpPr>
          <p:cNvPr id="23" name="Right Arrow 22"/>
          <p:cNvSpPr/>
          <p:nvPr>
            <p:custDataLst>
              <p:tags r:id="rId6"/>
            </p:custDataLst>
          </p:nvPr>
        </p:nvSpPr>
        <p:spPr>
          <a:xfrm>
            <a:off x="1553912" y="1616066"/>
            <a:ext cx="978408" cy="2245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t>INSTR 2</a:t>
            </a:r>
            <a:endParaRPr lang="nb-NO" dirty="0"/>
          </a:p>
        </p:txBody>
      </p:sp>
      <p:sp>
        <p:nvSpPr>
          <p:cNvPr id="24" name="Right Arrow 23"/>
          <p:cNvSpPr/>
          <p:nvPr>
            <p:custDataLst>
              <p:tags r:id="rId7"/>
            </p:custDataLst>
          </p:nvPr>
        </p:nvSpPr>
        <p:spPr>
          <a:xfrm>
            <a:off x="1553912" y="1882124"/>
            <a:ext cx="978408" cy="224521"/>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t>INSTR 3</a:t>
            </a:r>
            <a:endParaRPr lang="nb-NO" dirty="0"/>
          </a:p>
        </p:txBody>
      </p:sp>
      <p:sp>
        <p:nvSpPr>
          <p:cNvPr id="25" name="Right Arrow 24"/>
          <p:cNvSpPr/>
          <p:nvPr>
            <p:custDataLst>
              <p:tags r:id="rId8"/>
            </p:custDataLst>
          </p:nvPr>
        </p:nvSpPr>
        <p:spPr>
          <a:xfrm>
            <a:off x="1558657" y="2145985"/>
            <a:ext cx="978408" cy="224521"/>
          </a:xfrm>
          <a:prstGeom prst="right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t>INSTR 4</a:t>
            </a:r>
            <a:endParaRPr lang="nb-NO" dirty="0"/>
          </a:p>
        </p:txBody>
      </p:sp>
      <p:sp>
        <p:nvSpPr>
          <p:cNvPr id="26" name="Right Arrow 25"/>
          <p:cNvSpPr/>
          <p:nvPr>
            <p:custDataLst>
              <p:tags r:id="rId9"/>
            </p:custDataLst>
          </p:nvPr>
        </p:nvSpPr>
        <p:spPr>
          <a:xfrm>
            <a:off x="1524000" y="2415504"/>
            <a:ext cx="978408" cy="224521"/>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t>INSTR 5</a:t>
            </a:r>
            <a:endParaRPr lang="nb-NO" dirty="0"/>
          </a:p>
        </p:txBody>
      </p:sp>
    </p:spTree>
    <p:custDataLst>
      <p:tags r:id="rId1"/>
    </p:custDataLst>
    <p:extLst>
      <p:ext uri="{BB962C8B-B14F-4D97-AF65-F5344CB8AC3E}">
        <p14:creationId xmlns:p14="http://schemas.microsoft.com/office/powerpoint/2010/main" val="244905694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364 4.81481E-6 L 0.12656 -0.00047 " pathEditMode="relative" rAng="0" ptsTypes="AA">
                                      <p:cBhvr>
                                        <p:cTn id="6" dur="2000" fill="hold"/>
                                        <p:tgtEl>
                                          <p:spTgt spid="10"/>
                                        </p:tgtEl>
                                        <p:attrNameLst>
                                          <p:attrName>ppt_x</p:attrName>
                                          <p:attrName>ppt_y</p:attrName>
                                        </p:attrNameLst>
                                      </p:cBhvr>
                                      <p:rCtr x="6510" y="-23"/>
                                    </p:animMotion>
                                  </p:childTnLst>
                                  <p:subTnLst>
                                    <p:audio>
                                      <p:cMediaNode>
                                        <p:cTn display="0" masterRel="sameClick">
                                          <p:stCondLst>
                                            <p:cond evt="begin" delay="0">
                                              <p:tn val="5"/>
                                            </p:cond>
                                          </p:stCondLst>
                                          <p:endCondLst>
                                            <p:cond evt="onStopAudio" delay="0">
                                              <p:tgtEl>
                                                <p:sldTgt/>
                                              </p:tgtEl>
                                            </p:cond>
                                          </p:endCondLst>
                                        </p:cTn>
                                        <p:tgtEl>
                                          <p:sndTgt r:embed="rId11" name="click.wav"/>
                                        </p:tgtEl>
                                      </p:cMediaNode>
                                    </p:audio>
                                  </p:subTnLst>
                                </p:cTn>
                              </p:par>
                            </p:childTnLst>
                          </p:cTn>
                        </p:par>
                        <p:par>
                          <p:cTn id="7" fill="hold">
                            <p:stCondLst>
                              <p:cond delay="2000"/>
                            </p:stCondLst>
                            <p:childTnLst>
                              <p:par>
                                <p:cTn id="8" presetID="42" presetClass="path" presetSubtype="0" accel="50000" decel="50000" fill="hold" grpId="1" nodeType="afterEffect">
                                  <p:stCondLst>
                                    <p:cond delay="0"/>
                                  </p:stCondLst>
                                  <p:childTnLst>
                                    <p:animMotion origin="layout" path="M 0.12656 -0.00047 L 0.30764 -0.00047 " pathEditMode="relative" rAng="0" ptsTypes="AA">
                                      <p:cBhvr>
                                        <p:cTn id="9" dur="2000" fill="hold"/>
                                        <p:tgtEl>
                                          <p:spTgt spid="10"/>
                                        </p:tgtEl>
                                        <p:attrNameLst>
                                          <p:attrName>ppt_x</p:attrName>
                                          <p:attrName>ppt_y</p:attrName>
                                        </p:attrNameLst>
                                      </p:cBhvr>
                                      <p:rCtr x="9045" y="0"/>
                                    </p:animMotion>
                                  </p:childTnLst>
                                  <p:subTnLst>
                                    <p:audio>
                                      <p:cMediaNode>
                                        <p:cTn display="0" masterRel="sameClick">
                                          <p:stCondLst>
                                            <p:cond evt="begin" delay="0">
                                              <p:tn val="8"/>
                                            </p:cond>
                                          </p:stCondLst>
                                          <p:endCondLst>
                                            <p:cond evt="onStopAudio" delay="0">
                                              <p:tgtEl>
                                                <p:sldTgt/>
                                              </p:tgtEl>
                                            </p:cond>
                                          </p:endCondLst>
                                        </p:cTn>
                                        <p:tgtEl>
                                          <p:sndTgt r:embed="rId11" name="click.wav"/>
                                        </p:tgtEl>
                                      </p:cMediaNode>
                                    </p:audio>
                                  </p:subTnLst>
                                </p:cTn>
                              </p:par>
                            </p:childTnLst>
                          </p:cTn>
                        </p:par>
                        <p:par>
                          <p:cTn id="10" fill="hold">
                            <p:stCondLst>
                              <p:cond delay="4000"/>
                            </p:stCondLst>
                            <p:childTnLst>
                              <p:par>
                                <p:cTn id="11" presetID="42" presetClass="path" presetSubtype="0" accel="50000" decel="50000" fill="hold" grpId="2" nodeType="afterEffect">
                                  <p:stCondLst>
                                    <p:cond delay="0"/>
                                  </p:stCondLst>
                                  <p:childTnLst>
                                    <p:animMotion origin="layout" path="M 0.30764 -0.00047 L 0.49236 -0.00047 " pathEditMode="relative" rAng="0" ptsTypes="AA">
                                      <p:cBhvr>
                                        <p:cTn id="12" dur="2000" fill="hold"/>
                                        <p:tgtEl>
                                          <p:spTgt spid="10"/>
                                        </p:tgtEl>
                                        <p:attrNameLst>
                                          <p:attrName>ppt_x</p:attrName>
                                          <p:attrName>ppt_y</p:attrName>
                                        </p:attrNameLst>
                                      </p:cBhvr>
                                      <p:rCtr x="9236" y="0"/>
                                    </p:animMotion>
                                  </p:childTnLst>
                                  <p:subTnLst>
                                    <p:audio>
                                      <p:cMediaNode>
                                        <p:cTn display="0" masterRel="sameClick">
                                          <p:stCondLst>
                                            <p:cond evt="begin" delay="0">
                                              <p:tn val="11"/>
                                            </p:cond>
                                          </p:stCondLst>
                                          <p:endCondLst>
                                            <p:cond evt="onStopAudio" delay="0">
                                              <p:tgtEl>
                                                <p:sldTgt/>
                                              </p:tgtEl>
                                            </p:cond>
                                          </p:endCondLst>
                                        </p:cTn>
                                        <p:tgtEl>
                                          <p:sndTgt r:embed="rId11" name="click.wav"/>
                                        </p:tgtEl>
                                      </p:cMediaNode>
                                    </p:audio>
                                  </p:subTnLst>
                                </p:cTn>
                              </p:par>
                            </p:childTnLst>
                          </p:cTn>
                        </p:par>
                        <p:par>
                          <p:cTn id="13" fill="hold">
                            <p:stCondLst>
                              <p:cond delay="6000"/>
                            </p:stCondLst>
                            <p:childTnLst>
                              <p:par>
                                <p:cTn id="14" presetID="42" presetClass="path" presetSubtype="0" accel="50000" decel="50000" fill="hold" grpId="3" nodeType="afterEffect">
                                  <p:stCondLst>
                                    <p:cond delay="0"/>
                                  </p:stCondLst>
                                  <p:childTnLst>
                                    <p:animMotion origin="layout" path="M 0.49236 -0.00047 L 0.68142 -0.00047 " pathEditMode="relative" rAng="0" ptsTypes="AA">
                                      <p:cBhvr>
                                        <p:cTn id="15" dur="2000" fill="hold"/>
                                        <p:tgtEl>
                                          <p:spTgt spid="10"/>
                                        </p:tgtEl>
                                        <p:attrNameLst>
                                          <p:attrName>ppt_x</p:attrName>
                                          <p:attrName>ppt_y</p:attrName>
                                        </p:attrNameLst>
                                      </p:cBhvr>
                                      <p:rCtr x="9444" y="0"/>
                                    </p:animMotion>
                                  </p:childTnLst>
                                  <p:subTnLst>
                                    <p:audio>
                                      <p:cMediaNode>
                                        <p:cTn display="0" masterRel="sameClick">
                                          <p:stCondLst>
                                            <p:cond evt="begin" delay="0">
                                              <p:tn val="14"/>
                                            </p:cond>
                                          </p:stCondLst>
                                          <p:endCondLst>
                                            <p:cond evt="onStopAudio" delay="0">
                                              <p:tgtEl>
                                                <p:sldTgt/>
                                              </p:tgtEl>
                                            </p:cond>
                                          </p:endCondLst>
                                        </p:cTn>
                                        <p:tgtEl>
                                          <p:sndTgt r:embed="rId11" name="click.wav"/>
                                        </p:tgtEl>
                                      </p:cMediaNode>
                                    </p:audio>
                                  </p:subTnLst>
                                </p:cTn>
                              </p:par>
                            </p:childTnLst>
                          </p:cTn>
                        </p:par>
                        <p:par>
                          <p:cTn id="16" fill="hold">
                            <p:stCondLst>
                              <p:cond delay="8000"/>
                            </p:stCondLst>
                            <p:childTnLst>
                              <p:par>
                                <p:cTn id="17" presetID="42" presetClass="path" presetSubtype="0" accel="50000" decel="50000" fill="hold" grpId="4" nodeType="afterEffect">
                                  <p:stCondLst>
                                    <p:cond delay="0"/>
                                  </p:stCondLst>
                                  <p:childTnLst>
                                    <p:animMotion origin="layout" path="M 0.68142 -0.00047 L 0.8467 -0.00047 " pathEditMode="relative" rAng="0" ptsTypes="AA">
                                      <p:cBhvr>
                                        <p:cTn id="18" dur="2000" fill="hold"/>
                                        <p:tgtEl>
                                          <p:spTgt spid="10"/>
                                        </p:tgtEl>
                                        <p:attrNameLst>
                                          <p:attrName>ppt_x</p:attrName>
                                          <p:attrName>ppt_y</p:attrName>
                                        </p:attrNameLst>
                                      </p:cBhvr>
                                      <p:rCtr x="8264" y="0"/>
                                    </p:animMotion>
                                  </p:childTnLst>
                                  <p:subTnLst>
                                    <p:audio>
                                      <p:cMediaNode>
                                        <p:cTn display="0" masterRel="sameClick">
                                          <p:stCondLst>
                                            <p:cond evt="begin" delay="0">
                                              <p:tn val="17"/>
                                            </p:cond>
                                          </p:stCondLst>
                                          <p:endCondLst>
                                            <p:cond evt="onStopAudio" delay="0">
                                              <p:tgtEl>
                                                <p:sldTgt/>
                                              </p:tgtEl>
                                            </p:cond>
                                          </p:endCondLst>
                                        </p:cTn>
                                        <p:tgtEl>
                                          <p:sndTgt r:embed="rId11" name="click.wav"/>
                                        </p:tgtEl>
                                      </p:cMediaNode>
                                    </p:audio>
                                  </p:sub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0" nodeType="clickEffect">
                                  <p:stCondLst>
                                    <p:cond delay="0"/>
                                  </p:stCondLst>
                                  <p:childTnLst>
                                    <p:animMotion origin="layout" path="M -0.00364 2.37104E-6 L 0.12657 -0.00047 " pathEditMode="fixed" rAng="0" ptsTypes="AA">
                                      <p:cBhvr>
                                        <p:cTn id="22" dur="2000" fill="hold"/>
                                        <p:tgtEl>
                                          <p:spTgt spid="16"/>
                                        </p:tgtEl>
                                        <p:attrNameLst>
                                          <p:attrName>ppt_x</p:attrName>
                                          <p:attrName>ppt_y</p:attrName>
                                        </p:attrNameLst>
                                      </p:cBhvr>
                                      <p:rCtr x="6510" y="-23"/>
                                    </p:animMotion>
                                  </p:childTnLst>
                                  <p:subTnLst>
                                    <p:audio>
                                      <p:cMediaNode>
                                        <p:cTn display="0" masterRel="sameClick">
                                          <p:stCondLst>
                                            <p:cond evt="begin" delay="0">
                                              <p:tn val="21"/>
                                            </p:cond>
                                          </p:stCondLst>
                                          <p:endCondLst>
                                            <p:cond evt="onStopAudio" delay="0">
                                              <p:tgtEl>
                                                <p:sldTgt/>
                                              </p:tgtEl>
                                            </p:cond>
                                          </p:endCondLst>
                                        </p:cTn>
                                        <p:tgtEl>
                                          <p:sndTgt r:embed="rId11" name="click.wav"/>
                                        </p:tgtEl>
                                      </p:cMediaNode>
                                    </p:audio>
                                  </p:subTnLst>
                                </p:cTn>
                              </p:par>
                            </p:childTnLst>
                          </p:cTn>
                        </p:par>
                        <p:par>
                          <p:cTn id="23" fill="hold">
                            <p:stCondLst>
                              <p:cond delay="2000"/>
                            </p:stCondLst>
                            <p:childTnLst>
                              <p:par>
                                <p:cTn id="24" presetID="42" presetClass="path" presetSubtype="0" accel="50000" decel="50000" fill="hold" grpId="1" nodeType="afterEffect">
                                  <p:stCondLst>
                                    <p:cond delay="0"/>
                                  </p:stCondLst>
                                  <p:childTnLst>
                                    <p:animMotion origin="layout" path="M 0.12656 -0.00046 L 0.30764 -0.00046 " pathEditMode="fixed" rAng="0" ptsTypes="AA">
                                      <p:cBhvr>
                                        <p:cTn id="25" dur="2000" fill="hold"/>
                                        <p:tgtEl>
                                          <p:spTgt spid="16"/>
                                        </p:tgtEl>
                                        <p:attrNameLst>
                                          <p:attrName>ppt_x</p:attrName>
                                          <p:attrName>ppt_y</p:attrName>
                                        </p:attrNameLst>
                                      </p:cBhvr>
                                      <p:rCtr x="9045" y="0"/>
                                    </p:animMotion>
                                  </p:childTnLst>
                                  <p:subTnLst>
                                    <p:audio>
                                      <p:cMediaNode>
                                        <p:cTn display="0" masterRel="sameClick">
                                          <p:stCondLst>
                                            <p:cond evt="begin" delay="0">
                                              <p:tn val="24"/>
                                            </p:cond>
                                          </p:stCondLst>
                                          <p:endCondLst>
                                            <p:cond evt="onStopAudio" delay="0">
                                              <p:tgtEl>
                                                <p:sldTgt/>
                                              </p:tgtEl>
                                            </p:cond>
                                          </p:endCondLst>
                                        </p:cTn>
                                        <p:tgtEl>
                                          <p:sndTgt r:embed="rId11" name="click.wav"/>
                                        </p:tgtEl>
                                      </p:cMediaNode>
                                    </p:audio>
                                  </p:subTnLst>
                                </p:cTn>
                              </p:par>
                              <p:par>
                                <p:cTn id="26" presetID="63" presetClass="path" presetSubtype="0" accel="50000" decel="50000" fill="hold" grpId="0" nodeType="withEffect">
                                  <p:stCondLst>
                                    <p:cond delay="0"/>
                                  </p:stCondLst>
                                  <p:childTnLst>
                                    <p:animMotion origin="layout" path="M 2.22222E-6 1.97779E-6 L 0.13021 -0.00046 " pathEditMode="fixed" rAng="0" ptsTypes="AA">
                                      <p:cBhvr>
                                        <p:cTn id="27" dur="1900" fill="hold"/>
                                        <p:tgtEl>
                                          <p:spTgt spid="23"/>
                                        </p:tgtEl>
                                        <p:attrNameLst>
                                          <p:attrName>ppt_x</p:attrName>
                                          <p:attrName>ppt_y</p:attrName>
                                        </p:attrNameLst>
                                      </p:cBhvr>
                                      <p:rCtr x="6510" y="-23"/>
                                    </p:animMotion>
                                  </p:childTnLst>
                                  <p:subTnLst>
                                    <p:audio>
                                      <p:cMediaNode>
                                        <p:cTn display="0" masterRel="sameClick">
                                          <p:stCondLst>
                                            <p:cond evt="begin" delay="0">
                                              <p:tn val="26"/>
                                            </p:cond>
                                          </p:stCondLst>
                                          <p:endCondLst>
                                            <p:cond evt="onStopAudio" delay="0">
                                              <p:tgtEl>
                                                <p:sldTgt/>
                                              </p:tgtEl>
                                            </p:cond>
                                          </p:endCondLst>
                                        </p:cTn>
                                        <p:tgtEl>
                                          <p:sndTgt r:embed="rId11" name="click.wav"/>
                                        </p:tgtEl>
                                      </p:cMediaNode>
                                    </p:audio>
                                  </p:subTnLst>
                                </p:cTn>
                              </p:par>
                            </p:childTnLst>
                          </p:cTn>
                        </p:par>
                        <p:par>
                          <p:cTn id="28" fill="hold">
                            <p:stCondLst>
                              <p:cond delay="4000"/>
                            </p:stCondLst>
                            <p:childTnLst>
                              <p:par>
                                <p:cTn id="29" presetID="42" presetClass="path" presetSubtype="0" accel="50000" decel="50000" fill="hold" grpId="2" nodeType="afterEffect">
                                  <p:stCondLst>
                                    <p:cond delay="0"/>
                                  </p:stCondLst>
                                  <p:childTnLst>
                                    <p:animMotion origin="layout" path="M 0.30764 -0.00047 L 0.49236 -0.00047 " pathEditMode="fixed" rAng="0" ptsTypes="AA">
                                      <p:cBhvr>
                                        <p:cTn id="30" dur="2000" fill="hold"/>
                                        <p:tgtEl>
                                          <p:spTgt spid="16"/>
                                        </p:tgtEl>
                                        <p:attrNameLst>
                                          <p:attrName>ppt_x</p:attrName>
                                          <p:attrName>ppt_y</p:attrName>
                                        </p:attrNameLst>
                                      </p:cBhvr>
                                      <p:rCtr x="9236" y="0"/>
                                    </p:animMotion>
                                  </p:childTnLst>
                                  <p:subTnLst>
                                    <p:audio>
                                      <p:cMediaNode>
                                        <p:cTn display="0" masterRel="sameClick">
                                          <p:stCondLst>
                                            <p:cond evt="begin" delay="0">
                                              <p:tn val="29"/>
                                            </p:cond>
                                          </p:stCondLst>
                                          <p:endCondLst>
                                            <p:cond evt="onStopAudio" delay="0">
                                              <p:tgtEl>
                                                <p:sldTgt/>
                                              </p:tgtEl>
                                            </p:cond>
                                          </p:endCondLst>
                                        </p:cTn>
                                        <p:tgtEl>
                                          <p:sndTgt r:embed="rId11" name="click.wav"/>
                                        </p:tgtEl>
                                      </p:cMediaNode>
                                    </p:audio>
                                  </p:subTnLst>
                                </p:cTn>
                              </p:par>
                              <p:par>
                                <p:cTn id="31" presetID="42" presetClass="path" presetSubtype="0" accel="50000" decel="50000" fill="hold" grpId="1" nodeType="withEffect">
                                  <p:stCondLst>
                                    <p:cond delay="0"/>
                                  </p:stCondLst>
                                  <p:childTnLst>
                                    <p:animMotion origin="layout" path="M 0.12656 -0.00046 L 0.30764 -0.00046 " pathEditMode="fixed" rAng="0" ptsTypes="AA">
                                      <p:cBhvr>
                                        <p:cTn id="32" dur="2000" fill="hold"/>
                                        <p:tgtEl>
                                          <p:spTgt spid="23"/>
                                        </p:tgtEl>
                                        <p:attrNameLst>
                                          <p:attrName>ppt_x</p:attrName>
                                          <p:attrName>ppt_y</p:attrName>
                                        </p:attrNameLst>
                                      </p:cBhvr>
                                      <p:rCtr x="9045" y="0"/>
                                    </p:animMotion>
                                  </p:childTnLst>
                                  <p:subTnLst>
                                    <p:audio>
                                      <p:cMediaNode>
                                        <p:cTn display="0" masterRel="sameClick">
                                          <p:stCondLst>
                                            <p:cond evt="begin" delay="0">
                                              <p:tn val="31"/>
                                            </p:cond>
                                          </p:stCondLst>
                                          <p:endCondLst>
                                            <p:cond evt="onStopAudio" delay="0">
                                              <p:tgtEl>
                                                <p:sldTgt/>
                                              </p:tgtEl>
                                            </p:cond>
                                          </p:endCondLst>
                                        </p:cTn>
                                        <p:tgtEl>
                                          <p:sndTgt r:embed="rId11" name="click.wav"/>
                                        </p:tgtEl>
                                      </p:cMediaNode>
                                    </p:audio>
                                  </p:subTnLst>
                                </p:cTn>
                              </p:par>
                              <p:par>
                                <p:cTn id="33" presetID="63" presetClass="path" presetSubtype="0" accel="50000" decel="50000" fill="hold" grpId="0" nodeType="withEffect">
                                  <p:stCondLst>
                                    <p:cond delay="0"/>
                                  </p:stCondLst>
                                  <p:childTnLst>
                                    <p:animMotion origin="layout" path="M 2.22222E-6 2.34328E-6 L 0.13021 -0.00046 " pathEditMode="fixed" rAng="0" ptsTypes="AA">
                                      <p:cBhvr>
                                        <p:cTn id="34" dur="2000" fill="hold"/>
                                        <p:tgtEl>
                                          <p:spTgt spid="24"/>
                                        </p:tgtEl>
                                        <p:attrNameLst>
                                          <p:attrName>ppt_x</p:attrName>
                                          <p:attrName>ppt_y</p:attrName>
                                        </p:attrNameLst>
                                      </p:cBhvr>
                                      <p:rCtr x="6510" y="-23"/>
                                    </p:animMotion>
                                  </p:childTnLst>
                                  <p:subTnLst>
                                    <p:audio>
                                      <p:cMediaNode>
                                        <p:cTn display="0" masterRel="sameClick">
                                          <p:stCondLst>
                                            <p:cond evt="begin" delay="0">
                                              <p:tn val="33"/>
                                            </p:cond>
                                          </p:stCondLst>
                                          <p:endCondLst>
                                            <p:cond evt="onStopAudio" delay="0">
                                              <p:tgtEl>
                                                <p:sldTgt/>
                                              </p:tgtEl>
                                            </p:cond>
                                          </p:endCondLst>
                                        </p:cTn>
                                        <p:tgtEl>
                                          <p:sndTgt r:embed="rId11" name="click.wav"/>
                                        </p:tgtEl>
                                      </p:cMediaNode>
                                    </p:audio>
                                  </p:subTnLst>
                                </p:cTn>
                              </p:par>
                            </p:childTnLst>
                          </p:cTn>
                        </p:par>
                        <p:par>
                          <p:cTn id="35" fill="hold">
                            <p:stCondLst>
                              <p:cond delay="6000"/>
                            </p:stCondLst>
                            <p:childTnLst>
                              <p:par>
                                <p:cTn id="36" presetID="42" presetClass="path" presetSubtype="0" accel="50000" decel="50000" fill="hold" grpId="3" nodeType="afterEffect">
                                  <p:stCondLst>
                                    <p:cond delay="0"/>
                                  </p:stCondLst>
                                  <p:childTnLst>
                                    <p:animMotion origin="layout" path="M 0.49236 -0.00047 L 0.68142 -0.00047 " pathEditMode="fixed" rAng="0" ptsTypes="AA">
                                      <p:cBhvr>
                                        <p:cTn id="37" dur="2000" fill="hold"/>
                                        <p:tgtEl>
                                          <p:spTgt spid="16"/>
                                        </p:tgtEl>
                                        <p:attrNameLst>
                                          <p:attrName>ppt_x</p:attrName>
                                          <p:attrName>ppt_y</p:attrName>
                                        </p:attrNameLst>
                                      </p:cBhvr>
                                      <p:rCtr x="9444" y="0"/>
                                    </p:animMotion>
                                  </p:childTnLst>
                                  <p:subTnLst>
                                    <p:audio>
                                      <p:cMediaNode>
                                        <p:cTn display="0" masterRel="sameClick">
                                          <p:stCondLst>
                                            <p:cond evt="begin" delay="0">
                                              <p:tn val="36"/>
                                            </p:cond>
                                          </p:stCondLst>
                                          <p:endCondLst>
                                            <p:cond evt="onStopAudio" delay="0">
                                              <p:tgtEl>
                                                <p:sldTgt/>
                                              </p:tgtEl>
                                            </p:cond>
                                          </p:endCondLst>
                                        </p:cTn>
                                        <p:tgtEl>
                                          <p:sndTgt r:embed="rId11" name="click.wav"/>
                                        </p:tgtEl>
                                      </p:cMediaNode>
                                    </p:audio>
                                  </p:subTnLst>
                                </p:cTn>
                              </p:par>
                              <p:par>
                                <p:cTn id="38" presetID="42" presetClass="path" presetSubtype="0" accel="50000" decel="50000" fill="hold" grpId="2" nodeType="withEffect">
                                  <p:stCondLst>
                                    <p:cond delay="0"/>
                                  </p:stCondLst>
                                  <p:childTnLst>
                                    <p:animMotion origin="layout" path="M 0.30764 -0.00047 L 0.49236 -0.00047 " pathEditMode="fixed" rAng="0" ptsTypes="AA">
                                      <p:cBhvr>
                                        <p:cTn id="39" dur="2000" fill="hold"/>
                                        <p:tgtEl>
                                          <p:spTgt spid="23"/>
                                        </p:tgtEl>
                                        <p:attrNameLst>
                                          <p:attrName>ppt_x</p:attrName>
                                          <p:attrName>ppt_y</p:attrName>
                                        </p:attrNameLst>
                                      </p:cBhvr>
                                      <p:rCtr x="9236" y="0"/>
                                    </p:animMotion>
                                  </p:childTnLst>
                                  <p:subTnLst>
                                    <p:audio>
                                      <p:cMediaNode>
                                        <p:cTn display="0" masterRel="sameClick">
                                          <p:stCondLst>
                                            <p:cond evt="begin" delay="0">
                                              <p:tn val="38"/>
                                            </p:cond>
                                          </p:stCondLst>
                                          <p:endCondLst>
                                            <p:cond evt="onStopAudio" delay="0">
                                              <p:tgtEl>
                                                <p:sldTgt/>
                                              </p:tgtEl>
                                            </p:cond>
                                          </p:endCondLst>
                                        </p:cTn>
                                        <p:tgtEl>
                                          <p:sndTgt r:embed="rId11" name="click.wav"/>
                                        </p:tgtEl>
                                      </p:cMediaNode>
                                    </p:audio>
                                  </p:subTnLst>
                                </p:cTn>
                              </p:par>
                              <p:par>
                                <p:cTn id="40" presetID="42" presetClass="path" presetSubtype="0" accel="50000" decel="50000" fill="hold" grpId="1" nodeType="withEffect">
                                  <p:stCondLst>
                                    <p:cond delay="0"/>
                                  </p:stCondLst>
                                  <p:childTnLst>
                                    <p:animMotion origin="layout" path="M 0.12656 -0.00046 L 0.30764 -0.00046 " pathEditMode="relative" rAng="0" ptsTypes="AA">
                                      <p:cBhvr>
                                        <p:cTn id="41" dur="2000" fill="hold"/>
                                        <p:tgtEl>
                                          <p:spTgt spid="24"/>
                                        </p:tgtEl>
                                        <p:attrNameLst>
                                          <p:attrName>ppt_x</p:attrName>
                                          <p:attrName>ppt_y</p:attrName>
                                        </p:attrNameLst>
                                      </p:cBhvr>
                                      <p:rCtr x="9045" y="0"/>
                                    </p:animMotion>
                                  </p:childTnLst>
                                  <p:subTnLst>
                                    <p:audio>
                                      <p:cMediaNode>
                                        <p:cTn display="0" masterRel="sameClick">
                                          <p:stCondLst>
                                            <p:cond evt="begin" delay="0">
                                              <p:tn val="40"/>
                                            </p:cond>
                                          </p:stCondLst>
                                          <p:endCondLst>
                                            <p:cond evt="onStopAudio" delay="0">
                                              <p:tgtEl>
                                                <p:sldTgt/>
                                              </p:tgtEl>
                                            </p:cond>
                                          </p:endCondLst>
                                        </p:cTn>
                                        <p:tgtEl>
                                          <p:sndTgt r:embed="rId11" name="click.wav"/>
                                        </p:tgtEl>
                                      </p:cMediaNode>
                                    </p:audio>
                                  </p:subTnLst>
                                </p:cTn>
                              </p:par>
                              <p:par>
                                <p:cTn id="42" presetID="63" presetClass="path" presetSubtype="0" accel="50000" decel="50000" fill="hold" grpId="0" nodeType="withEffect">
                                  <p:stCondLst>
                                    <p:cond delay="0"/>
                                  </p:stCondLst>
                                  <p:childTnLst>
                                    <p:animMotion origin="layout" path="M 4.72222E-6 3.27088E-6 L 0.1302 -0.00047 " pathEditMode="fixed" rAng="0" ptsTypes="AA">
                                      <p:cBhvr>
                                        <p:cTn id="43" dur="2000" fill="hold"/>
                                        <p:tgtEl>
                                          <p:spTgt spid="25"/>
                                        </p:tgtEl>
                                        <p:attrNameLst>
                                          <p:attrName>ppt_x</p:attrName>
                                          <p:attrName>ppt_y</p:attrName>
                                        </p:attrNameLst>
                                      </p:cBhvr>
                                      <p:rCtr x="6510" y="-23"/>
                                    </p:animMotion>
                                  </p:childTnLst>
                                  <p:subTnLst>
                                    <p:audio>
                                      <p:cMediaNode>
                                        <p:cTn display="0" masterRel="sameClick">
                                          <p:stCondLst>
                                            <p:cond evt="begin" delay="0">
                                              <p:tn val="42"/>
                                            </p:cond>
                                          </p:stCondLst>
                                          <p:endCondLst>
                                            <p:cond evt="onStopAudio" delay="0">
                                              <p:tgtEl>
                                                <p:sldTgt/>
                                              </p:tgtEl>
                                            </p:cond>
                                          </p:endCondLst>
                                        </p:cTn>
                                        <p:tgtEl>
                                          <p:sndTgt r:embed="rId11" name="click.wav"/>
                                        </p:tgtEl>
                                      </p:cMediaNode>
                                    </p:audio>
                                  </p:subTnLst>
                                </p:cTn>
                              </p:par>
                            </p:childTnLst>
                          </p:cTn>
                        </p:par>
                        <p:par>
                          <p:cTn id="44" fill="hold">
                            <p:stCondLst>
                              <p:cond delay="8000"/>
                            </p:stCondLst>
                            <p:childTnLst>
                              <p:par>
                                <p:cTn id="45" presetID="42" presetClass="path" presetSubtype="0" accel="50000" decel="50000" fill="hold" grpId="4" nodeType="afterEffect">
                                  <p:stCondLst>
                                    <p:cond delay="0"/>
                                  </p:stCondLst>
                                  <p:childTnLst>
                                    <p:animMotion origin="layout" path="M 0.68142 -0.00047 L 0.8467 -0.00047 " pathEditMode="fixed" rAng="0" ptsTypes="AA">
                                      <p:cBhvr>
                                        <p:cTn id="46" dur="2000" fill="hold"/>
                                        <p:tgtEl>
                                          <p:spTgt spid="16"/>
                                        </p:tgtEl>
                                        <p:attrNameLst>
                                          <p:attrName>ppt_x</p:attrName>
                                          <p:attrName>ppt_y</p:attrName>
                                        </p:attrNameLst>
                                      </p:cBhvr>
                                      <p:rCtr x="8264" y="0"/>
                                    </p:animMotion>
                                  </p:childTnLst>
                                  <p:subTnLst>
                                    <p:audio>
                                      <p:cMediaNode>
                                        <p:cTn display="0" masterRel="sameClick">
                                          <p:stCondLst>
                                            <p:cond evt="begin" delay="0">
                                              <p:tn val="45"/>
                                            </p:cond>
                                          </p:stCondLst>
                                          <p:endCondLst>
                                            <p:cond evt="onStopAudio" delay="0">
                                              <p:tgtEl>
                                                <p:sldTgt/>
                                              </p:tgtEl>
                                            </p:cond>
                                          </p:endCondLst>
                                        </p:cTn>
                                        <p:tgtEl>
                                          <p:sndTgt r:embed="rId11" name="click.wav"/>
                                        </p:tgtEl>
                                      </p:cMediaNode>
                                    </p:audio>
                                  </p:subTnLst>
                                </p:cTn>
                              </p:par>
                              <p:par>
                                <p:cTn id="47" presetID="42" presetClass="path" presetSubtype="0" accel="50000" decel="50000" fill="hold" grpId="3" nodeType="withEffect">
                                  <p:stCondLst>
                                    <p:cond delay="0"/>
                                  </p:stCondLst>
                                  <p:childTnLst>
                                    <p:animMotion origin="layout" path="M 0.49236 -0.00047 L 0.68142 -0.00047 " pathEditMode="fixed" rAng="0" ptsTypes="AA">
                                      <p:cBhvr>
                                        <p:cTn id="48" dur="2000" fill="hold"/>
                                        <p:tgtEl>
                                          <p:spTgt spid="23"/>
                                        </p:tgtEl>
                                        <p:attrNameLst>
                                          <p:attrName>ppt_x</p:attrName>
                                          <p:attrName>ppt_y</p:attrName>
                                        </p:attrNameLst>
                                      </p:cBhvr>
                                      <p:rCtr x="9444" y="0"/>
                                    </p:animMotion>
                                  </p:childTnLst>
                                  <p:subTnLst>
                                    <p:audio>
                                      <p:cMediaNode>
                                        <p:cTn display="0" masterRel="sameClick">
                                          <p:stCondLst>
                                            <p:cond evt="begin" delay="0">
                                              <p:tn val="47"/>
                                            </p:cond>
                                          </p:stCondLst>
                                          <p:endCondLst>
                                            <p:cond evt="onStopAudio" delay="0">
                                              <p:tgtEl>
                                                <p:sldTgt/>
                                              </p:tgtEl>
                                            </p:cond>
                                          </p:endCondLst>
                                        </p:cTn>
                                        <p:tgtEl>
                                          <p:sndTgt r:embed="rId11" name="click.wav"/>
                                        </p:tgtEl>
                                      </p:cMediaNode>
                                    </p:audio>
                                  </p:subTnLst>
                                </p:cTn>
                              </p:par>
                              <p:par>
                                <p:cTn id="49" presetID="42" presetClass="path" presetSubtype="0" accel="50000" decel="50000" fill="hold" grpId="2" nodeType="withEffect">
                                  <p:stCondLst>
                                    <p:cond delay="0"/>
                                  </p:stCondLst>
                                  <p:childTnLst>
                                    <p:animMotion origin="layout" path="M 0.30764 -0.00047 L 0.49236 -0.00047 " pathEditMode="relative" rAng="0" ptsTypes="AA">
                                      <p:cBhvr>
                                        <p:cTn id="50" dur="2000" fill="hold"/>
                                        <p:tgtEl>
                                          <p:spTgt spid="24"/>
                                        </p:tgtEl>
                                        <p:attrNameLst>
                                          <p:attrName>ppt_x</p:attrName>
                                          <p:attrName>ppt_y</p:attrName>
                                        </p:attrNameLst>
                                      </p:cBhvr>
                                      <p:rCtr x="9236" y="0"/>
                                    </p:animMotion>
                                  </p:childTnLst>
                                  <p:subTnLst>
                                    <p:audio>
                                      <p:cMediaNode>
                                        <p:cTn display="0" masterRel="sameClick">
                                          <p:stCondLst>
                                            <p:cond evt="begin" delay="0">
                                              <p:tn val="49"/>
                                            </p:cond>
                                          </p:stCondLst>
                                          <p:endCondLst>
                                            <p:cond evt="onStopAudio" delay="0">
                                              <p:tgtEl>
                                                <p:sldTgt/>
                                              </p:tgtEl>
                                            </p:cond>
                                          </p:endCondLst>
                                        </p:cTn>
                                        <p:tgtEl>
                                          <p:sndTgt r:embed="rId11" name="click.wav"/>
                                        </p:tgtEl>
                                      </p:cMediaNode>
                                    </p:audio>
                                  </p:subTnLst>
                                </p:cTn>
                              </p:par>
                              <p:par>
                                <p:cTn id="51" presetID="42" presetClass="path" presetSubtype="0" accel="50000" decel="50000" fill="hold" grpId="1" nodeType="withEffect">
                                  <p:stCondLst>
                                    <p:cond delay="0"/>
                                  </p:stCondLst>
                                  <p:childTnLst>
                                    <p:animMotion origin="layout" path="M 0.12656 -0.00046 L 0.30764 -0.00046 " pathEditMode="fixed" rAng="0" ptsTypes="AA">
                                      <p:cBhvr>
                                        <p:cTn id="52" dur="2000" fill="hold"/>
                                        <p:tgtEl>
                                          <p:spTgt spid="25"/>
                                        </p:tgtEl>
                                        <p:attrNameLst>
                                          <p:attrName>ppt_x</p:attrName>
                                          <p:attrName>ppt_y</p:attrName>
                                        </p:attrNameLst>
                                      </p:cBhvr>
                                      <p:rCtr x="9045" y="0"/>
                                    </p:animMotion>
                                  </p:childTnLst>
                                  <p:subTnLst>
                                    <p:audio>
                                      <p:cMediaNode>
                                        <p:cTn display="0" masterRel="sameClick">
                                          <p:stCondLst>
                                            <p:cond evt="begin" delay="0">
                                              <p:tn val="51"/>
                                            </p:cond>
                                          </p:stCondLst>
                                          <p:endCondLst>
                                            <p:cond evt="onStopAudio" delay="0">
                                              <p:tgtEl>
                                                <p:sldTgt/>
                                              </p:tgtEl>
                                            </p:cond>
                                          </p:endCondLst>
                                        </p:cTn>
                                        <p:tgtEl>
                                          <p:sndTgt r:embed="rId11" name="click.wav"/>
                                        </p:tgtEl>
                                      </p:cMediaNode>
                                    </p:audio>
                                  </p:subTnLst>
                                </p:cTn>
                              </p:par>
                              <p:par>
                                <p:cTn id="53" presetID="63" presetClass="path" presetSubtype="0" accel="50000" decel="50000" fill="hold" grpId="0" nodeType="withEffect">
                                  <p:stCondLst>
                                    <p:cond delay="0"/>
                                  </p:stCondLst>
                                  <p:childTnLst>
                                    <p:animMotion origin="layout" path="M 4.72222E-6 3.63636E-6 L 0.1302 -0.00047 " pathEditMode="fixed" rAng="0" ptsTypes="AA">
                                      <p:cBhvr>
                                        <p:cTn id="54" dur="2000" fill="hold"/>
                                        <p:tgtEl>
                                          <p:spTgt spid="26"/>
                                        </p:tgtEl>
                                        <p:attrNameLst>
                                          <p:attrName>ppt_x</p:attrName>
                                          <p:attrName>ppt_y</p:attrName>
                                        </p:attrNameLst>
                                      </p:cBhvr>
                                      <p:rCtr x="6510" y="-23"/>
                                    </p:animMotion>
                                  </p:childTnLst>
                                  <p:subTnLst>
                                    <p:audio>
                                      <p:cMediaNode>
                                        <p:cTn display="0" masterRel="sameClick">
                                          <p:stCondLst>
                                            <p:cond evt="begin" delay="0">
                                              <p:tn val="53"/>
                                            </p:cond>
                                          </p:stCondLst>
                                          <p:endCondLst>
                                            <p:cond evt="onStopAudio" delay="0">
                                              <p:tgtEl>
                                                <p:sldTgt/>
                                              </p:tgtEl>
                                            </p:cond>
                                          </p:endCondLst>
                                        </p:cTn>
                                        <p:tgtEl>
                                          <p:sndTgt r:embed="rId11" name="click.wav"/>
                                        </p:tgtEl>
                                      </p:cMediaNode>
                                    </p:audio>
                                  </p:subTnLst>
                                </p:cTn>
                              </p:par>
                            </p:childTnLst>
                          </p:cTn>
                        </p:par>
                        <p:par>
                          <p:cTn id="55" fill="hold">
                            <p:stCondLst>
                              <p:cond delay="10000"/>
                            </p:stCondLst>
                            <p:childTnLst>
                              <p:par>
                                <p:cTn id="56" presetID="42" presetClass="path" presetSubtype="0" accel="50000" decel="50000" fill="hold" grpId="4" nodeType="afterEffect">
                                  <p:stCondLst>
                                    <p:cond delay="0"/>
                                  </p:stCondLst>
                                  <p:childTnLst>
                                    <p:animMotion origin="layout" path="M 0.68142 -0.00047 L 0.8467 -0.00047 " pathEditMode="fixed" rAng="0" ptsTypes="AA">
                                      <p:cBhvr>
                                        <p:cTn id="57" dur="2000" fill="hold"/>
                                        <p:tgtEl>
                                          <p:spTgt spid="23"/>
                                        </p:tgtEl>
                                        <p:attrNameLst>
                                          <p:attrName>ppt_x</p:attrName>
                                          <p:attrName>ppt_y</p:attrName>
                                        </p:attrNameLst>
                                      </p:cBhvr>
                                      <p:rCtr x="8264" y="0"/>
                                    </p:animMotion>
                                  </p:childTnLst>
                                  <p:subTnLst>
                                    <p:audio>
                                      <p:cMediaNode>
                                        <p:cTn display="0" masterRel="sameClick">
                                          <p:stCondLst>
                                            <p:cond evt="begin" delay="0">
                                              <p:tn val="56"/>
                                            </p:cond>
                                          </p:stCondLst>
                                          <p:endCondLst>
                                            <p:cond evt="onStopAudio" delay="0">
                                              <p:tgtEl>
                                                <p:sldTgt/>
                                              </p:tgtEl>
                                            </p:cond>
                                          </p:endCondLst>
                                        </p:cTn>
                                        <p:tgtEl>
                                          <p:sndTgt r:embed="rId11" name="click.wav"/>
                                        </p:tgtEl>
                                      </p:cMediaNode>
                                    </p:audio>
                                  </p:subTnLst>
                                </p:cTn>
                              </p:par>
                              <p:par>
                                <p:cTn id="58" presetID="42" presetClass="path" presetSubtype="0" accel="50000" decel="50000" fill="hold" grpId="3" nodeType="withEffect">
                                  <p:stCondLst>
                                    <p:cond delay="0"/>
                                  </p:stCondLst>
                                  <p:childTnLst>
                                    <p:animMotion origin="layout" path="M 0.49236 -0.00047 L 0.68142 -0.00047 " pathEditMode="relative" rAng="0" ptsTypes="AA">
                                      <p:cBhvr>
                                        <p:cTn id="59" dur="2000" fill="hold"/>
                                        <p:tgtEl>
                                          <p:spTgt spid="24"/>
                                        </p:tgtEl>
                                        <p:attrNameLst>
                                          <p:attrName>ppt_x</p:attrName>
                                          <p:attrName>ppt_y</p:attrName>
                                        </p:attrNameLst>
                                      </p:cBhvr>
                                      <p:rCtr x="9444" y="0"/>
                                    </p:animMotion>
                                  </p:childTnLst>
                                  <p:subTnLst>
                                    <p:audio>
                                      <p:cMediaNode>
                                        <p:cTn display="0" masterRel="sameClick">
                                          <p:stCondLst>
                                            <p:cond evt="begin" delay="0">
                                              <p:tn val="58"/>
                                            </p:cond>
                                          </p:stCondLst>
                                          <p:endCondLst>
                                            <p:cond evt="onStopAudio" delay="0">
                                              <p:tgtEl>
                                                <p:sldTgt/>
                                              </p:tgtEl>
                                            </p:cond>
                                          </p:endCondLst>
                                        </p:cTn>
                                        <p:tgtEl>
                                          <p:sndTgt r:embed="rId11" name="click.wav"/>
                                        </p:tgtEl>
                                      </p:cMediaNode>
                                    </p:audio>
                                  </p:subTnLst>
                                </p:cTn>
                              </p:par>
                              <p:par>
                                <p:cTn id="60" presetID="42" presetClass="path" presetSubtype="0" accel="50000" decel="50000" fill="hold" grpId="2" nodeType="withEffect">
                                  <p:stCondLst>
                                    <p:cond delay="0"/>
                                  </p:stCondLst>
                                  <p:childTnLst>
                                    <p:animMotion origin="layout" path="M 0.30764 -0.00047 L 0.49236 -0.00047 " pathEditMode="fixed" rAng="0" ptsTypes="AA">
                                      <p:cBhvr>
                                        <p:cTn id="61" dur="2000" fill="hold"/>
                                        <p:tgtEl>
                                          <p:spTgt spid="25"/>
                                        </p:tgtEl>
                                        <p:attrNameLst>
                                          <p:attrName>ppt_x</p:attrName>
                                          <p:attrName>ppt_y</p:attrName>
                                        </p:attrNameLst>
                                      </p:cBhvr>
                                      <p:rCtr x="9236" y="0"/>
                                    </p:animMotion>
                                  </p:childTnLst>
                                  <p:subTnLst>
                                    <p:audio>
                                      <p:cMediaNode>
                                        <p:cTn display="0" masterRel="sameClick">
                                          <p:stCondLst>
                                            <p:cond evt="begin" delay="0">
                                              <p:tn val="60"/>
                                            </p:cond>
                                          </p:stCondLst>
                                          <p:endCondLst>
                                            <p:cond evt="onStopAudio" delay="0">
                                              <p:tgtEl>
                                                <p:sldTgt/>
                                              </p:tgtEl>
                                            </p:cond>
                                          </p:endCondLst>
                                        </p:cTn>
                                        <p:tgtEl>
                                          <p:sndTgt r:embed="rId11" name="click.wav"/>
                                        </p:tgtEl>
                                      </p:cMediaNode>
                                    </p:audio>
                                  </p:subTnLst>
                                </p:cTn>
                              </p:par>
                              <p:par>
                                <p:cTn id="62" presetID="42" presetClass="path" presetSubtype="0" accel="50000" decel="50000" fill="hold" grpId="1" nodeType="withEffect">
                                  <p:stCondLst>
                                    <p:cond delay="0"/>
                                  </p:stCondLst>
                                  <p:childTnLst>
                                    <p:animMotion origin="layout" path="M 0.12656 -0.00046 L 0.30764 -0.00046 " pathEditMode="fixed" rAng="0" ptsTypes="AA">
                                      <p:cBhvr>
                                        <p:cTn id="63" dur="2000" fill="hold"/>
                                        <p:tgtEl>
                                          <p:spTgt spid="26"/>
                                        </p:tgtEl>
                                        <p:attrNameLst>
                                          <p:attrName>ppt_x</p:attrName>
                                          <p:attrName>ppt_y</p:attrName>
                                        </p:attrNameLst>
                                      </p:cBhvr>
                                      <p:rCtr x="9045" y="0"/>
                                    </p:animMotion>
                                  </p:childTnLst>
                                  <p:subTnLst>
                                    <p:audio>
                                      <p:cMediaNode>
                                        <p:cTn display="0" masterRel="sameClick">
                                          <p:stCondLst>
                                            <p:cond evt="begin" delay="0">
                                              <p:tn val="62"/>
                                            </p:cond>
                                          </p:stCondLst>
                                          <p:endCondLst>
                                            <p:cond evt="onStopAudio" delay="0">
                                              <p:tgtEl>
                                                <p:sldTgt/>
                                              </p:tgtEl>
                                            </p:cond>
                                          </p:endCondLst>
                                        </p:cTn>
                                        <p:tgtEl>
                                          <p:sndTgt r:embed="rId11" name="click.wav"/>
                                        </p:tgtEl>
                                      </p:cMediaNode>
                                    </p:audio>
                                  </p:subTnLst>
                                </p:cTn>
                              </p:par>
                            </p:childTnLst>
                          </p:cTn>
                        </p:par>
                        <p:par>
                          <p:cTn id="64" fill="hold">
                            <p:stCondLst>
                              <p:cond delay="12000"/>
                            </p:stCondLst>
                            <p:childTnLst>
                              <p:par>
                                <p:cTn id="65" presetID="42" presetClass="path" presetSubtype="0" accel="50000" decel="50000" fill="hold" grpId="4" nodeType="afterEffect">
                                  <p:stCondLst>
                                    <p:cond delay="0"/>
                                  </p:stCondLst>
                                  <p:childTnLst>
                                    <p:animMotion origin="layout" path="M 0.68142 -0.00047 L 0.8467 -0.00047 " pathEditMode="relative" rAng="0" ptsTypes="AA">
                                      <p:cBhvr>
                                        <p:cTn id="66" dur="2000" fill="hold"/>
                                        <p:tgtEl>
                                          <p:spTgt spid="24"/>
                                        </p:tgtEl>
                                        <p:attrNameLst>
                                          <p:attrName>ppt_x</p:attrName>
                                          <p:attrName>ppt_y</p:attrName>
                                        </p:attrNameLst>
                                      </p:cBhvr>
                                      <p:rCtr x="8264" y="0"/>
                                    </p:animMotion>
                                  </p:childTnLst>
                                  <p:subTnLst>
                                    <p:audio>
                                      <p:cMediaNode>
                                        <p:cTn display="0" masterRel="sameClick">
                                          <p:stCondLst>
                                            <p:cond evt="begin" delay="0">
                                              <p:tn val="65"/>
                                            </p:cond>
                                          </p:stCondLst>
                                          <p:endCondLst>
                                            <p:cond evt="onStopAudio" delay="0">
                                              <p:tgtEl>
                                                <p:sldTgt/>
                                              </p:tgtEl>
                                            </p:cond>
                                          </p:endCondLst>
                                        </p:cTn>
                                        <p:tgtEl>
                                          <p:sndTgt r:embed="rId11" name="click.wav"/>
                                        </p:tgtEl>
                                      </p:cMediaNode>
                                    </p:audio>
                                  </p:subTnLst>
                                </p:cTn>
                              </p:par>
                              <p:par>
                                <p:cTn id="67" presetID="42" presetClass="path" presetSubtype="0" accel="50000" decel="50000" fill="hold" grpId="3" nodeType="withEffect">
                                  <p:stCondLst>
                                    <p:cond delay="0"/>
                                  </p:stCondLst>
                                  <p:childTnLst>
                                    <p:animMotion origin="layout" path="M 0.49236 -0.00047 L 0.68142 -0.00047 " pathEditMode="fixed" rAng="0" ptsTypes="AA">
                                      <p:cBhvr>
                                        <p:cTn id="68" dur="2000" fill="hold"/>
                                        <p:tgtEl>
                                          <p:spTgt spid="25"/>
                                        </p:tgtEl>
                                        <p:attrNameLst>
                                          <p:attrName>ppt_x</p:attrName>
                                          <p:attrName>ppt_y</p:attrName>
                                        </p:attrNameLst>
                                      </p:cBhvr>
                                      <p:rCtr x="9444" y="0"/>
                                    </p:animMotion>
                                  </p:childTnLst>
                                  <p:subTnLst>
                                    <p:audio>
                                      <p:cMediaNode>
                                        <p:cTn display="0" masterRel="sameClick">
                                          <p:stCondLst>
                                            <p:cond evt="begin" delay="0">
                                              <p:tn val="67"/>
                                            </p:cond>
                                          </p:stCondLst>
                                          <p:endCondLst>
                                            <p:cond evt="onStopAudio" delay="0">
                                              <p:tgtEl>
                                                <p:sldTgt/>
                                              </p:tgtEl>
                                            </p:cond>
                                          </p:endCondLst>
                                        </p:cTn>
                                        <p:tgtEl>
                                          <p:sndTgt r:embed="rId11" name="click.wav"/>
                                        </p:tgtEl>
                                      </p:cMediaNode>
                                    </p:audio>
                                  </p:subTnLst>
                                </p:cTn>
                              </p:par>
                              <p:par>
                                <p:cTn id="69" presetID="42" presetClass="path" presetSubtype="0" accel="50000" decel="50000" fill="hold" grpId="2" nodeType="withEffect">
                                  <p:stCondLst>
                                    <p:cond delay="0"/>
                                  </p:stCondLst>
                                  <p:childTnLst>
                                    <p:animMotion origin="layout" path="M 0.30764 -0.00047 L 0.49236 -0.00047 " pathEditMode="fixed" rAng="0" ptsTypes="AA">
                                      <p:cBhvr>
                                        <p:cTn id="70" dur="2000" fill="hold"/>
                                        <p:tgtEl>
                                          <p:spTgt spid="26"/>
                                        </p:tgtEl>
                                        <p:attrNameLst>
                                          <p:attrName>ppt_x</p:attrName>
                                          <p:attrName>ppt_y</p:attrName>
                                        </p:attrNameLst>
                                      </p:cBhvr>
                                      <p:rCtr x="9236" y="0"/>
                                    </p:animMotion>
                                  </p:childTnLst>
                                  <p:subTnLst>
                                    <p:audio>
                                      <p:cMediaNode>
                                        <p:cTn display="0" masterRel="sameClick">
                                          <p:stCondLst>
                                            <p:cond evt="begin" delay="0">
                                              <p:tn val="69"/>
                                            </p:cond>
                                          </p:stCondLst>
                                          <p:endCondLst>
                                            <p:cond evt="onStopAudio" delay="0">
                                              <p:tgtEl>
                                                <p:sldTgt/>
                                              </p:tgtEl>
                                            </p:cond>
                                          </p:endCondLst>
                                        </p:cTn>
                                        <p:tgtEl>
                                          <p:sndTgt r:embed="rId11" name="click.wav"/>
                                        </p:tgtEl>
                                      </p:cMediaNode>
                                    </p:audio>
                                  </p:subTnLst>
                                </p:cTn>
                              </p:par>
                            </p:childTnLst>
                          </p:cTn>
                        </p:par>
                        <p:par>
                          <p:cTn id="71" fill="hold">
                            <p:stCondLst>
                              <p:cond delay="14000"/>
                            </p:stCondLst>
                            <p:childTnLst>
                              <p:par>
                                <p:cTn id="72" presetID="42" presetClass="path" presetSubtype="0" accel="50000" decel="50000" fill="hold" grpId="4" nodeType="afterEffect">
                                  <p:stCondLst>
                                    <p:cond delay="0"/>
                                  </p:stCondLst>
                                  <p:childTnLst>
                                    <p:animMotion origin="layout" path="M 0.68142 -0.00047 L 0.8467 -0.00047 " pathEditMode="fixed" rAng="0" ptsTypes="AA">
                                      <p:cBhvr>
                                        <p:cTn id="73" dur="2000" fill="hold"/>
                                        <p:tgtEl>
                                          <p:spTgt spid="25"/>
                                        </p:tgtEl>
                                        <p:attrNameLst>
                                          <p:attrName>ppt_x</p:attrName>
                                          <p:attrName>ppt_y</p:attrName>
                                        </p:attrNameLst>
                                      </p:cBhvr>
                                      <p:rCtr x="8264" y="0"/>
                                    </p:animMotion>
                                  </p:childTnLst>
                                  <p:subTnLst>
                                    <p:audio>
                                      <p:cMediaNode>
                                        <p:cTn display="0" masterRel="sameClick">
                                          <p:stCondLst>
                                            <p:cond evt="begin" delay="0">
                                              <p:tn val="72"/>
                                            </p:cond>
                                          </p:stCondLst>
                                          <p:endCondLst>
                                            <p:cond evt="onStopAudio" delay="0">
                                              <p:tgtEl>
                                                <p:sldTgt/>
                                              </p:tgtEl>
                                            </p:cond>
                                          </p:endCondLst>
                                        </p:cTn>
                                        <p:tgtEl>
                                          <p:sndTgt r:embed="rId11" name="click.wav"/>
                                        </p:tgtEl>
                                      </p:cMediaNode>
                                    </p:audio>
                                  </p:subTnLst>
                                </p:cTn>
                              </p:par>
                              <p:par>
                                <p:cTn id="74" presetID="42" presetClass="path" presetSubtype="0" accel="50000" decel="50000" fill="hold" grpId="3" nodeType="withEffect">
                                  <p:stCondLst>
                                    <p:cond delay="0"/>
                                  </p:stCondLst>
                                  <p:childTnLst>
                                    <p:animMotion origin="layout" path="M 0.49236 -0.00047 L 0.68142 -0.00047 " pathEditMode="fixed" rAng="0" ptsTypes="AA">
                                      <p:cBhvr>
                                        <p:cTn id="75" dur="2000" fill="hold"/>
                                        <p:tgtEl>
                                          <p:spTgt spid="26"/>
                                        </p:tgtEl>
                                        <p:attrNameLst>
                                          <p:attrName>ppt_x</p:attrName>
                                          <p:attrName>ppt_y</p:attrName>
                                        </p:attrNameLst>
                                      </p:cBhvr>
                                      <p:rCtr x="9444" y="0"/>
                                    </p:animMotion>
                                  </p:childTnLst>
                                  <p:subTnLst>
                                    <p:audio>
                                      <p:cMediaNode>
                                        <p:cTn display="0" masterRel="sameClick">
                                          <p:stCondLst>
                                            <p:cond evt="begin" delay="0">
                                              <p:tn val="74"/>
                                            </p:cond>
                                          </p:stCondLst>
                                          <p:endCondLst>
                                            <p:cond evt="onStopAudio" delay="0">
                                              <p:tgtEl>
                                                <p:sldTgt/>
                                              </p:tgtEl>
                                            </p:cond>
                                          </p:endCondLst>
                                        </p:cTn>
                                        <p:tgtEl>
                                          <p:sndTgt r:embed="rId11" name="click.wav"/>
                                        </p:tgtEl>
                                      </p:cMediaNode>
                                    </p:audio>
                                  </p:subTnLst>
                                </p:cTn>
                              </p:par>
                            </p:childTnLst>
                          </p:cTn>
                        </p:par>
                        <p:par>
                          <p:cTn id="76" fill="hold">
                            <p:stCondLst>
                              <p:cond delay="16000"/>
                            </p:stCondLst>
                            <p:childTnLst>
                              <p:par>
                                <p:cTn id="77" presetID="42" presetClass="path" presetSubtype="0" accel="50000" decel="50000" fill="hold" grpId="4" nodeType="afterEffect">
                                  <p:stCondLst>
                                    <p:cond delay="0"/>
                                  </p:stCondLst>
                                  <p:childTnLst>
                                    <p:animMotion origin="layout" path="M 0.68142 -0.00047 L 0.8467 -0.00047 " pathEditMode="fixed" rAng="0" ptsTypes="AA">
                                      <p:cBhvr>
                                        <p:cTn id="78" dur="2000" fill="hold"/>
                                        <p:tgtEl>
                                          <p:spTgt spid="26"/>
                                        </p:tgtEl>
                                        <p:attrNameLst>
                                          <p:attrName>ppt_x</p:attrName>
                                          <p:attrName>ppt_y</p:attrName>
                                        </p:attrNameLst>
                                      </p:cBhvr>
                                      <p:rCtr x="8264" y="0"/>
                                    </p:animMotion>
                                  </p:childTnLst>
                                  <p:subTnLst>
                                    <p:audio>
                                      <p:cMediaNode vol="90000">
                                        <p:cTn display="0" masterRel="sameClick">
                                          <p:stCondLst>
                                            <p:cond evt="begin" delay="0">
                                              <p:tn val="77"/>
                                            </p:cond>
                                          </p:stCondLst>
                                          <p:endCondLst>
                                            <p:cond evt="onStopAudio" delay="0">
                                              <p:tgtEl>
                                                <p:sldTgt/>
                                              </p:tgtEl>
                                            </p:cond>
                                          </p:endCondLst>
                                        </p:cTn>
                                        <p:tgtEl>
                                          <p:sndTgt r:embed="rId12"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0" grpId="3" animBg="1"/>
      <p:bldP spid="10" grpId="4" animBg="1"/>
      <p:bldP spid="16" grpId="0" animBg="1"/>
      <p:bldP spid="16" grpId="1" animBg="1"/>
      <p:bldP spid="16" grpId="2" animBg="1"/>
      <p:bldP spid="16" grpId="3" animBg="1"/>
      <p:bldP spid="16" grpId="4" animBg="1"/>
      <p:bldP spid="23" grpId="0" animBg="1"/>
      <p:bldP spid="23" grpId="1" animBg="1"/>
      <p:bldP spid="23" grpId="2" animBg="1"/>
      <p:bldP spid="23" grpId="3" animBg="1"/>
      <p:bldP spid="23" grpId="4" animBg="1"/>
      <p:bldP spid="24" grpId="0" animBg="1"/>
      <p:bldP spid="24" grpId="1" animBg="1"/>
      <p:bldP spid="24" grpId="2" animBg="1"/>
      <p:bldP spid="24" grpId="3" animBg="1"/>
      <p:bldP spid="24" grpId="4" animBg="1"/>
      <p:bldP spid="25" grpId="0" animBg="1"/>
      <p:bldP spid="25" grpId="1" animBg="1"/>
      <p:bldP spid="25" grpId="2" animBg="1"/>
      <p:bldP spid="25" grpId="3" animBg="1"/>
      <p:bldP spid="25" grpId="4" animBg="1"/>
      <p:bldP spid="26" grpId="0" animBg="1"/>
      <p:bldP spid="26" grpId="1" animBg="1"/>
      <p:bldP spid="26" grpId="2" animBg="1"/>
      <p:bldP spid="26" grpId="3" animBg="1"/>
      <p:bldP spid="26" grpId="4"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Pipelining</a:t>
            </a:r>
            <a:endParaRPr lang="nb-NO" dirty="0"/>
          </a:p>
        </p:txBody>
      </p:sp>
      <p:sp>
        <p:nvSpPr>
          <p:cNvPr id="3" name="Content Placeholder 2"/>
          <p:cNvSpPr>
            <a:spLocks noGrp="1"/>
          </p:cNvSpPr>
          <p:nvPr>
            <p:ph idx="1"/>
            <p:custDataLst>
              <p:tags r:id="rId3"/>
            </p:custDataLst>
          </p:nvPr>
        </p:nvSpPr>
        <p:spPr>
          <a:xfrm>
            <a:off x="383603" y="4256556"/>
            <a:ext cx="11443962" cy="2183576"/>
          </a:xfrm>
        </p:spPr>
        <p:txBody>
          <a:bodyPr>
            <a:normAutofit/>
          </a:bodyPr>
          <a:lstStyle/>
          <a:p>
            <a:r>
              <a:rPr lang="nb-NO" dirty="0" err="1"/>
              <a:t>Since</a:t>
            </a:r>
            <a:r>
              <a:rPr lang="nb-NO" dirty="0"/>
              <a:t> </a:t>
            </a:r>
            <a:r>
              <a:rPr lang="nb-NO" dirty="0" err="1"/>
              <a:t>there</a:t>
            </a:r>
            <a:r>
              <a:rPr lang="nb-NO" dirty="0"/>
              <a:t> </a:t>
            </a:r>
            <a:r>
              <a:rPr lang="nb-NO" dirty="0" err="1"/>
              <a:t>are</a:t>
            </a:r>
            <a:r>
              <a:rPr lang="nb-NO" dirty="0"/>
              <a:t> different </a:t>
            </a:r>
            <a:r>
              <a:rPr lang="nb-NO" dirty="0" err="1"/>
              <a:t>devices</a:t>
            </a:r>
            <a:r>
              <a:rPr lang="nb-NO" dirty="0"/>
              <a:t> </a:t>
            </a:r>
            <a:r>
              <a:rPr lang="nb-NO" dirty="0" err="1"/>
              <a:t>on</a:t>
            </a:r>
            <a:r>
              <a:rPr lang="nb-NO" dirty="0"/>
              <a:t> </a:t>
            </a:r>
            <a:r>
              <a:rPr lang="nb-NO" dirty="0" err="1"/>
              <a:t>the</a:t>
            </a:r>
            <a:r>
              <a:rPr lang="nb-NO" dirty="0"/>
              <a:t> CPU </a:t>
            </a:r>
            <a:r>
              <a:rPr lang="nb-NO" dirty="0" err="1"/>
              <a:t>that</a:t>
            </a:r>
            <a:r>
              <a:rPr lang="nb-NO" dirty="0"/>
              <a:t> </a:t>
            </a:r>
            <a:r>
              <a:rPr lang="nb-NO" dirty="0" err="1"/>
              <a:t>retrieve</a:t>
            </a:r>
            <a:r>
              <a:rPr lang="nb-NO" dirty="0"/>
              <a:t>, </a:t>
            </a:r>
            <a:r>
              <a:rPr lang="nb-NO" dirty="0" err="1"/>
              <a:t>decode</a:t>
            </a:r>
            <a:r>
              <a:rPr lang="nb-NO" dirty="0"/>
              <a:t>, </a:t>
            </a:r>
            <a:r>
              <a:rPr lang="nb-NO" dirty="0" err="1"/>
              <a:t>execute</a:t>
            </a:r>
            <a:r>
              <a:rPr lang="nb-NO" dirty="0"/>
              <a:t> and store </a:t>
            </a:r>
            <a:r>
              <a:rPr lang="nb-NO" dirty="0" err="1"/>
              <a:t>these</a:t>
            </a:r>
            <a:r>
              <a:rPr lang="nb-NO" dirty="0"/>
              <a:t> </a:t>
            </a:r>
            <a:r>
              <a:rPr lang="nb-NO" dirty="0" err="1"/>
              <a:t>can</a:t>
            </a:r>
            <a:r>
              <a:rPr lang="nb-NO" dirty="0"/>
              <a:t> be run in </a:t>
            </a:r>
            <a:r>
              <a:rPr lang="nb-NO" dirty="0" err="1"/>
              <a:t>parallel</a:t>
            </a:r>
            <a:r>
              <a:rPr lang="nb-NO" dirty="0"/>
              <a:t> ("</a:t>
            </a:r>
            <a:r>
              <a:rPr lang="nb-NO" dirty="0" err="1"/>
              <a:t>assembly</a:t>
            </a:r>
            <a:r>
              <a:rPr lang="nb-NO" dirty="0"/>
              <a:t> line")</a:t>
            </a:r>
          </a:p>
          <a:p>
            <a:pPr lvl="1"/>
            <a:r>
              <a:rPr lang="nb-NO" dirty="0" err="1"/>
              <a:t>Can</a:t>
            </a:r>
            <a:r>
              <a:rPr lang="nb-NO" dirty="0"/>
              <a:t> start </a:t>
            </a:r>
            <a:r>
              <a:rPr lang="nb-NO" dirty="0" err="1"/>
              <a:t>retrieving</a:t>
            </a:r>
            <a:r>
              <a:rPr lang="nb-NO" dirty="0"/>
              <a:t> a </a:t>
            </a:r>
            <a:r>
              <a:rPr lang="nb-NO" dirty="0" err="1"/>
              <a:t>new</a:t>
            </a:r>
            <a:r>
              <a:rPr lang="nb-NO" dirty="0"/>
              <a:t> </a:t>
            </a:r>
            <a:r>
              <a:rPr lang="nb-NO" dirty="0" err="1"/>
              <a:t>instruction</a:t>
            </a:r>
            <a:r>
              <a:rPr lang="nb-NO" dirty="0"/>
              <a:t> as </a:t>
            </a:r>
            <a:r>
              <a:rPr lang="nb-NO" dirty="0" err="1"/>
              <a:t>soon</a:t>
            </a:r>
            <a:r>
              <a:rPr lang="nb-NO" dirty="0"/>
              <a:t> as it is </a:t>
            </a:r>
            <a:r>
              <a:rPr lang="nb-NO" dirty="0" err="1"/>
              <a:t>left</a:t>
            </a:r>
            <a:r>
              <a:rPr lang="nb-NO" dirty="0"/>
              <a:t> for </a:t>
            </a:r>
            <a:r>
              <a:rPr lang="nb-NO" dirty="0" err="1"/>
              <a:t>decoding</a:t>
            </a:r>
            <a:r>
              <a:rPr lang="nb-NO" dirty="0"/>
              <a:t>.</a:t>
            </a:r>
          </a:p>
          <a:p>
            <a:r>
              <a:rPr lang="nb-NO" dirty="0"/>
              <a:t>In </a:t>
            </a:r>
            <a:r>
              <a:rPr lang="nb-NO" dirty="0" err="1"/>
              <a:t>modern</a:t>
            </a:r>
            <a:r>
              <a:rPr lang="nb-NO" dirty="0"/>
              <a:t> Intel / AMD CPU </a:t>
            </a:r>
            <a:r>
              <a:rPr lang="nb-NO" dirty="0" err="1"/>
              <a:t>there</a:t>
            </a:r>
            <a:r>
              <a:rPr lang="nb-NO" dirty="0"/>
              <a:t> </a:t>
            </a:r>
            <a:r>
              <a:rPr lang="nb-NO" dirty="0" err="1"/>
              <a:t>are</a:t>
            </a:r>
            <a:r>
              <a:rPr lang="nb-NO" dirty="0"/>
              <a:t> «</a:t>
            </a:r>
            <a:r>
              <a:rPr lang="nb-NO" dirty="0" err="1"/>
              <a:t>deep</a:t>
            </a:r>
            <a:r>
              <a:rPr lang="nb-NO" dirty="0"/>
              <a:t> and </a:t>
            </a:r>
            <a:r>
              <a:rPr lang="nb-NO" dirty="0" err="1"/>
              <a:t>long</a:t>
            </a:r>
            <a:r>
              <a:rPr lang="nb-NO" dirty="0"/>
              <a:t>» pipelines.</a:t>
            </a:r>
          </a:p>
          <a:p>
            <a:pPr lvl="1"/>
            <a:r>
              <a:rPr lang="nb-NO" dirty="0"/>
              <a:t>15-25 </a:t>
            </a:r>
            <a:r>
              <a:rPr lang="nb-NO" dirty="0" err="1"/>
              <a:t>steps</a:t>
            </a:r>
            <a:r>
              <a:rPr lang="nb-NO" dirty="0"/>
              <a:t> -&gt; </a:t>
            </a:r>
          </a:p>
        </p:txBody>
      </p:sp>
      <p:pic>
        <p:nvPicPr>
          <p:cNvPr id="7" name="Picture 4" descr="04_15"/>
          <p:cNvPicPr>
            <a:picLocks noChangeAspect="1" noChangeArrowheads="1"/>
          </p:cNvPicPr>
          <p:nvPr>
            <p:custDataLst>
              <p:tags r:id="rId4"/>
            </p:custDataLst>
          </p:nvPr>
        </p:nvPicPr>
        <p:blipFill>
          <a:blip r:embed="rId7" cstate="print"/>
          <a:srcRect/>
          <a:stretch>
            <a:fillRect/>
          </a:stretch>
        </p:blipFill>
        <p:spPr bwMode="auto">
          <a:xfrm>
            <a:off x="5231905" y="14132"/>
            <a:ext cx="5436096" cy="2999127"/>
          </a:xfrm>
          <a:prstGeom prst="rect">
            <a:avLst/>
          </a:prstGeom>
          <a:noFill/>
          <a:ln w="9525">
            <a:noFill/>
            <a:miter lim="800000"/>
            <a:headEnd/>
            <a:tailEnd/>
          </a:ln>
        </p:spPr>
      </p:pic>
      <p:grpSp>
        <p:nvGrpSpPr>
          <p:cNvPr id="8" name="Group 5"/>
          <p:cNvGrpSpPr>
            <a:grpSpLocks/>
          </p:cNvGrpSpPr>
          <p:nvPr>
            <p:custDataLst>
              <p:tags r:id="rId5"/>
            </p:custDataLst>
          </p:nvPr>
        </p:nvGrpSpPr>
        <p:grpSpPr bwMode="auto">
          <a:xfrm>
            <a:off x="1703512" y="1030221"/>
            <a:ext cx="3381364" cy="2786058"/>
            <a:chOff x="192" y="1409"/>
            <a:chExt cx="3024" cy="2911"/>
          </a:xfrm>
        </p:grpSpPr>
        <p:sp>
          <p:nvSpPr>
            <p:cNvPr id="9" name="AutoShape 6"/>
            <p:cNvSpPr>
              <a:spLocks noChangeArrowheads="1"/>
            </p:cNvSpPr>
            <p:nvPr/>
          </p:nvSpPr>
          <p:spPr bwMode="auto">
            <a:xfrm rot="18532106">
              <a:off x="2136" y="3201"/>
              <a:ext cx="720" cy="461"/>
            </a:xfrm>
            <a:prstGeom prst="roundRect">
              <a:avLst>
                <a:gd name="adj" fmla="val 50000"/>
              </a:avLst>
            </a:prstGeom>
            <a:solidFill>
              <a:schemeClr val="bg2"/>
            </a:solidFill>
            <a:ln w="12700">
              <a:noFill/>
              <a:round/>
              <a:headEnd/>
              <a:tailEnd/>
            </a:ln>
            <a:effectLst/>
          </p:spPr>
          <p:txBody>
            <a:bodyPr lIns="90488" tIns="44450" rIns="90488" bIns="44450" anchor="ctr">
              <a:spAutoFit/>
            </a:bodyPr>
            <a:lstStyle/>
            <a:p>
              <a:endParaRPr lang="nb-NO"/>
            </a:p>
          </p:txBody>
        </p:sp>
        <p:pic>
          <p:nvPicPr>
            <p:cNvPr id="10" name="Picture 7" descr="fig4-06 mod h"/>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192" y="1409"/>
              <a:ext cx="3024" cy="2911"/>
            </a:xfrm>
            <a:prstGeom prst="rect">
              <a:avLst/>
            </a:prstGeom>
            <a:noFill/>
          </p:spPr>
        </p:pic>
      </p:grpSp>
    </p:spTree>
    <p:custDataLst>
      <p:tags r:id="rId1"/>
    </p:custDataLst>
    <p:extLst>
      <p:ext uri="{BB962C8B-B14F-4D97-AF65-F5344CB8AC3E}">
        <p14:creationId xmlns:p14="http://schemas.microsoft.com/office/powerpoint/2010/main" val="323246812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Super </a:t>
            </a:r>
            <a:r>
              <a:rPr lang="nb-NO" dirty="0" err="1"/>
              <a:t>scale</a:t>
            </a:r>
            <a:endParaRPr lang="nb-NO" dirty="0"/>
          </a:p>
        </p:txBody>
      </p:sp>
      <p:sp>
        <p:nvSpPr>
          <p:cNvPr id="3" name="Content Placeholder 2"/>
          <p:cNvSpPr>
            <a:spLocks noGrp="1"/>
          </p:cNvSpPr>
          <p:nvPr>
            <p:ph idx="1"/>
            <p:custDataLst>
              <p:tags r:id="rId3"/>
            </p:custDataLst>
          </p:nvPr>
        </p:nvSpPr>
        <p:spPr>
          <a:xfrm>
            <a:off x="383603" y="4977353"/>
            <a:ext cx="11443962" cy="1462779"/>
          </a:xfrm>
        </p:spPr>
        <p:txBody>
          <a:bodyPr>
            <a:normAutofit/>
          </a:bodyPr>
          <a:lstStyle/>
          <a:p>
            <a:r>
              <a:rPr lang="nb-NO" dirty="0" err="1"/>
              <a:t>Superscalarity</a:t>
            </a:r>
            <a:r>
              <a:rPr lang="nb-NO" dirty="0"/>
              <a:t> is a form </a:t>
            </a:r>
            <a:r>
              <a:rPr lang="nb-NO" dirty="0" err="1"/>
              <a:t>of</a:t>
            </a:r>
            <a:r>
              <a:rPr lang="nb-NO" dirty="0"/>
              <a:t> </a:t>
            </a:r>
            <a:r>
              <a:rPr lang="nb-NO" dirty="0" err="1"/>
              <a:t>parallelization</a:t>
            </a:r>
            <a:r>
              <a:rPr lang="nb-NO" dirty="0"/>
              <a:t> </a:t>
            </a:r>
            <a:r>
              <a:rPr lang="nb-NO" dirty="0" err="1"/>
              <a:t>where</a:t>
            </a:r>
            <a:r>
              <a:rPr lang="nb-NO" dirty="0"/>
              <a:t> </a:t>
            </a:r>
            <a:r>
              <a:rPr lang="nb-NO" dirty="0" err="1"/>
              <a:t>we</a:t>
            </a:r>
            <a:r>
              <a:rPr lang="nb-NO" dirty="0"/>
              <a:t> have </a:t>
            </a:r>
            <a:r>
              <a:rPr lang="nb-NO" dirty="0" err="1">
                <a:solidFill>
                  <a:srgbClr val="FF0000"/>
                </a:solidFill>
              </a:rPr>
              <a:t>several</a:t>
            </a:r>
            <a:r>
              <a:rPr lang="nb-NO" dirty="0">
                <a:solidFill>
                  <a:srgbClr val="FF0000"/>
                </a:solidFill>
              </a:rPr>
              <a:t> </a:t>
            </a:r>
            <a:r>
              <a:rPr lang="nb-NO" dirty="0"/>
              <a:t>(</a:t>
            </a:r>
            <a:r>
              <a:rPr lang="nb-NO" dirty="0" err="1"/>
              <a:t>parallel</a:t>
            </a:r>
            <a:r>
              <a:rPr lang="nb-NO" dirty="0"/>
              <a:t>) </a:t>
            </a:r>
            <a:r>
              <a:rPr lang="nb-NO" b="1" dirty="0"/>
              <a:t>ALU</a:t>
            </a:r>
            <a:r>
              <a:rPr lang="nb-NO" dirty="0"/>
              <a:t> and </a:t>
            </a:r>
            <a:r>
              <a:rPr lang="nb-NO" b="1" dirty="0"/>
              <a:t>FPU</a:t>
            </a:r>
            <a:r>
              <a:rPr lang="nb-NO" dirty="0"/>
              <a:t> </a:t>
            </a:r>
            <a:r>
              <a:rPr lang="nb-NO" dirty="0" err="1"/>
              <a:t>available</a:t>
            </a:r>
            <a:r>
              <a:rPr lang="nb-NO" dirty="0"/>
              <a:t> </a:t>
            </a:r>
            <a:r>
              <a:rPr lang="nb-NO" dirty="0" err="1"/>
              <a:t>on</a:t>
            </a:r>
            <a:r>
              <a:rPr lang="nb-NO" dirty="0"/>
              <a:t> CPU</a:t>
            </a:r>
          </a:p>
          <a:p>
            <a:r>
              <a:rPr lang="nb-NO" dirty="0" err="1"/>
              <a:t>Can</a:t>
            </a:r>
            <a:r>
              <a:rPr lang="nb-NO" dirty="0"/>
              <a:t> </a:t>
            </a:r>
            <a:r>
              <a:rPr lang="nb-NO" dirty="0" err="1"/>
              <a:t>then</a:t>
            </a:r>
            <a:r>
              <a:rPr lang="nb-NO" dirty="0"/>
              <a:t> </a:t>
            </a:r>
            <a:r>
              <a:rPr lang="nb-NO" dirty="0" err="1"/>
              <a:t>perform</a:t>
            </a:r>
            <a:r>
              <a:rPr lang="nb-NO" dirty="0"/>
              <a:t> (</a:t>
            </a:r>
            <a:r>
              <a:rPr lang="nb-NO" dirty="0" err="1"/>
              <a:t>even</a:t>
            </a:r>
            <a:r>
              <a:rPr lang="nb-NO" dirty="0"/>
              <a:t>) more </a:t>
            </a:r>
            <a:r>
              <a:rPr lang="nb-NO" dirty="0" err="1"/>
              <a:t>instructions</a:t>
            </a:r>
            <a:r>
              <a:rPr lang="nb-NO" dirty="0"/>
              <a:t> at </a:t>
            </a:r>
            <a:r>
              <a:rPr lang="nb-NO" dirty="0" err="1"/>
              <a:t>the</a:t>
            </a:r>
            <a:r>
              <a:rPr lang="nb-NO" dirty="0"/>
              <a:t> same time!</a:t>
            </a:r>
          </a:p>
        </p:txBody>
      </p:sp>
      <p:grpSp>
        <p:nvGrpSpPr>
          <p:cNvPr id="9" name="Group 8"/>
          <p:cNvGrpSpPr/>
          <p:nvPr>
            <p:custDataLst>
              <p:tags r:id="rId4"/>
            </p:custDataLst>
          </p:nvPr>
        </p:nvGrpSpPr>
        <p:grpSpPr>
          <a:xfrm>
            <a:off x="4618545" y="349708"/>
            <a:ext cx="5238750" cy="4499629"/>
            <a:chOff x="3905250" y="1052736"/>
            <a:chExt cx="5238750" cy="4499629"/>
          </a:xfrm>
        </p:grpSpPr>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250" y="1052736"/>
              <a:ext cx="5238750" cy="3848100"/>
            </a:xfrm>
            <a:prstGeom prst="rect">
              <a:avLst/>
            </a:prstGeom>
          </p:spPr>
        </p:pic>
        <p:sp>
          <p:nvSpPr>
            <p:cNvPr id="8" name="TextBox 7"/>
            <p:cNvSpPr txBox="1"/>
            <p:nvPr/>
          </p:nvSpPr>
          <p:spPr>
            <a:xfrm>
              <a:off x="4788024" y="4906034"/>
              <a:ext cx="3211264" cy="646331"/>
            </a:xfrm>
            <a:prstGeom prst="rect">
              <a:avLst/>
            </a:prstGeom>
            <a:noFill/>
          </p:spPr>
          <p:txBody>
            <a:bodyPr wrap="none" rtlCol="0">
              <a:spAutoFit/>
            </a:bodyPr>
            <a:lstStyle/>
            <a:p>
              <a:r>
                <a:rPr lang="nb-NO" dirty="0"/>
                <a:t>AMD Athlon hadde tre ALUer </a:t>
              </a:r>
              <a:br>
                <a:rPr lang="nb-NO" dirty="0"/>
              </a:br>
              <a:r>
                <a:rPr lang="nb-NO" dirty="0"/>
                <a:t>og en SIMD flyttallenhet</a:t>
              </a:r>
            </a:p>
          </p:txBody>
        </p:sp>
      </p:grpSp>
    </p:spTree>
    <p:custDataLst>
      <p:tags r:id="rId1"/>
    </p:custDataLst>
    <p:extLst>
      <p:ext uri="{BB962C8B-B14F-4D97-AF65-F5344CB8AC3E}">
        <p14:creationId xmlns:p14="http://schemas.microsoft.com/office/powerpoint/2010/main" val="284970916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custDataLst>
              <p:tags r:id="rId2"/>
            </p:custDataLst>
          </p:nvPr>
        </p:nvSpPr>
        <p:spPr/>
        <p:txBody>
          <a:bodyPr>
            <a:normAutofit/>
          </a:bodyPr>
          <a:lstStyle/>
          <a:p>
            <a:r>
              <a:rPr lang="nb-NO" dirty="0"/>
              <a:t>Pentium (IA32) layout (</a:t>
            </a:r>
            <a:r>
              <a:rPr lang="nb-NO" dirty="0" err="1"/>
              <a:t>simplified</a:t>
            </a:r>
            <a:r>
              <a:rPr lang="nb-NO" dirty="0"/>
              <a:t>)</a:t>
            </a:r>
            <a:endParaRPr lang="en-US" dirty="0"/>
          </a:p>
        </p:txBody>
      </p:sp>
      <p:sp>
        <p:nvSpPr>
          <p:cNvPr id="5" name="Content Placeholder 4"/>
          <p:cNvSpPr>
            <a:spLocks noGrp="1"/>
          </p:cNvSpPr>
          <p:nvPr>
            <p:ph idx="1"/>
          </p:nvPr>
        </p:nvSpPr>
        <p:spPr>
          <a:xfrm>
            <a:off x="383603" y="1848467"/>
            <a:ext cx="5545857" cy="4591665"/>
          </a:xfrm>
        </p:spPr>
        <p:txBody>
          <a:bodyPr>
            <a:normAutofit/>
          </a:bodyPr>
          <a:lstStyle/>
          <a:p>
            <a:r>
              <a:rPr lang="nb-NO" dirty="0"/>
              <a:t>Branch </a:t>
            </a:r>
            <a:r>
              <a:rPr lang="nb-NO" dirty="0" err="1"/>
              <a:t>Prediction</a:t>
            </a:r>
            <a:endParaRPr lang="nb-NO" dirty="0"/>
          </a:p>
          <a:p>
            <a:pPr lvl="1"/>
            <a:r>
              <a:rPr lang="nb-NO" dirty="0"/>
              <a:t>«"Guess" </a:t>
            </a:r>
            <a:r>
              <a:rPr lang="nb-NO" dirty="0" err="1"/>
              <a:t>which</a:t>
            </a:r>
            <a:r>
              <a:rPr lang="nb-NO" dirty="0"/>
              <a:t> </a:t>
            </a:r>
            <a:r>
              <a:rPr lang="nb-NO" dirty="0" err="1"/>
              <a:t>instructions</a:t>
            </a:r>
            <a:r>
              <a:rPr lang="nb-NO" dirty="0"/>
              <a:t> to run </a:t>
            </a:r>
            <a:r>
              <a:rPr lang="nb-NO" dirty="0" err="1"/>
              <a:t>afterwards</a:t>
            </a:r>
            <a:r>
              <a:rPr lang="nb-NO" dirty="0"/>
              <a:t> and </a:t>
            </a:r>
            <a:r>
              <a:rPr lang="nb-NO" dirty="0" err="1"/>
              <a:t>retrieve</a:t>
            </a:r>
            <a:r>
              <a:rPr lang="nb-NO" dirty="0"/>
              <a:t> </a:t>
            </a:r>
            <a:r>
              <a:rPr lang="nb-NO" dirty="0" err="1"/>
              <a:t>them</a:t>
            </a:r>
            <a:r>
              <a:rPr lang="nb-NO" dirty="0"/>
              <a:t> </a:t>
            </a:r>
            <a:r>
              <a:rPr lang="nb-NO" dirty="0" err="1"/>
              <a:t>on</a:t>
            </a:r>
            <a:r>
              <a:rPr lang="nb-NO" dirty="0"/>
              <a:t> </a:t>
            </a:r>
            <a:r>
              <a:rPr lang="nb-NO" dirty="0" err="1"/>
              <a:t>the</a:t>
            </a:r>
            <a:r>
              <a:rPr lang="nb-NO" dirty="0"/>
              <a:t> CPU»</a:t>
            </a:r>
          </a:p>
          <a:p>
            <a:r>
              <a:rPr lang="nb-NO" dirty="0" err="1"/>
              <a:t>Cacheing</a:t>
            </a:r>
            <a:endParaRPr lang="nb-NO" dirty="0"/>
          </a:p>
          <a:p>
            <a:pPr lvl="1"/>
            <a:r>
              <a:rPr lang="nb-NO" dirty="0" err="1">
                <a:solidFill>
                  <a:srgbClr val="FF0000"/>
                </a:solidFill>
              </a:rPr>
              <a:t>Instructions</a:t>
            </a:r>
            <a:r>
              <a:rPr lang="nb-NO" dirty="0"/>
              <a:t> in </a:t>
            </a:r>
            <a:r>
              <a:rPr lang="nb-NO" dirty="0" err="1"/>
              <a:t>own</a:t>
            </a:r>
            <a:r>
              <a:rPr lang="nb-NO" dirty="0"/>
              <a:t> </a:t>
            </a:r>
            <a:r>
              <a:rPr lang="nb-NO" dirty="0" err="1"/>
              <a:t>cache</a:t>
            </a:r>
            <a:r>
              <a:rPr lang="nb-NO" dirty="0"/>
              <a:t> (</a:t>
            </a:r>
            <a:r>
              <a:rPr lang="nb-NO" dirty="0" err="1"/>
              <a:t>should</a:t>
            </a:r>
            <a:r>
              <a:rPr lang="nb-NO" dirty="0"/>
              <a:t> never </a:t>
            </a:r>
            <a:r>
              <a:rPr lang="nb-NO" dirty="0" err="1"/>
              <a:t>return</a:t>
            </a:r>
            <a:r>
              <a:rPr lang="nb-NO" dirty="0"/>
              <a:t> to RAM!)</a:t>
            </a:r>
          </a:p>
          <a:p>
            <a:pPr lvl="1"/>
            <a:r>
              <a:rPr lang="nb-NO" dirty="0">
                <a:solidFill>
                  <a:srgbClr val="FF0000"/>
                </a:solidFill>
              </a:rPr>
              <a:t>Data</a:t>
            </a:r>
            <a:r>
              <a:rPr lang="nb-NO" dirty="0"/>
              <a:t> in </a:t>
            </a:r>
            <a:r>
              <a:rPr lang="nb-NO" dirty="0" err="1"/>
              <a:t>own</a:t>
            </a:r>
            <a:r>
              <a:rPr lang="nb-NO" dirty="0"/>
              <a:t> </a:t>
            </a:r>
            <a:r>
              <a:rPr lang="nb-NO" dirty="0" err="1"/>
              <a:t>cache</a:t>
            </a:r>
            <a:endParaRPr lang="nb-NO" dirty="0"/>
          </a:p>
        </p:txBody>
      </p:sp>
      <p:pic>
        <p:nvPicPr>
          <p:cNvPr id="159748" name="Picture 4" descr="processor"/>
          <p:cNvPicPr>
            <a:picLocks noChangeAspect="1" noChangeArrowheads="1"/>
          </p:cNvPicPr>
          <p:nvPr>
            <p:custDataLst>
              <p:tags r:id="rId3"/>
            </p:custDataLst>
          </p:nvPr>
        </p:nvPicPr>
        <p:blipFill>
          <a:blip r:embed="rId5" cstate="print"/>
          <a:srcRect/>
          <a:stretch>
            <a:fillRect/>
          </a:stretch>
        </p:blipFill>
        <p:spPr bwMode="auto">
          <a:xfrm>
            <a:off x="6096000" y="2208179"/>
            <a:ext cx="5851933" cy="4300113"/>
          </a:xfrm>
          <a:prstGeom prst="rect">
            <a:avLst/>
          </a:prstGeom>
          <a:noFill/>
        </p:spPr>
      </p:pic>
    </p:spTree>
    <p:custDataLst>
      <p:tags r:id="rId1"/>
    </p:custDataLst>
    <p:extLst>
      <p:ext uri="{BB962C8B-B14F-4D97-AF65-F5344CB8AC3E}">
        <p14:creationId xmlns:p14="http://schemas.microsoft.com/office/powerpoint/2010/main" val="407329138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4202293" y="1012489"/>
            <a:ext cx="7488832" cy="4600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custDataLst>
              <p:tags r:id="rId3"/>
            </p:custDataLst>
          </p:nvPr>
        </p:nvSpPr>
        <p:spPr/>
        <p:txBody>
          <a:bodyPr>
            <a:normAutofit/>
          </a:bodyPr>
          <a:lstStyle/>
          <a:p>
            <a:r>
              <a:rPr lang="nb-NO" dirty="0" err="1"/>
              <a:t>Sandy</a:t>
            </a:r>
            <a:r>
              <a:rPr lang="nb-NO" dirty="0"/>
              <a:t> Bridge</a:t>
            </a:r>
          </a:p>
        </p:txBody>
      </p:sp>
      <p:sp>
        <p:nvSpPr>
          <p:cNvPr id="3" name="Content Placeholder 2"/>
          <p:cNvSpPr>
            <a:spLocks noGrp="1"/>
          </p:cNvSpPr>
          <p:nvPr>
            <p:ph idx="1"/>
            <p:custDataLst>
              <p:tags r:id="rId4"/>
            </p:custDataLst>
          </p:nvPr>
        </p:nvSpPr>
        <p:spPr>
          <a:xfrm>
            <a:off x="383603" y="1848467"/>
            <a:ext cx="3594508" cy="4591665"/>
          </a:xfrm>
        </p:spPr>
        <p:txBody>
          <a:bodyPr>
            <a:normAutofit/>
          </a:bodyPr>
          <a:lstStyle/>
          <a:p>
            <a:r>
              <a:rPr lang="nb-NO" dirty="0"/>
              <a:t>Multiple "</a:t>
            </a:r>
            <a:r>
              <a:rPr lang="nb-NO" dirty="0" err="1"/>
              <a:t>cores</a:t>
            </a:r>
            <a:r>
              <a:rPr lang="nb-NO" dirty="0"/>
              <a:t>" -&gt; </a:t>
            </a:r>
            <a:r>
              <a:rPr lang="nb-NO" dirty="0" err="1"/>
              <a:t>parallel</a:t>
            </a:r>
            <a:r>
              <a:rPr lang="nb-NO" dirty="0"/>
              <a:t> </a:t>
            </a:r>
            <a:r>
              <a:rPr lang="nb-NO" dirty="0" err="1"/>
              <a:t>running</a:t>
            </a:r>
            <a:r>
              <a:rPr lang="nb-NO" dirty="0"/>
              <a:t> </a:t>
            </a:r>
            <a:r>
              <a:rPr lang="nb-NO" dirty="0" err="1"/>
              <a:t>of</a:t>
            </a:r>
            <a:r>
              <a:rPr lang="nb-NO" dirty="0"/>
              <a:t> program (</a:t>
            </a:r>
            <a:r>
              <a:rPr lang="nb-NO" dirty="0" err="1"/>
              <a:t>threads</a:t>
            </a:r>
            <a:r>
              <a:rPr lang="nb-NO" dirty="0"/>
              <a:t>)</a:t>
            </a:r>
          </a:p>
          <a:p>
            <a:r>
              <a:rPr lang="nb-NO" dirty="0" err="1"/>
              <a:t>Moved</a:t>
            </a:r>
            <a:r>
              <a:rPr lang="nb-NO" dirty="0"/>
              <a:t> Northbridge (and GPU) «</a:t>
            </a:r>
            <a:r>
              <a:rPr lang="nb-NO" dirty="0" err="1"/>
              <a:t>on</a:t>
            </a:r>
            <a:r>
              <a:rPr lang="nb-NO" dirty="0"/>
              <a:t> die»</a:t>
            </a:r>
          </a:p>
        </p:txBody>
      </p:sp>
    </p:spTree>
    <p:custDataLst>
      <p:tags r:id="rId1"/>
    </p:custDataLst>
    <p:extLst>
      <p:ext uri="{BB962C8B-B14F-4D97-AF65-F5344CB8AC3E}">
        <p14:creationId xmlns:p14="http://schemas.microsoft.com/office/powerpoint/2010/main" val="92260433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custDataLst>
              <p:tags r:id="rId2"/>
            </p:custDataLst>
          </p:nvPr>
        </p:nvSpPr>
        <p:spPr/>
        <p:txBody>
          <a:bodyPr/>
          <a:lstStyle/>
          <a:p>
            <a:r>
              <a:rPr lang="nb-NO" sz="2800"/>
              <a:t>JVM ISA: Format</a:t>
            </a:r>
          </a:p>
        </p:txBody>
      </p:sp>
      <p:pic>
        <p:nvPicPr>
          <p:cNvPr id="292867" name="Picture 3"/>
          <p:cNvPicPr>
            <a:picLocks noChangeAspect="1" noChangeArrowheads="1"/>
          </p:cNvPicPr>
          <p:nvPr>
            <p:custDataLst>
              <p:tags r:id="rId3"/>
            </p:custDataLst>
          </p:nvPr>
        </p:nvPicPr>
        <p:blipFill>
          <a:blip r:embed="rId6" cstate="print"/>
          <a:srcRect/>
          <a:stretch>
            <a:fillRect/>
          </a:stretch>
        </p:blipFill>
        <p:spPr bwMode="auto">
          <a:xfrm>
            <a:off x="2135560" y="1124744"/>
            <a:ext cx="7200800" cy="5197495"/>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86016858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custDataLst>
              <p:tags r:id="rId2"/>
            </p:custDataLst>
          </p:nvPr>
        </p:nvSpPr>
        <p:spPr/>
        <p:txBody>
          <a:bodyPr/>
          <a:lstStyle/>
          <a:p>
            <a:r>
              <a:rPr lang="nb-NO" sz="2800" dirty="0"/>
              <a:t>JVM: 226 </a:t>
            </a:r>
            <a:r>
              <a:rPr lang="nb-NO" sz="2800" dirty="0" err="1"/>
              <a:t>instructions</a:t>
            </a:r>
            <a:endParaRPr lang="nb-NO" sz="2800" dirty="0"/>
          </a:p>
        </p:txBody>
      </p:sp>
      <p:pic>
        <p:nvPicPr>
          <p:cNvPr id="293891" name="Picture 3"/>
          <p:cNvPicPr>
            <a:picLocks noChangeAspect="1" noChangeArrowheads="1"/>
          </p:cNvPicPr>
          <p:nvPr>
            <p:custDataLst>
              <p:tags r:id="rId3"/>
            </p:custDataLst>
          </p:nvPr>
        </p:nvPicPr>
        <p:blipFill>
          <a:blip r:embed="rId10" cstate="print"/>
          <a:srcRect/>
          <a:stretch>
            <a:fillRect/>
          </a:stretch>
        </p:blipFill>
        <p:spPr bwMode="auto">
          <a:xfrm>
            <a:off x="1543657" y="1484314"/>
            <a:ext cx="2946889" cy="4321175"/>
          </a:xfrm>
          <a:prstGeom prst="rect">
            <a:avLst/>
          </a:prstGeom>
          <a:noFill/>
          <a:ln w="9525">
            <a:noFill/>
            <a:miter lim="800000"/>
            <a:headEnd/>
            <a:tailEnd/>
          </a:ln>
          <a:effectLst/>
        </p:spPr>
      </p:pic>
      <p:pic>
        <p:nvPicPr>
          <p:cNvPr id="293892" name="Picture 4"/>
          <p:cNvPicPr>
            <a:picLocks noChangeAspect="1" noChangeArrowheads="1"/>
          </p:cNvPicPr>
          <p:nvPr>
            <p:custDataLst>
              <p:tags r:id="rId4"/>
            </p:custDataLst>
          </p:nvPr>
        </p:nvPicPr>
        <p:blipFill>
          <a:blip r:embed="rId11" cstate="print"/>
          <a:srcRect/>
          <a:stretch>
            <a:fillRect/>
          </a:stretch>
        </p:blipFill>
        <p:spPr bwMode="auto">
          <a:xfrm>
            <a:off x="4440116" y="981075"/>
            <a:ext cx="2787162" cy="2808288"/>
          </a:xfrm>
          <a:prstGeom prst="rect">
            <a:avLst/>
          </a:prstGeom>
          <a:noFill/>
          <a:ln w="9525">
            <a:noFill/>
            <a:miter lim="800000"/>
            <a:headEnd/>
            <a:tailEnd/>
          </a:ln>
          <a:effectLst/>
        </p:spPr>
      </p:pic>
      <p:pic>
        <p:nvPicPr>
          <p:cNvPr id="293893" name="Picture 5"/>
          <p:cNvPicPr>
            <a:picLocks noChangeAspect="1" noChangeArrowheads="1"/>
          </p:cNvPicPr>
          <p:nvPr>
            <p:custDataLst>
              <p:tags r:id="rId5"/>
            </p:custDataLst>
          </p:nvPr>
        </p:nvPicPr>
        <p:blipFill>
          <a:blip r:embed="rId12" cstate="print"/>
          <a:srcRect/>
          <a:stretch>
            <a:fillRect/>
          </a:stretch>
        </p:blipFill>
        <p:spPr bwMode="auto">
          <a:xfrm>
            <a:off x="7391400" y="981075"/>
            <a:ext cx="3026020" cy="4103688"/>
          </a:xfrm>
          <a:prstGeom prst="rect">
            <a:avLst/>
          </a:prstGeom>
          <a:noFill/>
          <a:ln w="9525">
            <a:noFill/>
            <a:miter lim="800000"/>
            <a:headEnd/>
            <a:tailEnd/>
          </a:ln>
          <a:effectLst/>
        </p:spPr>
      </p:pic>
      <p:pic>
        <p:nvPicPr>
          <p:cNvPr id="293894" name="Picture 6"/>
          <p:cNvPicPr>
            <a:picLocks noChangeAspect="1" noChangeArrowheads="1"/>
          </p:cNvPicPr>
          <p:nvPr>
            <p:custDataLst>
              <p:tags r:id="rId6"/>
            </p:custDataLst>
          </p:nvPr>
        </p:nvPicPr>
        <p:blipFill>
          <a:blip r:embed="rId13" cstate="print"/>
          <a:srcRect/>
          <a:stretch>
            <a:fillRect/>
          </a:stretch>
        </p:blipFill>
        <p:spPr bwMode="auto">
          <a:xfrm>
            <a:off x="4511920" y="3860802"/>
            <a:ext cx="2879480" cy="2697163"/>
          </a:xfrm>
          <a:prstGeom prst="rect">
            <a:avLst/>
          </a:prstGeom>
          <a:noFill/>
          <a:ln w="9525">
            <a:noFill/>
            <a:miter lim="800000"/>
            <a:headEnd/>
            <a:tailEnd/>
          </a:ln>
          <a:effectLst/>
        </p:spPr>
      </p:pic>
      <p:pic>
        <p:nvPicPr>
          <p:cNvPr id="293895" name="Picture 7"/>
          <p:cNvPicPr>
            <a:picLocks noChangeAspect="1" noChangeArrowheads="1"/>
          </p:cNvPicPr>
          <p:nvPr>
            <p:custDataLst>
              <p:tags r:id="rId7"/>
            </p:custDataLst>
          </p:nvPr>
        </p:nvPicPr>
        <p:blipFill>
          <a:blip r:embed="rId14" cstate="print"/>
          <a:srcRect/>
          <a:stretch>
            <a:fillRect/>
          </a:stretch>
        </p:blipFill>
        <p:spPr bwMode="auto">
          <a:xfrm>
            <a:off x="7464670" y="5229225"/>
            <a:ext cx="2879481" cy="877888"/>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34526833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type="title"/>
            <p:custDataLst>
              <p:tags r:id="rId2"/>
            </p:custDataLst>
          </p:nvPr>
        </p:nvSpPr>
        <p:spPr/>
        <p:txBody>
          <a:bodyPr>
            <a:normAutofit/>
          </a:bodyPr>
          <a:lstStyle/>
          <a:p>
            <a:r>
              <a:rPr lang="nb-NO" dirty="0" err="1"/>
              <a:t>Boolean</a:t>
            </a:r>
            <a:r>
              <a:rPr lang="nb-NO" dirty="0"/>
              <a:t> algebra</a:t>
            </a:r>
          </a:p>
        </p:txBody>
      </p:sp>
      <p:sp>
        <p:nvSpPr>
          <p:cNvPr id="120834" name="Rectangle 2"/>
          <p:cNvSpPr>
            <a:spLocks noGrp="1" noChangeArrowheads="1"/>
          </p:cNvSpPr>
          <p:nvPr>
            <p:ph idx="1"/>
            <p:custDataLst>
              <p:tags r:id="rId3"/>
            </p:custDataLst>
          </p:nvPr>
        </p:nvSpPr>
        <p:spPr/>
        <p:txBody>
          <a:bodyPr>
            <a:normAutofit/>
          </a:bodyPr>
          <a:lstStyle/>
          <a:p>
            <a:r>
              <a:rPr lang="nb-NO" dirty="0" err="1"/>
              <a:t>Consists</a:t>
            </a:r>
            <a:r>
              <a:rPr lang="nb-NO" dirty="0"/>
              <a:t> </a:t>
            </a:r>
            <a:r>
              <a:rPr lang="nb-NO" dirty="0" err="1"/>
              <a:t>of</a:t>
            </a:r>
            <a:r>
              <a:rPr lang="nb-NO" dirty="0"/>
              <a:t> 3 (4) </a:t>
            </a:r>
            <a:r>
              <a:rPr lang="nb-NO" dirty="0" err="1"/>
              <a:t>basic</a:t>
            </a:r>
            <a:r>
              <a:rPr lang="nb-NO" dirty="0"/>
              <a:t> </a:t>
            </a:r>
            <a:r>
              <a:rPr lang="nb-NO" dirty="0" err="1"/>
              <a:t>operations</a:t>
            </a:r>
            <a:r>
              <a:rPr lang="nb-NO" dirty="0"/>
              <a:t> (gates).</a:t>
            </a:r>
          </a:p>
          <a:p>
            <a:pPr lvl="1">
              <a:lnSpc>
                <a:spcPct val="90000"/>
              </a:lnSpc>
            </a:pPr>
            <a:r>
              <a:rPr lang="nb-NO" dirty="0">
                <a:latin typeface="Comic Sans MS" pitchFamily="66" charset="0"/>
              </a:rPr>
              <a:t>(</a:t>
            </a:r>
            <a:r>
              <a:rPr lang="nb-NO" dirty="0">
                <a:solidFill>
                  <a:srgbClr val="FF0000"/>
                </a:solidFill>
                <a:latin typeface="Comic Sans MS" pitchFamily="66" charset="0"/>
              </a:rPr>
              <a:t>NOT</a:t>
            </a:r>
            <a:r>
              <a:rPr lang="nb-NO" dirty="0">
                <a:latin typeface="Comic Sans MS" pitchFamily="66" charset="0"/>
              </a:rPr>
              <a:t>)</a:t>
            </a:r>
          </a:p>
          <a:p>
            <a:pPr lvl="1">
              <a:lnSpc>
                <a:spcPct val="90000"/>
              </a:lnSpc>
            </a:pPr>
            <a:r>
              <a:rPr lang="nb-NO" dirty="0">
                <a:latin typeface="Comic Sans MS" pitchFamily="66" charset="0"/>
              </a:rPr>
              <a:t>(</a:t>
            </a:r>
            <a:r>
              <a:rPr lang="nb-NO" dirty="0">
                <a:solidFill>
                  <a:srgbClr val="FF0000"/>
                </a:solidFill>
                <a:latin typeface="Comic Sans MS" pitchFamily="66" charset="0"/>
              </a:rPr>
              <a:t>AND</a:t>
            </a:r>
            <a:r>
              <a:rPr lang="nb-NO" dirty="0">
                <a:latin typeface="Comic Sans MS" pitchFamily="66" charset="0"/>
              </a:rPr>
              <a:t>)</a:t>
            </a:r>
          </a:p>
          <a:p>
            <a:pPr lvl="1">
              <a:lnSpc>
                <a:spcPct val="90000"/>
              </a:lnSpc>
            </a:pPr>
            <a:r>
              <a:rPr lang="nb-NO" dirty="0">
                <a:latin typeface="Comic Sans MS" pitchFamily="66" charset="0"/>
              </a:rPr>
              <a:t>(</a:t>
            </a:r>
            <a:r>
              <a:rPr lang="nb-NO" dirty="0">
                <a:solidFill>
                  <a:srgbClr val="FF0000"/>
                </a:solidFill>
                <a:latin typeface="Comic Sans MS" pitchFamily="66" charset="0"/>
              </a:rPr>
              <a:t>OR</a:t>
            </a:r>
            <a:r>
              <a:rPr lang="nb-NO" dirty="0">
                <a:latin typeface="Comic Sans MS" pitchFamily="66" charset="0"/>
              </a:rPr>
              <a:t>) </a:t>
            </a:r>
          </a:p>
          <a:p>
            <a:pPr lvl="1">
              <a:lnSpc>
                <a:spcPct val="90000"/>
              </a:lnSpc>
            </a:pPr>
            <a:r>
              <a:rPr lang="nb-NO" dirty="0">
                <a:latin typeface="Comic Sans MS" pitchFamily="66" charset="0"/>
              </a:rPr>
              <a:t>(</a:t>
            </a:r>
            <a:r>
              <a:rPr lang="nb-NO" dirty="0">
                <a:solidFill>
                  <a:srgbClr val="FF0000"/>
                </a:solidFill>
                <a:latin typeface="Comic Sans MS" pitchFamily="66" charset="0"/>
              </a:rPr>
              <a:t>XOR</a:t>
            </a:r>
            <a:r>
              <a:rPr lang="nb-NO" dirty="0">
                <a:latin typeface="Comic Sans MS" pitchFamily="66" charset="0"/>
              </a:rPr>
              <a:t>)</a:t>
            </a:r>
          </a:p>
          <a:p>
            <a:r>
              <a:rPr lang="nb-NO" dirty="0"/>
              <a:t>Rediscovered in 1939 by</a:t>
            </a:r>
            <a:br>
              <a:rPr lang="nb-NO" dirty="0"/>
            </a:br>
            <a:r>
              <a:rPr lang="nb-NO" dirty="0"/>
              <a:t>Claude Elwood </a:t>
            </a:r>
            <a:r>
              <a:rPr lang="nb-NO" dirty="0">
                <a:solidFill>
                  <a:srgbClr val="FF0000"/>
                </a:solidFill>
              </a:rPr>
              <a:t>Shannon</a:t>
            </a:r>
          </a:p>
          <a:p>
            <a:r>
              <a:rPr lang="nb-NO" dirty="0"/>
              <a:t>Computer electronics most often </a:t>
            </a:r>
          </a:p>
          <a:p>
            <a:pPr marL="0" indent="0">
              <a:buNone/>
            </a:pPr>
            <a:r>
              <a:rPr lang="nb-NO" dirty="0"/>
              <a:t>Prefer «negative» logic</a:t>
            </a:r>
          </a:p>
          <a:p>
            <a:pPr lvl="1">
              <a:lnSpc>
                <a:spcPct val="90000"/>
              </a:lnSpc>
            </a:pPr>
            <a:r>
              <a:rPr lang="nb-NO" dirty="0"/>
              <a:t>NAND, NOR, XNOR</a:t>
            </a:r>
          </a:p>
        </p:txBody>
      </p:sp>
      <p:pic>
        <p:nvPicPr>
          <p:cNvPr id="6146" name="Picture 2" descr="http://cr4.globalspec.com/PostImages/201404/shannon_5E89567F-5056-8D7B-05CB2EA8222FA5D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4152" y="1859337"/>
            <a:ext cx="2975248" cy="44077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0CEA509-0FFE-AF48-8D65-B4A9617A64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5474" y="3439697"/>
            <a:ext cx="2794000" cy="2527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0A2AF41-30D3-6A43-854D-995E27E5A246}"/>
              </a:ext>
            </a:extLst>
          </p:cNvPr>
          <p:cNvSpPr/>
          <p:nvPr/>
        </p:nvSpPr>
        <p:spPr>
          <a:xfrm>
            <a:off x="272366" y="5966997"/>
            <a:ext cx="6096000" cy="646331"/>
          </a:xfrm>
          <a:prstGeom prst="rect">
            <a:avLst/>
          </a:prstGeom>
          <a:solidFill>
            <a:schemeClr val="bg2"/>
          </a:solidFill>
        </p:spPr>
        <p:txBody>
          <a:bodyPr>
            <a:spAutoFit/>
          </a:bodyPr>
          <a:lstStyle/>
          <a:p>
            <a:r>
              <a:rPr lang="en-US" b="1" dirty="0"/>
              <a:t>he tried to solve the maze in one of the first experiments </a:t>
            </a:r>
            <a:r>
              <a:rPr lang="en-US" dirty="0"/>
              <a:t>in </a:t>
            </a:r>
            <a:r>
              <a:rPr lang="en-US" dirty="0">
                <a:hlinkClick r:id="rId9" tooltip="Artificial intelligence"/>
              </a:rPr>
              <a:t>artificial intelligence</a:t>
            </a:r>
            <a:r>
              <a:rPr lang="en-US" dirty="0"/>
              <a:t>.</a:t>
            </a:r>
            <a:endParaRPr lang="nb-NO" dirty="0"/>
          </a:p>
        </p:txBody>
      </p:sp>
    </p:spTree>
    <p:custDataLst>
      <p:tags r:id="rId1"/>
    </p:custDataLst>
    <p:extLst>
      <p:ext uri="{BB962C8B-B14F-4D97-AF65-F5344CB8AC3E}">
        <p14:creationId xmlns:p14="http://schemas.microsoft.com/office/powerpoint/2010/main" val="16312509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0834">
                                            <p:txEl>
                                              <p:pRg st="0" end="0"/>
                                            </p:txEl>
                                          </p:spTgt>
                                        </p:tgtEl>
                                        <p:attrNameLst>
                                          <p:attrName>style.visibility</p:attrName>
                                        </p:attrNameLst>
                                      </p:cBhvr>
                                      <p:to>
                                        <p:strVal val="visible"/>
                                      </p:to>
                                    </p:set>
                                    <p:anim calcmode="lin" valueType="num">
                                      <p:cBhvr additive="base">
                                        <p:cTn id="7" dur="500" fill="hold"/>
                                        <p:tgtEl>
                                          <p:spTgt spid="1208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08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0834">
                                            <p:txEl>
                                              <p:pRg st="1" end="1"/>
                                            </p:txEl>
                                          </p:spTgt>
                                        </p:tgtEl>
                                        <p:attrNameLst>
                                          <p:attrName>style.visibility</p:attrName>
                                        </p:attrNameLst>
                                      </p:cBhvr>
                                      <p:to>
                                        <p:strVal val="visible"/>
                                      </p:to>
                                    </p:set>
                                    <p:anim calcmode="lin" valueType="num">
                                      <p:cBhvr additive="base">
                                        <p:cTn id="13" dur="500" fill="hold"/>
                                        <p:tgtEl>
                                          <p:spTgt spid="12083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08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0834">
                                            <p:txEl>
                                              <p:pRg st="2" end="2"/>
                                            </p:txEl>
                                          </p:spTgt>
                                        </p:tgtEl>
                                        <p:attrNameLst>
                                          <p:attrName>style.visibility</p:attrName>
                                        </p:attrNameLst>
                                      </p:cBhvr>
                                      <p:to>
                                        <p:strVal val="visible"/>
                                      </p:to>
                                    </p:set>
                                    <p:anim calcmode="lin" valueType="num">
                                      <p:cBhvr additive="base">
                                        <p:cTn id="19" dur="500" fill="hold"/>
                                        <p:tgtEl>
                                          <p:spTgt spid="12083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08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0834">
                                            <p:txEl>
                                              <p:pRg st="3" end="3"/>
                                            </p:txEl>
                                          </p:spTgt>
                                        </p:tgtEl>
                                        <p:attrNameLst>
                                          <p:attrName>style.visibility</p:attrName>
                                        </p:attrNameLst>
                                      </p:cBhvr>
                                      <p:to>
                                        <p:strVal val="visible"/>
                                      </p:to>
                                    </p:set>
                                    <p:anim calcmode="lin" valueType="num">
                                      <p:cBhvr additive="base">
                                        <p:cTn id="25" dur="500" fill="hold"/>
                                        <p:tgtEl>
                                          <p:spTgt spid="12083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083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0834">
                                            <p:txEl>
                                              <p:pRg st="4" end="4"/>
                                            </p:txEl>
                                          </p:spTgt>
                                        </p:tgtEl>
                                        <p:attrNameLst>
                                          <p:attrName>style.visibility</p:attrName>
                                        </p:attrNameLst>
                                      </p:cBhvr>
                                      <p:to>
                                        <p:strVal val="visible"/>
                                      </p:to>
                                    </p:set>
                                    <p:anim calcmode="lin" valueType="num">
                                      <p:cBhvr additive="base">
                                        <p:cTn id="31" dur="500" fill="hold"/>
                                        <p:tgtEl>
                                          <p:spTgt spid="12083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083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rctx="PPT">
                                        <p:cTn id="36" dur="indefinite"/>
                                        <p:tgtEl>
                                          <p:spTgt spid="120834">
                                            <p:txEl>
                                              <p:pRg st="0" end="0"/>
                                            </p:txEl>
                                          </p:spTgt>
                                        </p:tgtEl>
                                        <p:attrNameLst>
                                          <p:attrName>style.opacity</p:attrName>
                                        </p:attrNameLst>
                                      </p:cBhvr>
                                      <p:to>
                                        <p:strVal val="0.5"/>
                                      </p:to>
                                    </p:set>
                                    <p:animEffect filter="image" prLst="opacity: 0.5">
                                      <p:cBhvr rctx="IE">
                                        <p:cTn id="37" dur="indefinite"/>
                                        <p:tgtEl>
                                          <p:spTgt spid="120834">
                                            <p:txEl>
                                              <p:pRg st="0" end="0"/>
                                            </p:txEl>
                                          </p:spTgt>
                                        </p:tgtEl>
                                      </p:cBhvr>
                                    </p:animEffect>
                                  </p:childTnLst>
                                </p:cTn>
                              </p:par>
                              <p:par>
                                <p:cTn id="38" presetID="9" presetClass="emph" presetSubtype="0" grpId="1" nodeType="withEffect">
                                  <p:stCondLst>
                                    <p:cond delay="0"/>
                                  </p:stCondLst>
                                  <p:childTnLst>
                                    <p:set>
                                      <p:cBhvr rctx="PPT">
                                        <p:cTn id="39" dur="indefinite"/>
                                        <p:tgtEl>
                                          <p:spTgt spid="120834">
                                            <p:txEl>
                                              <p:pRg st="1" end="1"/>
                                            </p:txEl>
                                          </p:spTgt>
                                        </p:tgtEl>
                                        <p:attrNameLst>
                                          <p:attrName>style.opacity</p:attrName>
                                        </p:attrNameLst>
                                      </p:cBhvr>
                                      <p:to>
                                        <p:strVal val="0.5"/>
                                      </p:to>
                                    </p:set>
                                    <p:animEffect filter="image" prLst="opacity: 0.5">
                                      <p:cBhvr rctx="IE">
                                        <p:cTn id="40" dur="indefinite"/>
                                        <p:tgtEl>
                                          <p:spTgt spid="120834">
                                            <p:txEl>
                                              <p:pRg st="1" end="1"/>
                                            </p:txEl>
                                          </p:spTgt>
                                        </p:tgtEl>
                                      </p:cBhvr>
                                    </p:animEffect>
                                  </p:childTnLst>
                                </p:cTn>
                              </p:par>
                              <p:par>
                                <p:cTn id="41" presetID="9" presetClass="emph" presetSubtype="0" grpId="1" nodeType="withEffect">
                                  <p:stCondLst>
                                    <p:cond delay="0"/>
                                  </p:stCondLst>
                                  <p:childTnLst>
                                    <p:set>
                                      <p:cBhvr rctx="PPT">
                                        <p:cTn id="42" dur="indefinite"/>
                                        <p:tgtEl>
                                          <p:spTgt spid="120834">
                                            <p:txEl>
                                              <p:pRg st="2" end="2"/>
                                            </p:txEl>
                                          </p:spTgt>
                                        </p:tgtEl>
                                        <p:attrNameLst>
                                          <p:attrName>style.opacity</p:attrName>
                                        </p:attrNameLst>
                                      </p:cBhvr>
                                      <p:to>
                                        <p:strVal val="0.5"/>
                                      </p:to>
                                    </p:set>
                                    <p:animEffect filter="image" prLst="opacity: 0.5">
                                      <p:cBhvr rctx="IE">
                                        <p:cTn id="43" dur="indefinite"/>
                                        <p:tgtEl>
                                          <p:spTgt spid="120834">
                                            <p:txEl>
                                              <p:pRg st="2" end="2"/>
                                            </p:txEl>
                                          </p:spTgt>
                                        </p:tgtEl>
                                      </p:cBhvr>
                                    </p:animEffect>
                                  </p:childTnLst>
                                </p:cTn>
                              </p:par>
                              <p:par>
                                <p:cTn id="44" presetID="9" presetClass="emph" presetSubtype="0" grpId="1" nodeType="withEffect">
                                  <p:stCondLst>
                                    <p:cond delay="0"/>
                                  </p:stCondLst>
                                  <p:childTnLst>
                                    <p:set>
                                      <p:cBhvr rctx="PPT">
                                        <p:cTn id="45" dur="indefinite"/>
                                        <p:tgtEl>
                                          <p:spTgt spid="120834">
                                            <p:txEl>
                                              <p:pRg st="3" end="3"/>
                                            </p:txEl>
                                          </p:spTgt>
                                        </p:tgtEl>
                                        <p:attrNameLst>
                                          <p:attrName>style.opacity</p:attrName>
                                        </p:attrNameLst>
                                      </p:cBhvr>
                                      <p:to>
                                        <p:strVal val="0.5"/>
                                      </p:to>
                                    </p:set>
                                    <p:animEffect filter="image" prLst="opacity: 0.5">
                                      <p:cBhvr rctx="IE">
                                        <p:cTn id="46" dur="indefinite"/>
                                        <p:tgtEl>
                                          <p:spTgt spid="120834">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mph" presetSubtype="0" grpId="1" nodeType="clickEffect">
                                  <p:stCondLst>
                                    <p:cond delay="0"/>
                                  </p:stCondLst>
                                  <p:childTnLst>
                                    <p:set>
                                      <p:cBhvr rctx="PPT">
                                        <p:cTn id="50" dur="indefinite"/>
                                        <p:tgtEl>
                                          <p:spTgt spid="120834">
                                            <p:txEl>
                                              <p:pRg st="4" end="4"/>
                                            </p:txEl>
                                          </p:spTgt>
                                        </p:tgtEl>
                                        <p:attrNameLst>
                                          <p:attrName>style.opacity</p:attrName>
                                        </p:attrNameLst>
                                      </p:cBhvr>
                                      <p:to>
                                        <p:strVal val="0.5"/>
                                      </p:to>
                                    </p:set>
                                    <p:animEffect filter="image" prLst="opacity: 0.5">
                                      <p:cBhvr rctx="IE">
                                        <p:cTn id="51" dur="indefinite"/>
                                        <p:tgtEl>
                                          <p:spTgt spid="120834">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0834">
                                            <p:txEl>
                                              <p:pRg st="5" end="5"/>
                                            </p:txEl>
                                          </p:spTgt>
                                        </p:tgtEl>
                                        <p:attrNameLst>
                                          <p:attrName>style.visibility</p:attrName>
                                        </p:attrNameLst>
                                      </p:cBhvr>
                                      <p:to>
                                        <p:strVal val="visible"/>
                                      </p:to>
                                    </p:set>
                                    <p:anim calcmode="lin" valueType="num">
                                      <p:cBhvr additive="base">
                                        <p:cTn id="56" dur="500" fill="hold"/>
                                        <p:tgtEl>
                                          <p:spTgt spid="120834">
                                            <p:txEl>
                                              <p:pRg st="5" end="5"/>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20834">
                                            <p:txEl>
                                              <p:pRg st="5" end="5"/>
                                            </p:txEl>
                                          </p:spTgt>
                                        </p:tgtEl>
                                        <p:attrNameLst>
                                          <p:attrName>ppt_y</p:attrName>
                                        </p:attrNameLst>
                                      </p:cBhvr>
                                      <p:tavLst>
                                        <p:tav tm="0">
                                          <p:val>
                                            <p:strVal val="1+#ppt_h/2"/>
                                          </p:val>
                                        </p:tav>
                                        <p:tav tm="100000">
                                          <p:val>
                                            <p:strVal val="#ppt_y"/>
                                          </p:val>
                                        </p:tav>
                                      </p:tavLst>
                                    </p:anim>
                                  </p:childTnLst>
                                </p:cTn>
                              </p:par>
                              <p:par>
                                <p:cTn id="58" presetID="6" presetClass="entr" presetSubtype="16" fill="hold" nodeType="withEffect">
                                  <p:stCondLst>
                                    <p:cond delay="0"/>
                                  </p:stCondLst>
                                  <p:childTnLst>
                                    <p:set>
                                      <p:cBhvr>
                                        <p:cTn id="59" dur="1" fill="hold">
                                          <p:stCondLst>
                                            <p:cond delay="0"/>
                                          </p:stCondLst>
                                        </p:cTn>
                                        <p:tgtEl>
                                          <p:spTgt spid="6146"/>
                                        </p:tgtEl>
                                        <p:attrNameLst>
                                          <p:attrName>style.visibility</p:attrName>
                                        </p:attrNameLst>
                                      </p:cBhvr>
                                      <p:to>
                                        <p:strVal val="visible"/>
                                      </p:to>
                                    </p:set>
                                    <p:animEffect transition="in" filter="circle(in)">
                                      <p:cBhvr>
                                        <p:cTn id="60" dur="2000"/>
                                        <p:tgtEl>
                                          <p:spTgt spid="6146"/>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mph" presetSubtype="0" grpId="1" nodeType="clickEffect">
                                  <p:stCondLst>
                                    <p:cond delay="0"/>
                                  </p:stCondLst>
                                  <p:childTnLst>
                                    <p:set>
                                      <p:cBhvr rctx="PPT">
                                        <p:cTn id="64" dur="indefinite"/>
                                        <p:tgtEl>
                                          <p:spTgt spid="120834">
                                            <p:txEl>
                                              <p:pRg st="5" end="5"/>
                                            </p:txEl>
                                          </p:spTgt>
                                        </p:tgtEl>
                                        <p:attrNameLst>
                                          <p:attrName>style.opacity</p:attrName>
                                        </p:attrNameLst>
                                      </p:cBhvr>
                                      <p:to>
                                        <p:strVal val="0.5"/>
                                      </p:to>
                                    </p:set>
                                    <p:animEffect filter="image" prLst="opacity: 0.5">
                                      <p:cBhvr rctx="IE">
                                        <p:cTn id="65" dur="indefinite"/>
                                        <p:tgtEl>
                                          <p:spTgt spid="120834">
                                            <p:txEl>
                                              <p:pRg st="5" end="5"/>
                                            </p:txEl>
                                          </p:spTgt>
                                        </p:tgtEl>
                                      </p:cBhvr>
                                    </p:animEffect>
                                  </p:childTnLst>
                                </p:cTn>
                              </p:par>
                              <p:par>
                                <p:cTn id="66" presetID="9" presetClass="emph" presetSubtype="0" nodeType="withEffect">
                                  <p:stCondLst>
                                    <p:cond delay="0"/>
                                  </p:stCondLst>
                                  <p:childTnLst>
                                    <p:set>
                                      <p:cBhvr rctx="PPT">
                                        <p:cTn id="67" dur="indefinite"/>
                                        <p:tgtEl>
                                          <p:spTgt spid="6146"/>
                                        </p:tgtEl>
                                        <p:attrNameLst>
                                          <p:attrName>style.opacity</p:attrName>
                                        </p:attrNameLst>
                                      </p:cBhvr>
                                      <p:to>
                                        <p:strVal val="0.5"/>
                                      </p:to>
                                    </p:set>
                                    <p:animEffect filter="image" prLst="opacity: 0.5">
                                      <p:cBhvr rctx="IE">
                                        <p:cTn id="68" dur="indefinite"/>
                                        <p:tgtEl>
                                          <p:spTgt spid="6146"/>
                                        </p:tgtEl>
                                      </p:cBhvr>
                                    </p:animEffect>
                                  </p:childTnLst>
                                  <p:subTnLst>
                                    <p:audio>
                                      <p:cMediaNode>
                                        <p:cTn display="0" masterRel="sameClick">
                                          <p:stCondLst>
                                            <p:cond evt="begin" delay="0">
                                              <p:tn val="66"/>
                                            </p:cond>
                                          </p:stCondLst>
                                          <p:endCondLst>
                                            <p:cond evt="onStopAudio" delay="0">
                                              <p:tgtEl>
                                                <p:sldTgt/>
                                              </p:tgtEl>
                                            </p:cond>
                                          </p:endCondLst>
                                        </p:cTn>
                                        <p:tgtEl>
                                          <p:sndTgt r:embed="rId6" name="applause.wav"/>
                                        </p:tgtEl>
                                      </p:cMediaNode>
                                    </p:audio>
                                  </p:sub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0834">
                                            <p:txEl>
                                              <p:pRg st="6" end="6"/>
                                            </p:txEl>
                                          </p:spTgt>
                                        </p:tgtEl>
                                        <p:attrNameLst>
                                          <p:attrName>style.visibility</p:attrName>
                                        </p:attrNameLst>
                                      </p:cBhvr>
                                      <p:to>
                                        <p:strVal val="visible"/>
                                      </p:to>
                                    </p:set>
                                    <p:anim calcmode="lin" valueType="num">
                                      <p:cBhvr additive="base">
                                        <p:cTn id="73" dur="500" fill="hold"/>
                                        <p:tgtEl>
                                          <p:spTgt spid="120834">
                                            <p:txEl>
                                              <p:pRg st="6" end="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2083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0834">
                                            <p:txEl>
                                              <p:pRg st="7" end="7"/>
                                            </p:txEl>
                                          </p:spTgt>
                                        </p:tgtEl>
                                        <p:attrNameLst>
                                          <p:attrName>style.visibility</p:attrName>
                                        </p:attrNameLst>
                                      </p:cBhvr>
                                      <p:to>
                                        <p:strVal val="visible"/>
                                      </p:to>
                                    </p:set>
                                    <p:anim calcmode="lin" valueType="num">
                                      <p:cBhvr additive="base">
                                        <p:cTn id="79" dur="500" fill="hold"/>
                                        <p:tgtEl>
                                          <p:spTgt spid="120834">
                                            <p:txEl>
                                              <p:pRg st="7" end="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2083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20834">
                                            <p:txEl>
                                              <p:pRg st="8" end="8"/>
                                            </p:txEl>
                                          </p:spTgt>
                                        </p:tgtEl>
                                        <p:attrNameLst>
                                          <p:attrName>style.visibility</p:attrName>
                                        </p:attrNameLst>
                                      </p:cBhvr>
                                      <p:to>
                                        <p:strVal val="visible"/>
                                      </p:to>
                                    </p:set>
                                    <p:anim calcmode="lin" valueType="num">
                                      <p:cBhvr additive="base">
                                        <p:cTn id="85" dur="500" fill="hold"/>
                                        <p:tgtEl>
                                          <p:spTgt spid="120834">
                                            <p:txEl>
                                              <p:pRg st="8" end="8"/>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2083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9" presetClass="emph" presetSubtype="0" grpId="1" nodeType="clickEffect">
                                  <p:stCondLst>
                                    <p:cond delay="0"/>
                                  </p:stCondLst>
                                  <p:childTnLst>
                                    <p:set>
                                      <p:cBhvr rctx="PPT">
                                        <p:cTn id="90" dur="indefinite"/>
                                        <p:tgtEl>
                                          <p:spTgt spid="120834">
                                            <p:txEl>
                                              <p:pRg st="6" end="6"/>
                                            </p:txEl>
                                          </p:spTgt>
                                        </p:tgtEl>
                                        <p:attrNameLst>
                                          <p:attrName>style.opacity</p:attrName>
                                        </p:attrNameLst>
                                      </p:cBhvr>
                                      <p:to>
                                        <p:strVal val="0.5"/>
                                      </p:to>
                                    </p:set>
                                    <p:animEffect filter="image" prLst="opacity: 0.5">
                                      <p:cBhvr rctx="IE">
                                        <p:cTn id="91" dur="indefinite"/>
                                        <p:tgtEl>
                                          <p:spTgt spid="120834">
                                            <p:txEl>
                                              <p:pRg st="6" end="6"/>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mph" presetSubtype="0" grpId="1" nodeType="clickEffect">
                                  <p:stCondLst>
                                    <p:cond delay="0"/>
                                  </p:stCondLst>
                                  <p:childTnLst>
                                    <p:set>
                                      <p:cBhvr rctx="PPT">
                                        <p:cTn id="95" dur="indefinite"/>
                                        <p:tgtEl>
                                          <p:spTgt spid="120834">
                                            <p:txEl>
                                              <p:pRg st="7" end="7"/>
                                            </p:txEl>
                                          </p:spTgt>
                                        </p:tgtEl>
                                        <p:attrNameLst>
                                          <p:attrName>style.opacity</p:attrName>
                                        </p:attrNameLst>
                                      </p:cBhvr>
                                      <p:to>
                                        <p:strVal val="0.5"/>
                                      </p:to>
                                    </p:set>
                                    <p:animEffect filter="image" prLst="opacity: 0.5">
                                      <p:cBhvr rctx="IE">
                                        <p:cTn id="96" dur="indefinite"/>
                                        <p:tgtEl>
                                          <p:spTgt spid="120834">
                                            <p:txEl>
                                              <p:pRg st="7" end="7"/>
                                            </p:txEl>
                                          </p:spTgt>
                                        </p:tgtEl>
                                      </p:cBhvr>
                                    </p:animEffect>
                                  </p:childTnLst>
                                </p:cTn>
                              </p:par>
                              <p:par>
                                <p:cTn id="97" presetID="9" presetClass="emph" presetSubtype="0" grpId="1" nodeType="withEffect">
                                  <p:stCondLst>
                                    <p:cond delay="0"/>
                                  </p:stCondLst>
                                  <p:childTnLst>
                                    <p:set>
                                      <p:cBhvr rctx="PPT">
                                        <p:cTn id="98" dur="indefinite"/>
                                        <p:tgtEl>
                                          <p:spTgt spid="120834">
                                            <p:txEl>
                                              <p:pRg st="8" end="8"/>
                                            </p:txEl>
                                          </p:spTgt>
                                        </p:tgtEl>
                                        <p:attrNameLst>
                                          <p:attrName>style.opacity</p:attrName>
                                        </p:attrNameLst>
                                      </p:cBhvr>
                                      <p:to>
                                        <p:strVal val="0.5"/>
                                      </p:to>
                                    </p:set>
                                    <p:animEffect filter="image" prLst="opacity: 0.5">
                                      <p:cBhvr rctx="IE">
                                        <p:cTn id="99" dur="indefinite"/>
                                        <p:tgtEl>
                                          <p:spTgt spid="120834">
                                            <p:txEl>
                                              <p:pRg st="8" end="8"/>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 calcmode="lin" valueType="num">
                                      <p:cBhvr additive="base">
                                        <p:cTn id="104" dur="500" fill="hold"/>
                                        <p:tgtEl>
                                          <p:spTgt spid="2"/>
                                        </p:tgtEl>
                                        <p:attrNameLst>
                                          <p:attrName>ppt_x</p:attrName>
                                        </p:attrNameLst>
                                      </p:cBhvr>
                                      <p:tavLst>
                                        <p:tav tm="0">
                                          <p:val>
                                            <p:strVal val="#ppt_x"/>
                                          </p:val>
                                        </p:tav>
                                        <p:tav tm="100000">
                                          <p:val>
                                            <p:strVal val="#ppt_x"/>
                                          </p:val>
                                        </p:tav>
                                      </p:tavLst>
                                    </p:anim>
                                    <p:anim calcmode="lin" valueType="num">
                                      <p:cBhvr additive="base">
                                        <p:cTn id="10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3074"/>
                                        </p:tgtEl>
                                        <p:attrNameLst>
                                          <p:attrName>style.visibility</p:attrName>
                                        </p:attrNameLst>
                                      </p:cBhvr>
                                      <p:to>
                                        <p:strVal val="visible"/>
                                      </p:to>
                                    </p:set>
                                    <p:anim calcmode="lin" valueType="num">
                                      <p:cBhvr additive="base">
                                        <p:cTn id="110" dur="500" fill="hold"/>
                                        <p:tgtEl>
                                          <p:spTgt spid="3074"/>
                                        </p:tgtEl>
                                        <p:attrNameLst>
                                          <p:attrName>ppt_x</p:attrName>
                                        </p:attrNameLst>
                                      </p:cBhvr>
                                      <p:tavLst>
                                        <p:tav tm="0">
                                          <p:val>
                                            <p:strVal val="#ppt_x"/>
                                          </p:val>
                                        </p:tav>
                                        <p:tav tm="100000">
                                          <p:val>
                                            <p:strVal val="#ppt_x"/>
                                          </p:val>
                                        </p:tav>
                                      </p:tavLst>
                                    </p:anim>
                                    <p:anim calcmode="lin" valueType="num">
                                      <p:cBhvr additive="base">
                                        <p:cTn id="111"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uiExpand="1" build="p"/>
      <p:bldP spid="120834" grpId="1" uiExpand="1" build="p"/>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custDataLst>
              <p:tags r:id="rId2"/>
            </p:custDataLst>
          </p:nvPr>
        </p:nvSpPr>
        <p:spPr/>
        <p:txBody>
          <a:bodyPr/>
          <a:lstStyle/>
          <a:p>
            <a:r>
              <a:rPr lang="nb-NO" sz="2800" dirty="0" err="1"/>
              <a:t>Example</a:t>
            </a:r>
            <a:r>
              <a:rPr lang="nb-NO" sz="2800" dirty="0"/>
              <a:t>: JVM (Java RunTime Enviroment)</a:t>
            </a:r>
          </a:p>
        </p:txBody>
      </p:sp>
      <p:pic>
        <p:nvPicPr>
          <p:cNvPr id="294915" name="Picture 3"/>
          <p:cNvPicPr>
            <a:picLocks noChangeAspect="1" noChangeArrowheads="1"/>
          </p:cNvPicPr>
          <p:nvPr>
            <p:custDataLst>
              <p:tags r:id="rId3"/>
            </p:custDataLst>
          </p:nvPr>
        </p:nvPicPr>
        <p:blipFill>
          <a:blip r:embed="rId6" cstate="print"/>
          <a:srcRect/>
          <a:stretch>
            <a:fillRect/>
          </a:stretch>
        </p:blipFill>
        <p:spPr bwMode="auto">
          <a:xfrm>
            <a:off x="1919654" y="1557338"/>
            <a:ext cx="7848600" cy="513080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310518875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custDataLst>
              <p:tags r:id="rId2"/>
            </p:custDataLst>
          </p:nvPr>
        </p:nvSpPr>
        <p:spPr/>
        <p:txBody>
          <a:bodyPr>
            <a:normAutofit/>
          </a:bodyPr>
          <a:lstStyle/>
          <a:p>
            <a:r>
              <a:rPr lang="nb-NO" sz="2800" dirty="0" err="1"/>
              <a:t>Example</a:t>
            </a:r>
            <a:r>
              <a:rPr lang="nb-NO" sz="2800" dirty="0"/>
              <a:t>:</a:t>
            </a:r>
            <a:br>
              <a:rPr lang="nb-NO" sz="2800" dirty="0"/>
            </a:br>
            <a:r>
              <a:rPr lang="nb-NO" sz="2800" dirty="0"/>
              <a:t>Code and </a:t>
            </a:r>
            <a:r>
              <a:rPr lang="nb-NO" sz="2800" dirty="0" err="1"/>
              <a:t>class</a:t>
            </a:r>
            <a:endParaRPr lang="nb-NO" sz="2800" dirty="0"/>
          </a:p>
        </p:txBody>
      </p:sp>
      <p:pic>
        <p:nvPicPr>
          <p:cNvPr id="295939" name="Picture 3"/>
          <p:cNvPicPr>
            <a:picLocks noChangeAspect="1" noChangeArrowheads="1"/>
          </p:cNvPicPr>
          <p:nvPr>
            <p:custDataLst>
              <p:tags r:id="rId3"/>
            </p:custDataLst>
          </p:nvPr>
        </p:nvPicPr>
        <p:blipFill>
          <a:blip r:embed="rId7" cstate="print"/>
          <a:srcRect/>
          <a:stretch>
            <a:fillRect/>
          </a:stretch>
        </p:blipFill>
        <p:spPr bwMode="auto">
          <a:xfrm>
            <a:off x="3678987" y="188641"/>
            <a:ext cx="6851267" cy="1679725"/>
          </a:xfrm>
          <a:prstGeom prst="rect">
            <a:avLst/>
          </a:prstGeom>
          <a:noFill/>
          <a:ln w="9525">
            <a:noFill/>
            <a:miter lim="800000"/>
            <a:headEnd/>
            <a:tailEnd/>
          </a:ln>
          <a:effectLst/>
        </p:spPr>
      </p:pic>
      <p:pic>
        <p:nvPicPr>
          <p:cNvPr id="295940" name="Picture 4"/>
          <p:cNvPicPr>
            <a:picLocks noChangeAspect="1" noChangeArrowheads="1"/>
          </p:cNvPicPr>
          <p:nvPr>
            <p:custDataLst>
              <p:tags r:id="rId4"/>
            </p:custDataLst>
          </p:nvPr>
        </p:nvPicPr>
        <p:blipFill>
          <a:blip r:embed="rId8" cstate="print"/>
          <a:srcRect/>
          <a:stretch>
            <a:fillRect/>
          </a:stretch>
        </p:blipFill>
        <p:spPr bwMode="auto">
          <a:xfrm>
            <a:off x="1524000" y="2141538"/>
            <a:ext cx="8100646" cy="4716462"/>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258088554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custDataLst>
              <p:tags r:id="rId2"/>
            </p:custDataLst>
          </p:nvPr>
        </p:nvSpPr>
        <p:spPr/>
        <p:txBody>
          <a:bodyPr/>
          <a:lstStyle/>
          <a:p>
            <a:r>
              <a:rPr lang="nb-NO" sz="2800" dirty="0"/>
              <a:t>Class file (1)</a:t>
            </a:r>
          </a:p>
        </p:txBody>
      </p:sp>
      <p:pic>
        <p:nvPicPr>
          <p:cNvPr id="296963" name="Picture 3"/>
          <p:cNvPicPr>
            <a:picLocks noChangeAspect="1" noChangeArrowheads="1"/>
          </p:cNvPicPr>
          <p:nvPr>
            <p:custDataLst>
              <p:tags r:id="rId3"/>
            </p:custDataLst>
          </p:nvPr>
        </p:nvPicPr>
        <p:blipFill>
          <a:blip r:embed="rId6" cstate="print"/>
          <a:srcRect/>
          <a:stretch>
            <a:fillRect/>
          </a:stretch>
        </p:blipFill>
        <p:spPr bwMode="auto">
          <a:xfrm>
            <a:off x="1524000" y="1384300"/>
            <a:ext cx="9144000" cy="547370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28015987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custDataLst>
              <p:tags r:id="rId2"/>
            </p:custDataLst>
          </p:nvPr>
        </p:nvSpPr>
        <p:spPr/>
        <p:txBody>
          <a:bodyPr/>
          <a:lstStyle/>
          <a:p>
            <a:r>
              <a:rPr lang="nb-NO" sz="2800" dirty="0"/>
              <a:t>Class file (2)</a:t>
            </a:r>
          </a:p>
        </p:txBody>
      </p:sp>
      <p:pic>
        <p:nvPicPr>
          <p:cNvPr id="297987" name="Picture 3"/>
          <p:cNvPicPr>
            <a:picLocks noChangeAspect="1" noChangeArrowheads="1"/>
          </p:cNvPicPr>
          <p:nvPr>
            <p:custDataLst>
              <p:tags r:id="rId3"/>
            </p:custDataLst>
          </p:nvPr>
        </p:nvPicPr>
        <p:blipFill>
          <a:blip r:embed="rId6" cstate="print"/>
          <a:srcRect/>
          <a:stretch>
            <a:fillRect/>
          </a:stretch>
        </p:blipFill>
        <p:spPr bwMode="auto">
          <a:xfrm>
            <a:off x="1524000" y="1168400"/>
            <a:ext cx="9144000" cy="568960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6968916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custDataLst>
              <p:tags r:id="rId2"/>
            </p:custDataLst>
          </p:nvPr>
        </p:nvSpPr>
        <p:spPr/>
        <p:txBody>
          <a:bodyPr/>
          <a:lstStyle/>
          <a:p>
            <a:r>
              <a:rPr lang="nb-NO" sz="2800" dirty="0"/>
              <a:t>Byte </a:t>
            </a:r>
            <a:r>
              <a:rPr lang="nb-NO" sz="2800" dirty="0" err="1"/>
              <a:t>code</a:t>
            </a:r>
            <a:endParaRPr lang="nb-NO" sz="2800" dirty="0"/>
          </a:p>
        </p:txBody>
      </p:sp>
      <p:pic>
        <p:nvPicPr>
          <p:cNvPr id="299011" name="Picture 3"/>
          <p:cNvPicPr>
            <a:picLocks noChangeAspect="1" noChangeArrowheads="1"/>
          </p:cNvPicPr>
          <p:nvPr>
            <p:custDataLst>
              <p:tags r:id="rId3"/>
            </p:custDataLst>
          </p:nvPr>
        </p:nvPicPr>
        <p:blipFill>
          <a:blip r:embed="rId6" cstate="print"/>
          <a:srcRect/>
          <a:stretch>
            <a:fillRect/>
          </a:stretch>
        </p:blipFill>
        <p:spPr bwMode="auto">
          <a:xfrm>
            <a:off x="1907932" y="1196752"/>
            <a:ext cx="8569569" cy="533400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8938589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p:txBody>
          <a:bodyPr>
            <a:normAutofit/>
          </a:bodyPr>
          <a:lstStyle/>
          <a:p>
            <a:r>
              <a:rPr lang="nb-NO" dirty="0"/>
              <a:t>Java byte </a:t>
            </a:r>
            <a:r>
              <a:rPr lang="nb-NO" dirty="0" err="1"/>
              <a:t>code</a:t>
            </a:r>
            <a:r>
              <a:rPr lang="nb-NO" dirty="0"/>
              <a:t> </a:t>
            </a:r>
            <a:r>
              <a:rPr lang="nb-NO" dirty="0" err="1"/>
              <a:t>vs</a:t>
            </a:r>
            <a:r>
              <a:rPr lang="nb-NO" dirty="0"/>
              <a:t> x86 </a:t>
            </a:r>
            <a:r>
              <a:rPr lang="nb-NO" dirty="0" err="1"/>
              <a:t>instructions</a:t>
            </a:r>
            <a:endParaRPr lang="nb-NO" dirty="0"/>
          </a:p>
        </p:txBody>
      </p:sp>
      <p:sp>
        <p:nvSpPr>
          <p:cNvPr id="2" name="Content Placeholder 1"/>
          <p:cNvSpPr>
            <a:spLocks noGrp="1"/>
          </p:cNvSpPr>
          <p:nvPr>
            <p:ph idx="1"/>
            <p:custDataLst>
              <p:tags r:id="rId3"/>
            </p:custDataLst>
          </p:nvPr>
        </p:nvSpPr>
        <p:spPr/>
        <p:txBody>
          <a:bodyPr/>
          <a:lstStyle/>
          <a:p>
            <a:r>
              <a:rPr lang="nb-NO" dirty="0"/>
              <a:t>Java </a:t>
            </a:r>
            <a:r>
              <a:rPr lang="nb-NO" dirty="0" err="1"/>
              <a:t>bytecode</a:t>
            </a:r>
            <a:r>
              <a:rPr lang="nb-NO" dirty="0"/>
              <a:t> </a:t>
            </a:r>
            <a:r>
              <a:rPr lang="nb-NO" dirty="0" err="1"/>
              <a:t>can</a:t>
            </a:r>
            <a:r>
              <a:rPr lang="nb-NO" dirty="0"/>
              <a:t> be </a:t>
            </a:r>
            <a:r>
              <a:rPr lang="nb-NO" dirty="0" err="1"/>
              <a:t>called</a:t>
            </a:r>
            <a:r>
              <a:rPr lang="nb-NO" dirty="0"/>
              <a:t> a </a:t>
            </a:r>
            <a:r>
              <a:rPr lang="nb-NO" dirty="0">
                <a:solidFill>
                  <a:srgbClr val="FF0000"/>
                </a:solidFill>
              </a:rPr>
              <a:t>RISC</a:t>
            </a:r>
            <a:r>
              <a:rPr lang="nb-NO" dirty="0"/>
              <a:t> type </a:t>
            </a:r>
            <a:r>
              <a:rPr lang="nb-NO" dirty="0" err="1"/>
              <a:t>instruction</a:t>
            </a:r>
            <a:r>
              <a:rPr lang="nb-NO" dirty="0"/>
              <a:t> </a:t>
            </a:r>
            <a:r>
              <a:rPr lang="nb-NO" dirty="0" err="1"/>
              <a:t>set</a:t>
            </a:r>
            <a:endParaRPr lang="nb-NO" dirty="0"/>
          </a:p>
          <a:p>
            <a:r>
              <a:rPr lang="nb-NO" dirty="0"/>
              <a:t>x86 (Intel, as </a:t>
            </a:r>
            <a:r>
              <a:rPr lang="nb-NO" dirty="0" err="1"/>
              <a:t>well</a:t>
            </a:r>
            <a:r>
              <a:rPr lang="nb-NO" dirty="0"/>
              <a:t> as AMD) is </a:t>
            </a:r>
            <a:r>
              <a:rPr lang="nb-NO" dirty="0">
                <a:solidFill>
                  <a:srgbClr val="FF0000"/>
                </a:solidFill>
              </a:rPr>
              <a:t>CISC</a:t>
            </a:r>
          </a:p>
          <a:p>
            <a:pPr marL="0" indent="0">
              <a:buNone/>
            </a:pPr>
            <a:endParaRPr lang="nb-NO" dirty="0">
              <a:solidFill>
                <a:srgbClr val="FF0000"/>
              </a:solidFill>
            </a:endParaRPr>
          </a:p>
          <a:p>
            <a:r>
              <a:rPr lang="nb-NO" dirty="0"/>
              <a:t>The </a:t>
            </a:r>
            <a:r>
              <a:rPr lang="nb-NO" dirty="0" err="1"/>
              <a:t>next</a:t>
            </a:r>
            <a:r>
              <a:rPr lang="nb-NO" dirty="0"/>
              <a:t> </a:t>
            </a:r>
            <a:r>
              <a:rPr lang="nb-NO" dirty="0" err="1"/>
              <a:t>two</a:t>
            </a:r>
            <a:r>
              <a:rPr lang="nb-NO" dirty="0"/>
              <a:t> files show: </a:t>
            </a:r>
          </a:p>
          <a:p>
            <a:r>
              <a:rPr lang="nb-NO" sz="2000" dirty="0"/>
              <a:t>The </a:t>
            </a:r>
            <a:r>
              <a:rPr lang="nb-NO" sz="2000" dirty="0" err="1"/>
              <a:t>oldest</a:t>
            </a:r>
            <a:r>
              <a:rPr lang="nb-NO" sz="2000" dirty="0"/>
              <a:t> </a:t>
            </a:r>
            <a:r>
              <a:rPr lang="nb-NO" sz="2000" dirty="0" err="1"/>
              <a:t>instructions</a:t>
            </a:r>
            <a:r>
              <a:rPr lang="nb-NO" sz="2000" dirty="0"/>
              <a:t> still </a:t>
            </a:r>
            <a:r>
              <a:rPr lang="nb-NO" sz="2000" dirty="0" err="1"/>
              <a:t>included</a:t>
            </a:r>
            <a:r>
              <a:rPr lang="nb-NO" sz="2000" dirty="0"/>
              <a:t> (256 </a:t>
            </a:r>
            <a:r>
              <a:rPr lang="nb-NO" sz="2000" dirty="0" err="1"/>
              <a:t>of</a:t>
            </a:r>
            <a:r>
              <a:rPr lang="nb-NO" sz="2000" dirty="0"/>
              <a:t> </a:t>
            </a:r>
            <a:r>
              <a:rPr lang="nb-NO" sz="2000" dirty="0" err="1"/>
              <a:t>them</a:t>
            </a:r>
            <a:r>
              <a:rPr lang="nb-NO" sz="2000" dirty="0"/>
              <a:t>, </a:t>
            </a:r>
            <a:r>
              <a:rPr lang="nb-NO" sz="2000" dirty="0" err="1"/>
              <a:t>there</a:t>
            </a:r>
            <a:r>
              <a:rPr lang="nb-NO" sz="2000" dirty="0"/>
              <a:t> </a:t>
            </a:r>
            <a:r>
              <a:rPr lang="nb-NO" sz="2000" dirty="0" err="1"/>
              <a:t>are</a:t>
            </a:r>
            <a:r>
              <a:rPr lang="nb-NO" sz="2000" dirty="0"/>
              <a:t> </a:t>
            </a:r>
            <a:r>
              <a:rPr lang="nb-NO" sz="2000" dirty="0" err="1"/>
              <a:t>many</a:t>
            </a:r>
            <a:r>
              <a:rPr lang="nb-NO" sz="2000" dirty="0"/>
              <a:t>, </a:t>
            </a:r>
            <a:r>
              <a:rPr lang="nb-NO" sz="2000" dirty="0" err="1"/>
              <a:t>many</a:t>
            </a:r>
            <a:r>
              <a:rPr lang="nb-NO" sz="2000" dirty="0"/>
              <a:t> more more)</a:t>
            </a:r>
          </a:p>
          <a:p>
            <a:r>
              <a:rPr lang="nb-NO" sz="2000" dirty="0"/>
              <a:t> </a:t>
            </a:r>
            <a:r>
              <a:rPr lang="nb-NO" sz="2000" dirty="0" err="1"/>
              <a:t>Example</a:t>
            </a:r>
            <a:r>
              <a:rPr lang="nb-NO" sz="2000" dirty="0"/>
              <a:t> </a:t>
            </a:r>
            <a:r>
              <a:rPr lang="nb-NO" sz="2000" dirty="0" err="1"/>
              <a:t>of</a:t>
            </a:r>
            <a:r>
              <a:rPr lang="nb-NO" sz="2000" dirty="0"/>
              <a:t> an IA-32 </a:t>
            </a:r>
            <a:r>
              <a:rPr lang="nb-NO" sz="2000" dirty="0" err="1"/>
              <a:t>instruction</a:t>
            </a:r>
            <a:endParaRPr lang="nb-NO" sz="2000" dirty="0"/>
          </a:p>
          <a:p>
            <a:pPr marL="0" indent="0">
              <a:buNone/>
            </a:pPr>
            <a:endParaRPr lang="nb-NO" dirty="0">
              <a:solidFill>
                <a:srgbClr val="FF0000"/>
              </a:solidFill>
            </a:endParaRPr>
          </a:p>
        </p:txBody>
      </p:sp>
    </p:spTree>
    <p:custDataLst>
      <p:tags r:id="rId1"/>
    </p:custDataLst>
    <p:extLst>
      <p:ext uri="{BB962C8B-B14F-4D97-AF65-F5344CB8AC3E}">
        <p14:creationId xmlns:p14="http://schemas.microsoft.com/office/powerpoint/2010/main" val="192137339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custDataLst>
              <p:tags r:id="rId2"/>
            </p:custDataLst>
          </p:nvPr>
        </p:nvSpPr>
        <p:spPr/>
        <p:txBody>
          <a:bodyPr>
            <a:normAutofit/>
          </a:bodyPr>
          <a:lstStyle/>
          <a:p>
            <a:r>
              <a:rPr lang="nb-NO" sz="3600" dirty="0"/>
              <a:t>X86 – Basic </a:t>
            </a:r>
            <a:r>
              <a:rPr lang="nb-NO" sz="3600" dirty="0" err="1"/>
              <a:t>Encoding</a:t>
            </a:r>
            <a:r>
              <a:rPr lang="nb-NO" sz="3600" dirty="0"/>
              <a:t> Room</a:t>
            </a:r>
          </a:p>
        </p:txBody>
      </p:sp>
      <p:pic>
        <p:nvPicPr>
          <p:cNvPr id="35844" name="Picture 4"/>
          <p:cNvPicPr>
            <a:picLocks noChangeAspect="1" noChangeArrowheads="1"/>
          </p:cNvPicPr>
          <p:nvPr>
            <p:custDataLst>
              <p:tags r:id="rId3"/>
            </p:custDataLst>
          </p:nvPr>
        </p:nvPicPr>
        <p:blipFill>
          <a:blip r:embed="rId6" cstate="print">
            <a:lum bright="-18000" contrast="24000"/>
          </a:blip>
          <a:srcRect/>
          <a:stretch>
            <a:fillRect/>
          </a:stretch>
        </p:blipFill>
        <p:spPr bwMode="auto">
          <a:xfrm>
            <a:off x="2701386" y="867266"/>
            <a:ext cx="7662459" cy="5990735"/>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1246260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custDataLst>
              <p:tags r:id="rId2"/>
            </p:custDataLst>
          </p:nvPr>
        </p:nvPicPr>
        <p:blipFill>
          <a:blip r:embed="rId12" cstate="print"/>
          <a:srcRect/>
          <a:stretch>
            <a:fillRect/>
          </a:stretch>
        </p:blipFill>
        <p:spPr bwMode="auto">
          <a:xfrm>
            <a:off x="5181600" y="4400550"/>
            <a:ext cx="5486400" cy="2457450"/>
          </a:xfrm>
          <a:prstGeom prst="rect">
            <a:avLst/>
          </a:prstGeom>
          <a:noFill/>
          <a:ln w="9525" algn="ctr">
            <a:noFill/>
            <a:miter lim="800000"/>
            <a:headEnd/>
            <a:tailEnd/>
          </a:ln>
          <a:effectLst/>
        </p:spPr>
      </p:pic>
      <p:sp>
        <p:nvSpPr>
          <p:cNvPr id="36867" name="Rectangle 3"/>
          <p:cNvSpPr>
            <a:spLocks noGrp="1" noChangeArrowheads="1"/>
          </p:cNvSpPr>
          <p:nvPr>
            <p:ph type="title"/>
            <p:custDataLst>
              <p:tags r:id="rId3"/>
            </p:custDataLst>
          </p:nvPr>
        </p:nvSpPr>
        <p:spPr/>
        <p:txBody>
          <a:bodyPr>
            <a:normAutofit/>
          </a:bodyPr>
          <a:lstStyle/>
          <a:p>
            <a:r>
              <a:rPr lang="nb-NO" sz="3600" dirty="0"/>
              <a:t>MOV (386-&gt;) – mod-reg-r/m</a:t>
            </a:r>
          </a:p>
        </p:txBody>
      </p:sp>
      <p:pic>
        <p:nvPicPr>
          <p:cNvPr id="36868" name="Picture 4"/>
          <p:cNvPicPr>
            <a:picLocks noChangeAspect="1" noChangeArrowheads="1"/>
          </p:cNvPicPr>
          <p:nvPr>
            <p:custDataLst>
              <p:tags r:id="rId4"/>
            </p:custDataLst>
          </p:nvPr>
        </p:nvPicPr>
        <p:blipFill>
          <a:blip r:embed="rId13" cstate="print">
            <a:lum bright="30000" contrast="-18000"/>
          </a:blip>
          <a:srcRect/>
          <a:stretch>
            <a:fillRect/>
          </a:stretch>
        </p:blipFill>
        <p:spPr bwMode="auto">
          <a:xfrm>
            <a:off x="6827159" y="620688"/>
            <a:ext cx="3671888" cy="1290638"/>
          </a:xfrm>
          <a:prstGeom prst="rect">
            <a:avLst/>
          </a:prstGeom>
          <a:noFill/>
          <a:ln w="9525" algn="ctr">
            <a:noFill/>
            <a:miter lim="800000"/>
            <a:headEnd/>
            <a:tailEnd/>
          </a:ln>
          <a:effectLst/>
        </p:spPr>
      </p:pic>
      <p:pic>
        <p:nvPicPr>
          <p:cNvPr id="36869" name="Picture 5"/>
          <p:cNvPicPr>
            <a:picLocks noChangeAspect="1" noChangeArrowheads="1"/>
          </p:cNvPicPr>
          <p:nvPr>
            <p:custDataLst>
              <p:tags r:id="rId5"/>
            </p:custDataLst>
          </p:nvPr>
        </p:nvPicPr>
        <p:blipFill>
          <a:blip r:embed="rId14" cstate="print"/>
          <a:srcRect/>
          <a:stretch>
            <a:fillRect/>
          </a:stretch>
        </p:blipFill>
        <p:spPr bwMode="auto">
          <a:xfrm>
            <a:off x="1774826" y="5516563"/>
            <a:ext cx="3181350" cy="1143000"/>
          </a:xfrm>
          <a:prstGeom prst="rect">
            <a:avLst/>
          </a:prstGeom>
          <a:noFill/>
          <a:ln w="9525" algn="ctr">
            <a:noFill/>
            <a:miter lim="800000"/>
            <a:headEnd/>
            <a:tailEnd/>
          </a:ln>
          <a:effectLst/>
        </p:spPr>
      </p:pic>
      <p:pic>
        <p:nvPicPr>
          <p:cNvPr id="36870" name="Picture 6"/>
          <p:cNvPicPr>
            <a:picLocks noChangeAspect="1" noChangeArrowheads="1"/>
          </p:cNvPicPr>
          <p:nvPr>
            <p:custDataLst>
              <p:tags r:id="rId6"/>
            </p:custDataLst>
          </p:nvPr>
        </p:nvPicPr>
        <p:blipFill>
          <a:blip r:embed="rId15" cstate="print"/>
          <a:srcRect/>
          <a:stretch>
            <a:fillRect/>
          </a:stretch>
        </p:blipFill>
        <p:spPr bwMode="auto">
          <a:xfrm>
            <a:off x="1524000" y="2205038"/>
            <a:ext cx="4211638" cy="2476500"/>
          </a:xfrm>
          <a:prstGeom prst="rect">
            <a:avLst/>
          </a:prstGeom>
          <a:noFill/>
          <a:ln w="9525" algn="ctr">
            <a:noFill/>
            <a:miter lim="800000"/>
            <a:headEnd/>
            <a:tailEnd/>
          </a:ln>
          <a:effectLst/>
        </p:spPr>
      </p:pic>
      <p:pic>
        <p:nvPicPr>
          <p:cNvPr id="36871" name="Picture 7"/>
          <p:cNvPicPr>
            <a:picLocks noChangeAspect="1" noChangeArrowheads="1"/>
          </p:cNvPicPr>
          <p:nvPr>
            <p:custDataLst>
              <p:tags r:id="rId7"/>
            </p:custDataLst>
          </p:nvPr>
        </p:nvPicPr>
        <p:blipFill>
          <a:blip r:embed="rId16" cstate="print"/>
          <a:srcRect/>
          <a:stretch>
            <a:fillRect/>
          </a:stretch>
        </p:blipFill>
        <p:spPr bwMode="auto">
          <a:xfrm>
            <a:off x="5627688" y="1916116"/>
            <a:ext cx="5040312" cy="2471737"/>
          </a:xfrm>
          <a:prstGeom prst="rect">
            <a:avLst/>
          </a:prstGeom>
          <a:noFill/>
          <a:ln w="9525" algn="ctr">
            <a:noFill/>
            <a:miter lim="800000"/>
            <a:headEnd/>
            <a:tailEnd/>
          </a:ln>
          <a:effectLst/>
        </p:spPr>
      </p:pic>
      <p:sp>
        <p:nvSpPr>
          <p:cNvPr id="36872" name="Text Box 8"/>
          <p:cNvSpPr txBox="1">
            <a:spLocks noChangeArrowheads="1"/>
          </p:cNvSpPr>
          <p:nvPr>
            <p:custDataLst>
              <p:tags r:id="rId8"/>
            </p:custDataLst>
          </p:nvPr>
        </p:nvSpPr>
        <p:spPr bwMode="auto">
          <a:xfrm>
            <a:off x="1548775" y="1365977"/>
            <a:ext cx="4113212" cy="738664"/>
          </a:xfrm>
          <a:prstGeom prst="rect">
            <a:avLst/>
          </a:prstGeom>
          <a:noFill/>
          <a:ln w="9525" algn="ctr">
            <a:noFill/>
            <a:miter lim="800000"/>
            <a:headEnd/>
            <a:tailEnd/>
          </a:ln>
          <a:effectLst/>
        </p:spPr>
        <p:txBody>
          <a:bodyPr>
            <a:spAutoFit/>
          </a:bodyPr>
          <a:lstStyle/>
          <a:p>
            <a:r>
              <a:rPr lang="nb-NO" sz="1400" b="1" dirty="0">
                <a:latin typeface="Courier New" pitchFamily="49" charset="0"/>
              </a:rPr>
              <a:t>d</a:t>
            </a:r>
            <a:r>
              <a:rPr lang="nb-NO" sz="1400" dirty="0">
                <a:latin typeface="Courier New" pitchFamily="49" charset="0"/>
              </a:rPr>
              <a:t> and </a:t>
            </a:r>
            <a:r>
              <a:rPr lang="nb-NO" sz="1400" b="1" dirty="0">
                <a:latin typeface="Courier New" pitchFamily="49" charset="0"/>
              </a:rPr>
              <a:t>w</a:t>
            </a:r>
            <a:r>
              <a:rPr lang="nb-NO" sz="1400" dirty="0">
                <a:latin typeface="Courier New" pitchFamily="49" charset="0"/>
              </a:rPr>
              <a:t> in </a:t>
            </a:r>
            <a:r>
              <a:rPr lang="nb-NO" sz="1400" dirty="0" err="1">
                <a:latin typeface="Courier New" pitchFamily="49" charset="0"/>
              </a:rPr>
              <a:t>encoding</a:t>
            </a:r>
            <a:r>
              <a:rPr lang="nb-NO" sz="1400" dirty="0">
                <a:latin typeface="Courier New" pitchFamily="49" charset="0"/>
              </a:rPr>
              <a:t> </a:t>
            </a:r>
            <a:r>
              <a:rPr lang="nb-NO" sz="1400" dirty="0" err="1">
                <a:latin typeface="Courier New" pitchFamily="49" charset="0"/>
              </a:rPr>
              <a:t>define</a:t>
            </a:r>
            <a:r>
              <a:rPr lang="nb-NO" sz="1400" dirty="0">
                <a:latin typeface="Courier New" pitchFamily="49" charset="0"/>
              </a:rPr>
              <a:t> </a:t>
            </a:r>
            <a:r>
              <a:rPr lang="nb-NO" sz="1400" dirty="0" err="1">
                <a:latin typeface="Courier New" pitchFamily="49" charset="0"/>
              </a:rPr>
              <a:t>the</a:t>
            </a:r>
            <a:r>
              <a:rPr lang="nb-NO" sz="1400" dirty="0">
                <a:latin typeface="Courier New" pitchFamily="49" charset="0"/>
              </a:rPr>
              <a:t> </a:t>
            </a:r>
            <a:r>
              <a:rPr lang="nb-NO" sz="1400" dirty="0" err="1">
                <a:latin typeface="Courier New" pitchFamily="49" charset="0"/>
              </a:rPr>
              <a:t>length</a:t>
            </a:r>
            <a:r>
              <a:rPr lang="nb-NO" sz="1400" dirty="0">
                <a:latin typeface="Courier New" pitchFamily="49" charset="0"/>
              </a:rPr>
              <a:t> and </a:t>
            </a:r>
            <a:r>
              <a:rPr lang="nb-NO" sz="1400" dirty="0" err="1">
                <a:latin typeface="Courier New" pitchFamily="49" charset="0"/>
              </a:rPr>
              <a:t>direction</a:t>
            </a:r>
            <a:r>
              <a:rPr lang="nb-NO" sz="1400" dirty="0">
                <a:latin typeface="Courier New" pitchFamily="49" charset="0"/>
              </a:rPr>
              <a:t> </a:t>
            </a:r>
            <a:r>
              <a:rPr lang="nb-NO" sz="1400" dirty="0" err="1">
                <a:latin typeface="Courier New" pitchFamily="49" charset="0"/>
              </a:rPr>
              <a:t>of</a:t>
            </a:r>
            <a:r>
              <a:rPr lang="nb-NO" sz="1400" dirty="0">
                <a:latin typeface="Courier New" pitchFamily="49" charset="0"/>
              </a:rPr>
              <a:t> </a:t>
            </a:r>
            <a:r>
              <a:rPr lang="nb-NO" sz="1400" dirty="0" err="1">
                <a:latin typeface="Courier New" pitchFamily="49" charset="0"/>
              </a:rPr>
              <a:t>the</a:t>
            </a:r>
            <a:r>
              <a:rPr lang="nb-NO" sz="1400" dirty="0">
                <a:latin typeface="Courier New" pitchFamily="49" charset="0"/>
              </a:rPr>
              <a:t> </a:t>
            </a:r>
            <a:r>
              <a:rPr lang="nb-NO" sz="1400" dirty="0" err="1">
                <a:latin typeface="Courier New" pitchFamily="49" charset="0"/>
              </a:rPr>
              <a:t>operation</a:t>
            </a:r>
            <a:endParaRPr lang="nb-NO" sz="1400" dirty="0">
              <a:latin typeface="Courier New" pitchFamily="49" charset="0"/>
            </a:endParaRPr>
          </a:p>
        </p:txBody>
      </p:sp>
      <p:sp>
        <p:nvSpPr>
          <p:cNvPr id="36873" name="Text Box 9"/>
          <p:cNvSpPr txBox="1">
            <a:spLocks noChangeArrowheads="1"/>
          </p:cNvSpPr>
          <p:nvPr>
            <p:custDataLst>
              <p:tags r:id="rId9"/>
            </p:custDataLst>
          </p:nvPr>
        </p:nvSpPr>
        <p:spPr bwMode="auto">
          <a:xfrm>
            <a:off x="5591177" y="1185863"/>
            <a:ext cx="1584325" cy="369332"/>
          </a:xfrm>
          <a:prstGeom prst="rect">
            <a:avLst/>
          </a:prstGeom>
          <a:noFill/>
          <a:ln w="9525" algn="ctr">
            <a:noFill/>
            <a:miter lim="800000"/>
            <a:headEnd/>
            <a:tailEnd/>
          </a:ln>
          <a:effectLst>
            <a:outerShdw dist="35921" dir="2700000" algn="ctr" rotWithShape="0">
              <a:schemeClr val="bg2"/>
            </a:outerShdw>
          </a:effectLst>
        </p:spPr>
        <p:txBody>
          <a:bodyPr>
            <a:spAutoFit/>
          </a:bodyPr>
          <a:lstStyle/>
          <a:p>
            <a:pPr algn="ctr">
              <a:spcBef>
                <a:spcPct val="50000"/>
              </a:spcBef>
            </a:pPr>
            <a:endParaRPr lang="nb-NO"/>
          </a:p>
        </p:txBody>
      </p:sp>
    </p:spTree>
    <p:custDataLst>
      <p:tags r:id="rId1"/>
    </p:custDataLst>
    <p:extLst>
      <p:ext uri="{BB962C8B-B14F-4D97-AF65-F5344CB8AC3E}">
        <p14:creationId xmlns:p14="http://schemas.microsoft.com/office/powerpoint/2010/main" val="15444935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386 Registers (IA32) User Programs</a:t>
            </a:r>
          </a:p>
        </p:txBody>
      </p:sp>
      <p:pic>
        <p:nvPicPr>
          <p:cNvPr id="7" name="Picture 6"/>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2063552" y="945416"/>
            <a:ext cx="7560840" cy="5922329"/>
          </a:xfrm>
          <a:prstGeom prst="rect">
            <a:avLst/>
          </a:prstGeom>
        </p:spPr>
      </p:pic>
    </p:spTree>
    <p:custDataLst>
      <p:tags r:id="rId1"/>
    </p:custDataLst>
    <p:extLst>
      <p:ext uri="{BB962C8B-B14F-4D97-AF65-F5344CB8AC3E}">
        <p14:creationId xmlns:p14="http://schemas.microsoft.com/office/powerpoint/2010/main" val="36147386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X86-64 register</a:t>
            </a:r>
          </a:p>
        </p:txBody>
      </p:sp>
      <p:pic>
        <p:nvPicPr>
          <p:cNvPr id="7" name="Content Placeholder 6"/>
          <p:cNvPicPr>
            <a:picLocks noGrp="1" noChangeAspect="1"/>
          </p:cNvPicPr>
          <p:nvPr>
            <p:ph idx="1"/>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771623" y="1012489"/>
            <a:ext cx="4978728" cy="5789549"/>
          </a:xfrm>
        </p:spPr>
      </p:pic>
      <p:sp>
        <p:nvSpPr>
          <p:cNvPr id="8" name="Content Placeholder 1"/>
          <p:cNvSpPr txBox="1">
            <a:spLocks/>
          </p:cNvSpPr>
          <p:nvPr>
            <p:custDataLst>
              <p:tags r:id="rId4"/>
            </p:custDataLst>
          </p:nvPr>
        </p:nvSpPr>
        <p:spPr bwMode="auto">
          <a:xfrm>
            <a:off x="6600056" y="1124744"/>
            <a:ext cx="3888432" cy="5256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b-NO" dirty="0" err="1"/>
              <a:t>Very</a:t>
            </a:r>
            <a:r>
              <a:rPr lang="nb-NO" dirty="0"/>
              <a:t> </a:t>
            </a:r>
            <a:r>
              <a:rPr lang="nb-NO" dirty="0" err="1"/>
              <a:t>many</a:t>
            </a:r>
            <a:r>
              <a:rPr lang="nb-NO" dirty="0"/>
              <a:t> different registers</a:t>
            </a:r>
          </a:p>
          <a:p>
            <a:pPr marL="0" indent="0">
              <a:buNone/>
            </a:pPr>
            <a:r>
              <a:rPr lang="nb-NO" dirty="0"/>
              <a:t>    -</a:t>
            </a:r>
            <a:r>
              <a:rPr lang="nb-NO" dirty="0" err="1"/>
              <a:t>on</a:t>
            </a:r>
            <a:r>
              <a:rPr lang="nb-NO" dirty="0"/>
              <a:t> </a:t>
            </a:r>
            <a:r>
              <a:rPr lang="nb-NO" dirty="0" err="1"/>
              <a:t>each</a:t>
            </a:r>
            <a:r>
              <a:rPr lang="nb-NO" dirty="0"/>
              <a:t> </a:t>
            </a:r>
            <a:r>
              <a:rPr lang="nb-NO" dirty="0" err="1"/>
              <a:t>core</a:t>
            </a:r>
            <a:r>
              <a:rPr lang="nb-NO" dirty="0"/>
              <a:t>!</a:t>
            </a:r>
          </a:p>
          <a:p>
            <a:r>
              <a:rPr lang="nb-NO" dirty="0"/>
              <a:t>Extreme </a:t>
            </a:r>
            <a:r>
              <a:rPr lang="nb-NO" dirty="0" err="1"/>
              <a:t>complexity</a:t>
            </a:r>
            <a:endParaRPr lang="nb-NO" dirty="0"/>
          </a:p>
          <a:p>
            <a:r>
              <a:rPr lang="nb-NO" dirty="0"/>
              <a:t>How do </a:t>
            </a:r>
            <a:r>
              <a:rPr lang="nb-NO" dirty="0" err="1"/>
              <a:t>we</a:t>
            </a:r>
            <a:r>
              <a:rPr lang="nb-NO" dirty="0"/>
              <a:t> </a:t>
            </a:r>
            <a:r>
              <a:rPr lang="nb-NO" dirty="0" err="1"/>
              <a:t>relate</a:t>
            </a:r>
            <a:r>
              <a:rPr lang="nb-NO" dirty="0"/>
              <a:t> to </a:t>
            </a:r>
            <a:r>
              <a:rPr lang="nb-NO" dirty="0" err="1"/>
              <a:t>complexity</a:t>
            </a:r>
            <a:r>
              <a:rPr lang="nb-NO" dirty="0"/>
              <a:t>?</a:t>
            </a:r>
          </a:p>
          <a:p>
            <a:r>
              <a:rPr lang="nb-NO" b="1" dirty="0" err="1">
                <a:solidFill>
                  <a:srgbClr val="FF0000"/>
                </a:solidFill>
              </a:rPr>
              <a:t>Abstract</a:t>
            </a:r>
            <a:r>
              <a:rPr lang="nb-NO" b="1" dirty="0">
                <a:solidFill>
                  <a:srgbClr val="FF0000"/>
                </a:solidFill>
              </a:rPr>
              <a:t>!</a:t>
            </a:r>
          </a:p>
        </p:txBody>
      </p:sp>
    </p:spTree>
    <p:custDataLst>
      <p:tags r:id="rId1"/>
    </p:custDataLst>
    <p:extLst>
      <p:ext uri="{BB962C8B-B14F-4D97-AF65-F5344CB8AC3E}">
        <p14:creationId xmlns:p14="http://schemas.microsoft.com/office/powerpoint/2010/main" val="8543005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custDataLst>
              <p:tags r:id="rId2"/>
            </p:custDataLst>
          </p:nvPr>
        </p:nvSpPr>
        <p:spPr/>
        <p:txBody>
          <a:bodyPr>
            <a:noAutofit/>
          </a:bodyPr>
          <a:lstStyle/>
          <a:p>
            <a:r>
              <a:rPr lang="nb-NO" sz="4800" dirty="0">
                <a:solidFill>
                  <a:srgbClr val="FF0000"/>
                </a:solidFill>
              </a:rPr>
              <a:t>NOT</a:t>
            </a:r>
          </a:p>
        </p:txBody>
      </p:sp>
      <p:sp>
        <p:nvSpPr>
          <p:cNvPr id="121859" name="Rectangle 3"/>
          <p:cNvSpPr>
            <a:spLocks noGrp="1" noChangeArrowheads="1"/>
          </p:cNvSpPr>
          <p:nvPr>
            <p:ph idx="1"/>
            <p:custDataLst>
              <p:tags r:id="rId3"/>
            </p:custDataLst>
          </p:nvPr>
        </p:nvSpPr>
        <p:spPr>
          <a:xfrm>
            <a:off x="-1873774" y="2500912"/>
            <a:ext cx="5670679" cy="3150177"/>
          </a:xfrm>
        </p:spPr>
        <p:txBody>
          <a:bodyPr>
            <a:normAutofit/>
          </a:bodyPr>
          <a:lstStyle/>
          <a:p>
            <a:pPr>
              <a:buFontTx/>
              <a:buNone/>
            </a:pPr>
            <a:r>
              <a:rPr lang="nb-NO" dirty="0"/>
              <a:t>                                             </a:t>
            </a:r>
            <a:r>
              <a:rPr lang="nb-NO" b="1" dirty="0">
                <a:latin typeface="Comic Sans MS" pitchFamily="66" charset="0"/>
              </a:rPr>
              <a:t>NOT</a:t>
            </a:r>
          </a:p>
          <a:p>
            <a:pPr>
              <a:buFontTx/>
              <a:buNone/>
            </a:pPr>
            <a:r>
              <a:rPr lang="nb-NO" dirty="0"/>
              <a:t>                                        </a:t>
            </a:r>
            <a:r>
              <a:rPr lang="nb-NO" u="sng" dirty="0" err="1"/>
              <a:t>Truth</a:t>
            </a:r>
            <a:r>
              <a:rPr lang="nb-NO" u="sng" dirty="0"/>
              <a:t> </a:t>
            </a:r>
            <a:r>
              <a:rPr lang="nb-NO" u="sng" dirty="0" err="1"/>
              <a:t>table</a:t>
            </a:r>
            <a:endParaRPr lang="nb-NO" u="sng" dirty="0"/>
          </a:p>
          <a:p>
            <a:pPr>
              <a:buFontTx/>
              <a:buNone/>
            </a:pPr>
            <a:r>
              <a:rPr lang="nb-NO" dirty="0"/>
              <a:t>                                            </a:t>
            </a:r>
            <a:r>
              <a:rPr lang="nb-NO" u="sng" dirty="0" err="1"/>
              <a:t>X</a:t>
            </a:r>
            <a:r>
              <a:rPr lang="nb-NO" u="sng" dirty="0"/>
              <a:t>     F</a:t>
            </a:r>
            <a:endParaRPr lang="nb-NO" dirty="0"/>
          </a:p>
          <a:p>
            <a:pPr>
              <a:buFontTx/>
              <a:buNone/>
            </a:pPr>
            <a:r>
              <a:rPr lang="nb-NO" dirty="0"/>
              <a:t>                                            0     1</a:t>
            </a:r>
          </a:p>
          <a:p>
            <a:pPr>
              <a:buFontTx/>
              <a:buNone/>
            </a:pPr>
            <a:r>
              <a:rPr lang="nb-NO" dirty="0"/>
              <a:t>                                            1     0</a:t>
            </a:r>
          </a:p>
        </p:txBody>
      </p:sp>
      <p:pic>
        <p:nvPicPr>
          <p:cNvPr id="121860" name="Picture 4"/>
          <p:cNvPicPr>
            <a:picLocks noChangeAspect="1" noChangeArrowheads="1"/>
          </p:cNvPicPr>
          <p:nvPr>
            <p:custDataLst>
              <p:tags r:id="rId4"/>
            </p:custDataLst>
          </p:nvPr>
        </p:nvPicPr>
        <p:blipFill>
          <a:blip r:embed="rId16" cstate="print"/>
          <a:srcRect/>
          <a:stretch>
            <a:fillRect/>
          </a:stretch>
        </p:blipFill>
        <p:spPr bwMode="auto">
          <a:xfrm>
            <a:off x="3663555" y="1357127"/>
            <a:ext cx="930519" cy="652462"/>
          </a:xfrm>
          <a:prstGeom prst="rect">
            <a:avLst/>
          </a:prstGeom>
          <a:noFill/>
          <a:ln w="9525">
            <a:noFill/>
            <a:miter lim="800000"/>
            <a:headEnd/>
            <a:tailEnd/>
          </a:ln>
          <a:effectLst/>
        </p:spPr>
      </p:pic>
      <p:sp>
        <p:nvSpPr>
          <p:cNvPr id="121864" name="Text Box 8"/>
          <p:cNvSpPr txBox="1">
            <a:spLocks noChangeArrowheads="1"/>
          </p:cNvSpPr>
          <p:nvPr>
            <p:custDataLst>
              <p:tags r:id="rId5"/>
            </p:custDataLst>
          </p:nvPr>
        </p:nvSpPr>
        <p:spPr bwMode="auto">
          <a:xfrm>
            <a:off x="3398320" y="1433327"/>
            <a:ext cx="398585"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X</a:t>
            </a:r>
            <a:endParaRPr lang="en-US" sz="2400">
              <a:latin typeface="Times New Roman" pitchFamily="18" charset="0"/>
            </a:endParaRPr>
          </a:p>
        </p:txBody>
      </p:sp>
      <p:sp>
        <p:nvSpPr>
          <p:cNvPr id="121865" name="Text Box 9"/>
          <p:cNvSpPr txBox="1">
            <a:spLocks noChangeArrowheads="1"/>
          </p:cNvSpPr>
          <p:nvPr>
            <p:custDataLst>
              <p:tags r:id="rId6"/>
            </p:custDataLst>
          </p:nvPr>
        </p:nvSpPr>
        <p:spPr bwMode="auto">
          <a:xfrm>
            <a:off x="4528132" y="1433327"/>
            <a:ext cx="331177"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F</a:t>
            </a:r>
            <a:endParaRPr lang="en-US" sz="2400">
              <a:latin typeface="Times New Roman" pitchFamily="18" charset="0"/>
            </a:endParaRPr>
          </a:p>
        </p:txBody>
      </p:sp>
      <p:sp>
        <p:nvSpPr>
          <p:cNvPr id="121866" name="Text Box 10"/>
          <p:cNvSpPr txBox="1">
            <a:spLocks noChangeArrowheads="1"/>
          </p:cNvSpPr>
          <p:nvPr>
            <p:custDataLst>
              <p:tags r:id="rId7"/>
            </p:custDataLst>
          </p:nvPr>
        </p:nvSpPr>
        <p:spPr bwMode="auto">
          <a:xfrm>
            <a:off x="2798978" y="1458729"/>
            <a:ext cx="331177" cy="396875"/>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sz="2000" b="1">
                <a:latin typeface="Comic Sans MS" pitchFamily="66" charset="0"/>
              </a:rPr>
              <a:t>0</a:t>
            </a:r>
            <a:endParaRPr lang="nb-NO" sz="2000">
              <a:latin typeface="Comic Sans MS" pitchFamily="66" charset="0"/>
            </a:endParaRPr>
          </a:p>
        </p:txBody>
      </p:sp>
      <p:sp>
        <p:nvSpPr>
          <p:cNvPr id="121867" name="Text Box 11"/>
          <p:cNvSpPr txBox="1">
            <a:spLocks noChangeArrowheads="1"/>
          </p:cNvSpPr>
          <p:nvPr>
            <p:custDataLst>
              <p:tags r:id="rId8"/>
            </p:custDataLst>
          </p:nvPr>
        </p:nvSpPr>
        <p:spPr bwMode="auto">
          <a:xfrm>
            <a:off x="5259359" y="1466666"/>
            <a:ext cx="332643" cy="396875"/>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sz="2000" b="1">
                <a:latin typeface="Comic Sans MS" pitchFamily="66" charset="0"/>
              </a:rPr>
              <a:t>1</a:t>
            </a:r>
          </a:p>
        </p:txBody>
      </p:sp>
      <p:sp>
        <p:nvSpPr>
          <p:cNvPr id="121868" name="Text Box 12"/>
          <p:cNvSpPr txBox="1">
            <a:spLocks noChangeArrowheads="1"/>
          </p:cNvSpPr>
          <p:nvPr>
            <p:custDataLst>
              <p:tags r:id="rId9"/>
            </p:custDataLst>
          </p:nvPr>
        </p:nvSpPr>
        <p:spPr bwMode="auto">
          <a:xfrm>
            <a:off x="2798978" y="1458729"/>
            <a:ext cx="331177" cy="396875"/>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sz="2000" b="1">
                <a:latin typeface="Comic Sans MS" pitchFamily="66" charset="0"/>
              </a:rPr>
              <a:t>1</a:t>
            </a:r>
            <a:endParaRPr lang="nb-NO" sz="2000">
              <a:latin typeface="Comic Sans MS" pitchFamily="66" charset="0"/>
            </a:endParaRPr>
          </a:p>
        </p:txBody>
      </p:sp>
      <p:sp>
        <p:nvSpPr>
          <p:cNvPr id="121869" name="Text Box 13"/>
          <p:cNvSpPr txBox="1">
            <a:spLocks noChangeArrowheads="1"/>
          </p:cNvSpPr>
          <p:nvPr>
            <p:custDataLst>
              <p:tags r:id="rId10"/>
            </p:custDataLst>
          </p:nvPr>
        </p:nvSpPr>
        <p:spPr bwMode="auto">
          <a:xfrm>
            <a:off x="5282805" y="1458729"/>
            <a:ext cx="332643" cy="396875"/>
          </a:xfrm>
          <a:prstGeom prst="rect">
            <a:avLst/>
          </a:prstGeom>
          <a:solidFill>
            <a:schemeClr val="accent1"/>
          </a:solidFill>
          <a:ln w="9525">
            <a:noFill/>
            <a:miter lim="800000"/>
            <a:headEnd/>
            <a:tailEnd/>
          </a:ln>
          <a:effectLst/>
        </p:spPr>
        <p:txBody>
          <a:bodyPr>
            <a:spAutoFit/>
          </a:bodyPr>
          <a:lstStyle/>
          <a:p>
            <a:pPr>
              <a:spcBef>
                <a:spcPct val="50000"/>
              </a:spcBef>
              <a:buFontTx/>
              <a:buNone/>
            </a:pPr>
            <a:r>
              <a:rPr lang="nb-NO" sz="2000" b="1">
                <a:latin typeface="Comic Sans MS" pitchFamily="66" charset="0"/>
              </a:rPr>
              <a:t>0</a:t>
            </a:r>
          </a:p>
        </p:txBody>
      </p:sp>
      <p:sp>
        <p:nvSpPr>
          <p:cNvPr id="121862" name="Text Box 6"/>
          <p:cNvSpPr txBox="1">
            <a:spLocks noChangeArrowheads="1"/>
          </p:cNvSpPr>
          <p:nvPr>
            <p:custDataLst>
              <p:tags r:id="rId11"/>
            </p:custDataLst>
          </p:nvPr>
        </p:nvSpPr>
        <p:spPr bwMode="auto">
          <a:xfrm>
            <a:off x="1537078" y="1455493"/>
            <a:ext cx="1528419" cy="400110"/>
          </a:xfrm>
          <a:prstGeom prst="rect">
            <a:avLst/>
          </a:prstGeom>
          <a:solidFill>
            <a:schemeClr val="accent1"/>
          </a:solidFill>
          <a:ln w="9525">
            <a:noFill/>
            <a:miter lim="800000"/>
            <a:headEnd/>
            <a:tailEnd/>
          </a:ln>
          <a:effectLst/>
        </p:spPr>
        <p:txBody>
          <a:bodyPr wrap="square">
            <a:spAutoFit/>
          </a:bodyPr>
          <a:lstStyle/>
          <a:p>
            <a:pPr>
              <a:spcBef>
                <a:spcPct val="50000"/>
              </a:spcBef>
              <a:buFontTx/>
              <a:buNone/>
            </a:pPr>
            <a:r>
              <a:rPr lang="nb-NO" sz="2000" b="1" dirty="0">
                <a:latin typeface="Comic Sans MS" pitchFamily="66" charset="0"/>
              </a:rPr>
              <a:t>10010110</a:t>
            </a:r>
            <a:endParaRPr lang="nb-NO" sz="2000" dirty="0">
              <a:latin typeface="Comic Sans MS" pitchFamily="66" charset="0"/>
            </a:endParaRPr>
          </a:p>
        </p:txBody>
      </p:sp>
      <p:sp>
        <p:nvSpPr>
          <p:cNvPr id="121870" name="Line 14"/>
          <p:cNvSpPr>
            <a:spLocks noChangeShapeType="1"/>
          </p:cNvSpPr>
          <p:nvPr>
            <p:custDataLst>
              <p:tags r:id="rId12"/>
            </p:custDataLst>
          </p:nvPr>
        </p:nvSpPr>
        <p:spPr bwMode="auto">
          <a:xfrm>
            <a:off x="2304347" y="3392581"/>
            <a:ext cx="0" cy="1366838"/>
          </a:xfrm>
          <a:prstGeom prst="line">
            <a:avLst/>
          </a:prstGeom>
          <a:noFill/>
          <a:ln w="9525">
            <a:solidFill>
              <a:schemeClr val="tx1"/>
            </a:solidFill>
            <a:round/>
            <a:headEnd/>
            <a:tailEnd/>
          </a:ln>
          <a:effectLst/>
        </p:spPr>
        <p:txBody>
          <a:bodyPr/>
          <a:lstStyle/>
          <a:p>
            <a:endParaRPr lang="nb-NO"/>
          </a:p>
        </p:txBody>
      </p:sp>
      <p:sp>
        <p:nvSpPr>
          <p:cNvPr id="121863" name="Text Box 7"/>
          <p:cNvSpPr txBox="1">
            <a:spLocks noChangeArrowheads="1"/>
          </p:cNvSpPr>
          <p:nvPr>
            <p:custDataLst>
              <p:tags r:id="rId13"/>
            </p:custDataLst>
          </p:nvPr>
        </p:nvSpPr>
        <p:spPr bwMode="auto">
          <a:xfrm>
            <a:off x="5274734" y="1461573"/>
            <a:ext cx="1528419" cy="400110"/>
          </a:xfrm>
          <a:prstGeom prst="rect">
            <a:avLst/>
          </a:prstGeom>
          <a:solidFill>
            <a:schemeClr val="accent1"/>
          </a:solidFill>
          <a:ln w="9525">
            <a:noFill/>
            <a:miter lim="800000"/>
            <a:headEnd/>
            <a:tailEnd/>
          </a:ln>
          <a:effectLst/>
        </p:spPr>
        <p:txBody>
          <a:bodyPr wrap="square">
            <a:spAutoFit/>
          </a:bodyPr>
          <a:lstStyle/>
          <a:p>
            <a:pPr>
              <a:spcBef>
                <a:spcPct val="50000"/>
              </a:spcBef>
              <a:buFontTx/>
              <a:buNone/>
            </a:pPr>
            <a:r>
              <a:rPr lang="nb-NO" sz="2000" b="1" dirty="0">
                <a:latin typeface="Comic Sans MS" pitchFamily="66" charset="0"/>
              </a:rPr>
              <a:t>01101001</a:t>
            </a:r>
          </a:p>
        </p:txBody>
      </p:sp>
      <p:pic>
        <p:nvPicPr>
          <p:cNvPr id="2050" name="Picture 2" descr="Flip-flop (electronics) - Wikipedia">
            <a:extLst>
              <a:ext uri="{FF2B5EF4-FFF2-40B4-BE49-F238E27FC236}">
                <a16:creationId xmlns:a16="http://schemas.microsoft.com/office/drawing/2014/main" id="{C0FE045B-DCFB-BF43-BB92-8245C1E8120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94368" y="2381850"/>
            <a:ext cx="2908300" cy="2794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128CCDB-A0B6-8249-9A6D-1D9CB9AF3676}"/>
              </a:ext>
            </a:extLst>
          </p:cNvPr>
          <p:cNvSpPr/>
          <p:nvPr/>
        </p:nvSpPr>
        <p:spPr>
          <a:xfrm>
            <a:off x="623104" y="6023350"/>
            <a:ext cx="9502057" cy="646331"/>
          </a:xfrm>
          <a:prstGeom prst="rect">
            <a:avLst/>
          </a:prstGeom>
        </p:spPr>
        <p:txBody>
          <a:bodyPr wrap="square">
            <a:spAutoFit/>
          </a:bodyPr>
          <a:lstStyle/>
          <a:p>
            <a:r>
              <a:rPr lang="en-NO" dirty="0"/>
              <a:t>https://upload.wikimedia.org/wikipedia/commons/a/a5/Transistor_Bistable_interactive_animated-en.svg</a:t>
            </a:r>
          </a:p>
        </p:txBody>
      </p:sp>
      <p:sp>
        <p:nvSpPr>
          <p:cNvPr id="3" name="Rectangle 2">
            <a:extLst>
              <a:ext uri="{FF2B5EF4-FFF2-40B4-BE49-F238E27FC236}">
                <a16:creationId xmlns:a16="http://schemas.microsoft.com/office/drawing/2014/main" id="{2D9B7F76-4917-9348-BA68-7F100E05C2FF}"/>
              </a:ext>
            </a:extLst>
          </p:cNvPr>
          <p:cNvSpPr/>
          <p:nvPr/>
        </p:nvSpPr>
        <p:spPr>
          <a:xfrm>
            <a:off x="7460867" y="1312904"/>
            <a:ext cx="4188378" cy="4524315"/>
          </a:xfrm>
          <a:prstGeom prst="rect">
            <a:avLst/>
          </a:prstGeom>
        </p:spPr>
        <p:txBody>
          <a:bodyPr wrap="square">
            <a:spAutoFit/>
          </a:bodyPr>
          <a:lstStyle/>
          <a:p>
            <a:pPr marL="285750" indent="-285750">
              <a:buFont typeface="Arial" panose="020B0604020202020204" pitchFamily="34" charset="0"/>
              <a:buChar char="•"/>
            </a:pPr>
            <a:r>
              <a:rPr lang="en-US" sz="2400" dirty="0"/>
              <a:t>Flip-flops and latches are fundamental building blocks of </a:t>
            </a:r>
            <a:r>
              <a:rPr lang="en-US" sz="2400" dirty="0">
                <a:hlinkClick r:id="rId18" tooltip="Digital electronics"/>
              </a:rPr>
              <a:t>digital electronics</a:t>
            </a:r>
            <a:r>
              <a:rPr lang="en-US" sz="2400" dirty="0"/>
              <a:t> systems.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Flip-flops and latches are used as data storage elements.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 flip-flop is a device which stores a single </a:t>
            </a:r>
            <a:r>
              <a:rPr lang="en-US" sz="2400" i="1" dirty="0">
                <a:hlinkClick r:id="rId19" tooltip="Bit"/>
              </a:rPr>
              <a:t>bit</a:t>
            </a:r>
            <a:r>
              <a:rPr lang="en-US" sz="2400" dirty="0"/>
              <a:t> (binary digit) of data</a:t>
            </a:r>
          </a:p>
        </p:txBody>
      </p:sp>
    </p:spTree>
    <p:custDataLst>
      <p:tags r:id="rId1"/>
    </p:custDataLst>
    <p:extLst>
      <p:ext uri="{BB962C8B-B14F-4D97-AF65-F5344CB8AC3E}">
        <p14:creationId xmlns:p14="http://schemas.microsoft.com/office/powerpoint/2010/main" val="16556336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66"/>
                                        </p:tgtEl>
                                        <p:attrNameLst>
                                          <p:attrName>style.visibility</p:attrName>
                                        </p:attrNameLst>
                                      </p:cBhvr>
                                      <p:to>
                                        <p:strVal val="visible"/>
                                      </p:to>
                                    </p:set>
                                    <p:anim calcmode="lin" valueType="num">
                                      <p:cBhvr additive="base">
                                        <p:cTn id="7" dur="500" fill="hold"/>
                                        <p:tgtEl>
                                          <p:spTgt spid="121866"/>
                                        </p:tgtEl>
                                        <p:attrNameLst>
                                          <p:attrName>ppt_x</p:attrName>
                                        </p:attrNameLst>
                                      </p:cBhvr>
                                      <p:tavLst>
                                        <p:tav tm="0">
                                          <p:val>
                                            <p:strVal val="0-#ppt_w/2"/>
                                          </p:val>
                                        </p:tav>
                                        <p:tav tm="100000">
                                          <p:val>
                                            <p:strVal val="#ppt_x"/>
                                          </p:val>
                                        </p:tav>
                                      </p:tavLst>
                                    </p:anim>
                                    <p:anim calcmode="lin" valueType="num">
                                      <p:cBhvr additive="base">
                                        <p:cTn id="8" dur="500" fill="hold"/>
                                        <p:tgtEl>
                                          <p:spTgt spid="1218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1867"/>
                                        </p:tgtEl>
                                        <p:attrNameLst>
                                          <p:attrName>style.visibility</p:attrName>
                                        </p:attrNameLst>
                                      </p:cBhvr>
                                      <p:to>
                                        <p:strVal val="visible"/>
                                      </p:to>
                                    </p:set>
                                  </p:childTnLst>
                                  <p:subTnLst>
                                    <p:set>
                                      <p:cBhvr override="childStyle">
                                        <p:cTn dur="1" fill="hold" display="0" masterRel="nextClick" afterEffect="1"/>
                                        <p:tgtEl>
                                          <p:spTgt spid="12186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1868"/>
                                        </p:tgtEl>
                                        <p:attrNameLst>
                                          <p:attrName>style.visibility</p:attrName>
                                        </p:attrNameLst>
                                      </p:cBhvr>
                                      <p:to>
                                        <p:strVal val="visible"/>
                                      </p:to>
                                    </p:set>
                                    <p:anim calcmode="lin" valueType="num">
                                      <p:cBhvr additive="base">
                                        <p:cTn id="17" dur="500" fill="hold"/>
                                        <p:tgtEl>
                                          <p:spTgt spid="121868"/>
                                        </p:tgtEl>
                                        <p:attrNameLst>
                                          <p:attrName>ppt_x</p:attrName>
                                        </p:attrNameLst>
                                      </p:cBhvr>
                                      <p:tavLst>
                                        <p:tav tm="0">
                                          <p:val>
                                            <p:strVal val="0-#ppt_w/2"/>
                                          </p:val>
                                        </p:tav>
                                        <p:tav tm="100000">
                                          <p:val>
                                            <p:strVal val="#ppt_x"/>
                                          </p:val>
                                        </p:tav>
                                      </p:tavLst>
                                    </p:anim>
                                    <p:anim calcmode="lin" valueType="num">
                                      <p:cBhvr additive="base">
                                        <p:cTn id="18" dur="500" fill="hold"/>
                                        <p:tgtEl>
                                          <p:spTgt spid="12186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869"/>
                                        </p:tgtEl>
                                        <p:attrNameLst>
                                          <p:attrName>style.visibility</p:attrName>
                                        </p:attrNameLst>
                                      </p:cBhvr>
                                      <p:to>
                                        <p:strVal val="visible"/>
                                      </p:to>
                                    </p:set>
                                  </p:childTnLst>
                                  <p:subTnLst>
                                    <p:set>
                                      <p:cBhvr override="childStyle">
                                        <p:cTn dur="1" fill="hold" display="0" masterRel="nextClick" afterEffect="1"/>
                                        <p:tgtEl>
                                          <p:spTgt spid="12186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1862"/>
                                        </p:tgtEl>
                                        <p:attrNameLst>
                                          <p:attrName>style.visibility</p:attrName>
                                        </p:attrNameLst>
                                      </p:cBhvr>
                                      <p:to>
                                        <p:strVal val="visible"/>
                                      </p:to>
                                    </p:set>
                                    <p:anim calcmode="lin" valueType="num">
                                      <p:cBhvr additive="base">
                                        <p:cTn id="27" dur="500" fill="hold"/>
                                        <p:tgtEl>
                                          <p:spTgt spid="121862"/>
                                        </p:tgtEl>
                                        <p:attrNameLst>
                                          <p:attrName>ppt_x</p:attrName>
                                        </p:attrNameLst>
                                      </p:cBhvr>
                                      <p:tavLst>
                                        <p:tav tm="0">
                                          <p:val>
                                            <p:strVal val="0-#ppt_w/2"/>
                                          </p:val>
                                        </p:tav>
                                        <p:tav tm="100000">
                                          <p:val>
                                            <p:strVal val="#ppt_x"/>
                                          </p:val>
                                        </p:tav>
                                      </p:tavLst>
                                    </p:anim>
                                    <p:anim calcmode="lin" valueType="num">
                                      <p:cBhvr additive="base">
                                        <p:cTn id="28" dur="500" fill="hold"/>
                                        <p:tgtEl>
                                          <p:spTgt spid="12186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18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anim calcmode="lin" valueType="num">
                                      <p:cBhvr additive="base">
                                        <p:cTn id="37" dur="500" fill="hold"/>
                                        <p:tgtEl>
                                          <p:spTgt spid="2050"/>
                                        </p:tgtEl>
                                        <p:attrNameLst>
                                          <p:attrName>ppt_x</p:attrName>
                                        </p:attrNameLst>
                                      </p:cBhvr>
                                      <p:tavLst>
                                        <p:tav tm="0">
                                          <p:val>
                                            <p:strVal val="#ppt_x"/>
                                          </p:val>
                                        </p:tav>
                                        <p:tav tm="100000">
                                          <p:val>
                                            <p:strVal val="#ppt_x"/>
                                          </p:val>
                                        </p:tav>
                                      </p:tavLst>
                                    </p:anim>
                                    <p:anim calcmode="lin" valueType="num">
                                      <p:cBhvr additive="base">
                                        <p:cTn id="3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6" grpId="0" animBg="1" autoUpdateAnimBg="0"/>
      <p:bldP spid="121867" grpId="0" animBg="1" autoUpdateAnimBg="0"/>
      <p:bldP spid="121868" grpId="0" animBg="1" autoUpdateAnimBg="0"/>
      <p:bldP spid="121869" grpId="0" animBg="1" autoUpdateAnimBg="0"/>
      <p:bldP spid="121862" grpId="0" animBg="1" autoUpdateAnimBg="0"/>
      <p:bldP spid="121863" grpId="0" animBg="1" autoUpdateAnimBg="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b="1" dirty="0" err="1">
                <a:solidFill>
                  <a:srgbClr val="FF0000"/>
                </a:solidFill>
              </a:rPr>
              <a:t>Abstraction</a:t>
            </a:r>
            <a:endParaRPr lang="nb-NO" b="1" dirty="0">
              <a:solidFill>
                <a:srgbClr val="FF0000"/>
              </a:solidFill>
            </a:endParaRPr>
          </a:p>
        </p:txBody>
      </p:sp>
      <p:sp>
        <p:nvSpPr>
          <p:cNvPr id="7" name="Content Placeholder 2"/>
          <p:cNvSpPr txBox="1">
            <a:spLocks/>
          </p:cNvSpPr>
          <p:nvPr>
            <p:custDataLst>
              <p:tags r:id="rId3"/>
            </p:custDataLst>
          </p:nvPr>
        </p:nvSpPr>
        <p:spPr bwMode="auto">
          <a:xfrm>
            <a:off x="484049" y="1540181"/>
            <a:ext cx="8229600" cy="4824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nb-NO" dirty="0"/>
              <a:t>a </a:t>
            </a:r>
            <a:r>
              <a:rPr lang="nb-NO" dirty="0" err="1"/>
              <a:t>concept</a:t>
            </a:r>
            <a:r>
              <a:rPr lang="nb-NO" dirty="0"/>
              <a:t> or </a:t>
            </a:r>
            <a:r>
              <a:rPr lang="nb-NO" dirty="0" err="1"/>
              <a:t>idea</a:t>
            </a:r>
            <a:r>
              <a:rPr lang="nb-NO" dirty="0"/>
              <a:t> </a:t>
            </a:r>
            <a:r>
              <a:rPr lang="nb-NO" dirty="0" err="1"/>
              <a:t>that</a:t>
            </a:r>
            <a:r>
              <a:rPr lang="nb-NO" dirty="0"/>
              <a:t> is not </a:t>
            </a:r>
            <a:r>
              <a:rPr lang="nb-NO" dirty="0" err="1"/>
              <a:t>associated</a:t>
            </a:r>
            <a:r>
              <a:rPr lang="nb-NO" dirty="0"/>
              <a:t> </a:t>
            </a:r>
            <a:r>
              <a:rPr lang="nb-NO" dirty="0" err="1"/>
              <a:t>with</a:t>
            </a:r>
            <a:r>
              <a:rPr lang="nb-NO" dirty="0"/>
              <a:t> </a:t>
            </a:r>
            <a:r>
              <a:rPr lang="nb-NO" dirty="0" err="1"/>
              <a:t>any</a:t>
            </a:r>
            <a:r>
              <a:rPr lang="nb-NO" dirty="0"/>
              <a:t> </a:t>
            </a:r>
            <a:r>
              <a:rPr lang="nb-NO" dirty="0" err="1"/>
              <a:t>specific</a:t>
            </a:r>
            <a:r>
              <a:rPr lang="nb-NO" dirty="0"/>
              <a:t> </a:t>
            </a:r>
            <a:r>
              <a:rPr lang="nb-NO" dirty="0" err="1"/>
              <a:t>instance</a:t>
            </a:r>
            <a:endParaRPr lang="nb-NO" dirty="0"/>
          </a:p>
          <a:p>
            <a:pPr lvl="1"/>
            <a:r>
              <a:rPr lang="nb-NO" dirty="0"/>
              <a:t>to </a:t>
            </a:r>
            <a:r>
              <a:rPr lang="nb-NO" dirty="0" err="1"/>
              <a:t>remove</a:t>
            </a:r>
            <a:r>
              <a:rPr lang="nb-NO" dirty="0"/>
              <a:t> </a:t>
            </a:r>
            <a:r>
              <a:rPr lang="nb-NO" dirty="0" err="1"/>
              <a:t>the</a:t>
            </a:r>
            <a:r>
              <a:rPr lang="nb-NO" dirty="0"/>
              <a:t> </a:t>
            </a:r>
            <a:r>
              <a:rPr lang="nb-NO" dirty="0" err="1"/>
              <a:t>unnecessary</a:t>
            </a:r>
            <a:r>
              <a:rPr lang="nb-NO" dirty="0"/>
              <a:t> in a given </a:t>
            </a:r>
            <a:r>
              <a:rPr lang="nb-NO" dirty="0" err="1"/>
              <a:t>context</a:t>
            </a:r>
            <a:endParaRPr lang="nb-NO" dirty="0"/>
          </a:p>
          <a:p>
            <a:pPr lvl="1"/>
            <a:r>
              <a:rPr lang="nb-NO" dirty="0"/>
              <a:t>to </a:t>
            </a:r>
            <a:r>
              <a:rPr lang="nb-NO" dirty="0" err="1"/>
              <a:t>focus</a:t>
            </a:r>
            <a:r>
              <a:rPr lang="nb-NO" dirty="0"/>
              <a:t> </a:t>
            </a:r>
            <a:r>
              <a:rPr lang="nb-NO" dirty="0" err="1"/>
              <a:t>on</a:t>
            </a:r>
            <a:r>
              <a:rPr lang="nb-NO" dirty="0"/>
              <a:t> </a:t>
            </a:r>
            <a:r>
              <a:rPr lang="nb-NO" dirty="0" err="1"/>
              <a:t>the</a:t>
            </a:r>
            <a:r>
              <a:rPr lang="nb-NO" dirty="0"/>
              <a:t> </a:t>
            </a:r>
            <a:r>
              <a:rPr lang="nb-NO" dirty="0" err="1"/>
              <a:t>features</a:t>
            </a:r>
            <a:r>
              <a:rPr lang="nb-NO" dirty="0"/>
              <a:t> </a:t>
            </a:r>
            <a:r>
              <a:rPr lang="nb-NO" dirty="0" err="1"/>
              <a:t>that</a:t>
            </a:r>
            <a:r>
              <a:rPr lang="nb-NO" dirty="0"/>
              <a:t> </a:t>
            </a:r>
            <a:r>
              <a:rPr lang="nb-NO" dirty="0" err="1"/>
              <a:t>are</a:t>
            </a:r>
            <a:r>
              <a:rPr lang="nb-NO" dirty="0"/>
              <a:t> </a:t>
            </a:r>
            <a:r>
              <a:rPr lang="nb-NO" dirty="0" err="1"/>
              <a:t>common</a:t>
            </a:r>
            <a:endParaRPr lang="nb-NO" dirty="0"/>
          </a:p>
          <a:p>
            <a:pPr lvl="1"/>
            <a:r>
              <a:rPr lang="nb-NO" dirty="0"/>
              <a:t>To "</a:t>
            </a:r>
            <a:r>
              <a:rPr lang="nb-NO" dirty="0" err="1"/>
              <a:t>hide</a:t>
            </a:r>
            <a:r>
              <a:rPr lang="nb-NO" dirty="0"/>
              <a:t>" </a:t>
            </a:r>
            <a:r>
              <a:rPr lang="nb-NO" dirty="0" err="1"/>
              <a:t>complexity</a:t>
            </a:r>
            <a:endParaRPr lang="nb-NO" dirty="0"/>
          </a:p>
          <a:p>
            <a:pPr marL="457200" lvl="1" indent="0">
              <a:buNone/>
            </a:pPr>
            <a:endParaRPr lang="nb-NO" dirty="0"/>
          </a:p>
          <a:p>
            <a:pPr marL="457200" lvl="1" indent="0">
              <a:buNone/>
            </a:pPr>
            <a:r>
              <a:rPr lang="nb-NO" dirty="0"/>
              <a:t>    </a:t>
            </a:r>
            <a:r>
              <a:rPr lang="nb-NO" b="1" dirty="0" err="1"/>
              <a:t>Example</a:t>
            </a:r>
            <a:r>
              <a:rPr lang="nb-NO" b="1" dirty="0"/>
              <a:t>:</a:t>
            </a:r>
          </a:p>
          <a:p>
            <a:pPr lvl="1"/>
            <a:r>
              <a:rPr lang="nb-NO" dirty="0"/>
              <a:t>In a Java program </a:t>
            </a:r>
            <a:r>
              <a:rPr lang="nb-NO" dirty="0" err="1"/>
              <a:t>you</a:t>
            </a:r>
            <a:r>
              <a:rPr lang="nb-NO" dirty="0"/>
              <a:t> </a:t>
            </a:r>
            <a:r>
              <a:rPr lang="nb-NO" dirty="0" err="1"/>
              <a:t>can</a:t>
            </a:r>
            <a:r>
              <a:rPr lang="nb-NO" dirty="0"/>
              <a:t> </a:t>
            </a:r>
            <a:r>
              <a:rPr lang="nb-NO" dirty="0" err="1"/>
              <a:t>hide</a:t>
            </a:r>
            <a:r>
              <a:rPr lang="nb-NO" dirty="0"/>
              <a:t> a </a:t>
            </a:r>
            <a:r>
              <a:rPr lang="nb-NO" dirty="0" err="1"/>
              <a:t>complicated</a:t>
            </a:r>
            <a:r>
              <a:rPr lang="nb-NO" dirty="0"/>
              <a:t> program </a:t>
            </a:r>
            <a:r>
              <a:rPr lang="nb-NO" dirty="0" err="1"/>
              <a:t>inside</a:t>
            </a:r>
            <a:r>
              <a:rPr lang="nb-NO" dirty="0"/>
              <a:t> a </a:t>
            </a:r>
            <a:r>
              <a:rPr lang="nb-NO" dirty="0" err="1"/>
              <a:t>method</a:t>
            </a:r>
            <a:r>
              <a:rPr lang="nb-NO" dirty="0"/>
              <a:t>…</a:t>
            </a:r>
          </a:p>
          <a:p>
            <a:pPr lvl="1"/>
            <a:r>
              <a:rPr lang="nb-NO" dirty="0" err="1"/>
              <a:t>after</a:t>
            </a:r>
            <a:r>
              <a:rPr lang="nb-NO" dirty="0"/>
              <a:t> </a:t>
            </a:r>
            <a:r>
              <a:rPr lang="nb-NO" dirty="0" err="1"/>
              <a:t>that</a:t>
            </a:r>
            <a:r>
              <a:rPr lang="nb-NO" dirty="0"/>
              <a:t> </a:t>
            </a:r>
            <a:r>
              <a:rPr lang="nb-NO" dirty="0" err="1"/>
              <a:t>you</a:t>
            </a:r>
            <a:r>
              <a:rPr lang="nb-NO" dirty="0"/>
              <a:t> just </a:t>
            </a:r>
            <a:r>
              <a:rPr lang="nb-NO" dirty="0" err="1"/>
              <a:t>need</a:t>
            </a:r>
            <a:r>
              <a:rPr lang="nb-NO" dirty="0"/>
              <a:t> to </a:t>
            </a:r>
            <a:r>
              <a:rPr lang="nb-NO" dirty="0" err="1"/>
              <a:t>relate</a:t>
            </a:r>
            <a:r>
              <a:rPr lang="nb-NO" dirty="0"/>
              <a:t> to </a:t>
            </a:r>
            <a:r>
              <a:rPr lang="nb-NO" dirty="0" err="1"/>
              <a:t>the</a:t>
            </a:r>
            <a:r>
              <a:rPr lang="nb-NO" dirty="0"/>
              <a:t> </a:t>
            </a:r>
            <a:r>
              <a:rPr lang="nb-NO" dirty="0" err="1"/>
              <a:t>method</a:t>
            </a:r>
            <a:endParaRPr lang="nb-NO" dirty="0"/>
          </a:p>
          <a:p>
            <a:pPr lvl="1"/>
            <a:r>
              <a:rPr lang="nb-NO" dirty="0"/>
              <a:t>High-</a:t>
            </a:r>
            <a:r>
              <a:rPr lang="nb-NO" dirty="0" err="1"/>
              <a:t>level</a:t>
            </a:r>
            <a:r>
              <a:rPr lang="nb-NO" dirty="0"/>
              <a:t> </a:t>
            </a:r>
            <a:r>
              <a:rPr lang="nb-NO" dirty="0" err="1"/>
              <a:t>language</a:t>
            </a:r>
            <a:r>
              <a:rPr lang="nb-NO" dirty="0"/>
              <a:t> </a:t>
            </a:r>
            <a:r>
              <a:rPr lang="nb-NO" dirty="0" err="1"/>
              <a:t>abstracts</a:t>
            </a:r>
            <a:r>
              <a:rPr lang="nb-NO" dirty="0"/>
              <a:t> </a:t>
            </a:r>
            <a:r>
              <a:rPr lang="nb-NO" dirty="0" err="1"/>
              <a:t>away</a:t>
            </a:r>
            <a:r>
              <a:rPr lang="nb-NO" dirty="0"/>
              <a:t> all </a:t>
            </a:r>
            <a:r>
              <a:rPr lang="nb-NO" dirty="0" err="1"/>
              <a:t>the</a:t>
            </a:r>
            <a:r>
              <a:rPr lang="nb-NO" dirty="0"/>
              <a:t> </a:t>
            </a:r>
            <a:r>
              <a:rPr lang="nb-NO" dirty="0" err="1"/>
              <a:t>machine-complexity</a:t>
            </a:r>
            <a:endParaRPr lang="nb-NO" dirty="0"/>
          </a:p>
          <a:p>
            <a:pPr lvl="1"/>
            <a:r>
              <a:rPr lang="nb-NO" dirty="0" err="1"/>
              <a:t>System.out.print</a:t>
            </a:r>
            <a:r>
              <a:rPr lang="nb-NO" dirty="0"/>
              <a:t> ("</a:t>
            </a:r>
            <a:r>
              <a:rPr lang="nb-NO" dirty="0" err="1"/>
              <a:t>Hello</a:t>
            </a:r>
            <a:r>
              <a:rPr lang="nb-NO" dirty="0"/>
              <a:t> World!") </a:t>
            </a:r>
            <a:r>
              <a:rPr lang="nb-NO" dirty="0" err="1"/>
              <a:t>Actually</a:t>
            </a:r>
            <a:r>
              <a:rPr lang="nb-NO" dirty="0"/>
              <a:t> </a:t>
            </a:r>
            <a:r>
              <a:rPr lang="nb-NO" dirty="0" err="1"/>
              <a:t>involves</a:t>
            </a:r>
            <a:r>
              <a:rPr lang="nb-NO" dirty="0"/>
              <a:t> a </a:t>
            </a:r>
            <a:r>
              <a:rPr lang="nb-NO" dirty="0" err="1"/>
              <a:t>few</a:t>
            </a:r>
            <a:r>
              <a:rPr lang="nb-NO" dirty="0"/>
              <a:t> </a:t>
            </a:r>
            <a:r>
              <a:rPr lang="nb-NO" dirty="0" err="1"/>
              <a:t>thousand</a:t>
            </a:r>
            <a:r>
              <a:rPr lang="nb-NO" dirty="0"/>
              <a:t> </a:t>
            </a:r>
            <a:r>
              <a:rPr lang="nb-NO" dirty="0" err="1"/>
              <a:t>instructions</a:t>
            </a:r>
            <a:r>
              <a:rPr lang="nb-NO" dirty="0"/>
              <a:t> </a:t>
            </a:r>
            <a:r>
              <a:rPr lang="nb-NO" dirty="0" err="1"/>
              <a:t>since</a:t>
            </a:r>
            <a:r>
              <a:rPr lang="nb-NO" dirty="0"/>
              <a:t> is a </a:t>
            </a:r>
            <a:r>
              <a:rPr lang="nb-NO" dirty="0" err="1"/>
              <a:t>method</a:t>
            </a:r>
            <a:r>
              <a:rPr lang="nb-NO" dirty="0"/>
              <a:t> </a:t>
            </a:r>
            <a:r>
              <a:rPr lang="nb-NO" dirty="0" err="1"/>
              <a:t>call</a:t>
            </a:r>
            <a:r>
              <a:rPr lang="nb-NO" dirty="0"/>
              <a:t> from </a:t>
            </a:r>
            <a:r>
              <a:rPr lang="nb-NO" dirty="0" err="1"/>
              <a:t>java.exe</a:t>
            </a:r>
            <a:r>
              <a:rPr lang="nb-NO" dirty="0"/>
              <a:t> to </a:t>
            </a:r>
            <a:r>
              <a:rPr lang="nb-NO" dirty="0" err="1"/>
              <a:t>the</a:t>
            </a:r>
            <a:r>
              <a:rPr lang="nb-NO" dirty="0"/>
              <a:t> operating </a:t>
            </a:r>
            <a:r>
              <a:rPr lang="nb-NO" dirty="0" err="1"/>
              <a:t>system's</a:t>
            </a:r>
            <a:r>
              <a:rPr lang="nb-NO" dirty="0"/>
              <a:t> </a:t>
            </a:r>
            <a:r>
              <a:rPr lang="nb-NO" dirty="0" err="1"/>
              <a:t>write</a:t>
            </a:r>
            <a:r>
              <a:rPr lang="nb-NO" dirty="0"/>
              <a:t>-to-screen </a:t>
            </a:r>
            <a:r>
              <a:rPr lang="nb-NO" dirty="0" err="1"/>
              <a:t>routines</a:t>
            </a:r>
            <a:r>
              <a:rPr lang="nb-NO" dirty="0"/>
              <a:t>.</a:t>
            </a:r>
          </a:p>
        </p:txBody>
      </p:sp>
    </p:spTree>
    <p:custDataLst>
      <p:tags r:id="rId1"/>
    </p:custDataLst>
    <p:extLst>
      <p:ext uri="{BB962C8B-B14F-4D97-AF65-F5344CB8AC3E}">
        <p14:creationId xmlns:p14="http://schemas.microsoft.com/office/powerpoint/2010/main" val="29103076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46DD-2F0E-8C44-84CF-CF8BBC21F17D}"/>
              </a:ext>
            </a:extLst>
          </p:cNvPr>
          <p:cNvSpPr>
            <a:spLocks noGrp="1"/>
          </p:cNvSpPr>
          <p:nvPr>
            <p:ph type="title"/>
          </p:nvPr>
        </p:nvSpPr>
        <p:spPr/>
        <p:txBody>
          <a:bodyPr/>
          <a:lstStyle/>
          <a:p>
            <a:r>
              <a:rPr lang="en-US" b="1" dirty="0"/>
              <a:t>What is abstraction?</a:t>
            </a:r>
            <a:br>
              <a:rPr lang="en-US" b="1" dirty="0"/>
            </a:br>
            <a:endParaRPr lang="en-NO" dirty="0"/>
          </a:p>
        </p:txBody>
      </p:sp>
      <p:sp>
        <p:nvSpPr>
          <p:cNvPr id="3" name="Content Placeholder 2">
            <a:extLst>
              <a:ext uri="{FF2B5EF4-FFF2-40B4-BE49-F238E27FC236}">
                <a16:creationId xmlns:a16="http://schemas.microsoft.com/office/drawing/2014/main" id="{D362CC8B-80E3-0549-A0BF-79AF3F174C71}"/>
              </a:ext>
            </a:extLst>
          </p:cNvPr>
          <p:cNvSpPr>
            <a:spLocks noGrp="1"/>
          </p:cNvSpPr>
          <p:nvPr>
            <p:ph idx="1"/>
          </p:nvPr>
        </p:nvSpPr>
        <p:spPr>
          <a:xfrm>
            <a:off x="383603" y="1848467"/>
            <a:ext cx="4433326" cy="4591665"/>
          </a:xfrm>
        </p:spPr>
        <p:txBody>
          <a:bodyPr/>
          <a:lstStyle/>
          <a:p>
            <a:r>
              <a:rPr lang="en-US" dirty="0"/>
              <a:t>Abstraction is one of the four cornerstones of Computer Science. It involves filtering out – essentially, ignoring - the characteristics that we don't need in order to concentrate on those that we do.</a:t>
            </a:r>
          </a:p>
          <a:p>
            <a:endParaRPr lang="en-NO" dirty="0"/>
          </a:p>
        </p:txBody>
      </p:sp>
      <p:pic>
        <p:nvPicPr>
          <p:cNvPr id="5" name="Picture 4">
            <a:extLst>
              <a:ext uri="{FF2B5EF4-FFF2-40B4-BE49-F238E27FC236}">
                <a16:creationId xmlns:a16="http://schemas.microsoft.com/office/drawing/2014/main" id="{8D2BE5E9-EDB7-D445-ADAB-1BFF586CCB6C}"/>
              </a:ext>
            </a:extLst>
          </p:cNvPr>
          <p:cNvPicPr>
            <a:picLocks noChangeAspect="1"/>
          </p:cNvPicPr>
          <p:nvPr/>
        </p:nvPicPr>
        <p:blipFill>
          <a:blip r:embed="rId3"/>
          <a:stretch>
            <a:fillRect/>
          </a:stretch>
        </p:blipFill>
        <p:spPr>
          <a:xfrm>
            <a:off x="5385474" y="1577289"/>
            <a:ext cx="5399313" cy="4862843"/>
          </a:xfrm>
          <a:prstGeom prst="rect">
            <a:avLst/>
          </a:prstGeom>
        </p:spPr>
      </p:pic>
    </p:spTree>
    <p:extLst>
      <p:ext uri="{BB962C8B-B14F-4D97-AF65-F5344CB8AC3E}">
        <p14:creationId xmlns:p14="http://schemas.microsoft.com/office/powerpoint/2010/main" val="259519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HAPEID" val="PSKwBYjFkA6EUvXuvhHvWn"/>
</p:tagLst>
</file>

<file path=ppt/tags/tag10.xml><?xml version="1.0" encoding="utf-8"?>
<p:tagLst xmlns:a="http://schemas.openxmlformats.org/drawingml/2006/main" xmlns:r="http://schemas.openxmlformats.org/officeDocument/2006/relationships" xmlns:p="http://schemas.openxmlformats.org/presentationml/2006/main">
  <p:tag name="DVSHAPEID" val="emayD6KCwtsp9nUdmCk6dL"/>
</p:tagLst>
</file>

<file path=ppt/tags/tag100.xml><?xml version="1.0" encoding="utf-8"?>
<p:tagLst xmlns:a="http://schemas.openxmlformats.org/drawingml/2006/main" xmlns:r="http://schemas.openxmlformats.org/officeDocument/2006/relationships" xmlns:p="http://schemas.openxmlformats.org/presentationml/2006/main">
  <p:tag name="DVSHAPEID" val="ihlEcRpcfDhB40n4UQvhpl"/>
</p:tagLst>
</file>

<file path=ppt/tags/tag101.xml><?xml version="1.0" encoding="utf-8"?>
<p:tagLst xmlns:a="http://schemas.openxmlformats.org/drawingml/2006/main" xmlns:r="http://schemas.openxmlformats.org/officeDocument/2006/relationships" xmlns:p="http://schemas.openxmlformats.org/presentationml/2006/main">
  <p:tag name="DVSHAPEID" val="TzPns1CrbgF4Adh0pL1LKb"/>
</p:tagLst>
</file>

<file path=ppt/tags/tag102.xml><?xml version="1.0" encoding="utf-8"?>
<p:tagLst xmlns:a="http://schemas.openxmlformats.org/drawingml/2006/main" xmlns:r="http://schemas.openxmlformats.org/officeDocument/2006/relationships" xmlns:p="http://schemas.openxmlformats.org/presentationml/2006/main">
  <p:tag name="DVSHAPEID" val="RO64oYIweJzWoLPPpozNs0"/>
</p:tagLst>
</file>

<file path=ppt/tags/tag103.xml><?xml version="1.0" encoding="utf-8"?>
<p:tagLst xmlns:a="http://schemas.openxmlformats.org/drawingml/2006/main" xmlns:r="http://schemas.openxmlformats.org/officeDocument/2006/relationships" xmlns:p="http://schemas.openxmlformats.org/presentationml/2006/main">
  <p:tag name="DVSECTIONID" val="zZbNxuw2xjGRBBZZxyhaAi"/>
</p:tagLst>
</file>

<file path=ppt/tags/tag104.xml><?xml version="1.0" encoding="utf-8"?>
<p:tagLst xmlns:a="http://schemas.openxmlformats.org/drawingml/2006/main" xmlns:r="http://schemas.openxmlformats.org/officeDocument/2006/relationships" xmlns:p="http://schemas.openxmlformats.org/presentationml/2006/main">
  <p:tag name="DVSHAPEID" val="YQ9aJotVzxtAj8rl2lRhUW"/>
</p:tagLst>
</file>

<file path=ppt/tags/tag105.xml><?xml version="1.0" encoding="utf-8"?>
<p:tagLst xmlns:a="http://schemas.openxmlformats.org/drawingml/2006/main" xmlns:r="http://schemas.openxmlformats.org/officeDocument/2006/relationships" xmlns:p="http://schemas.openxmlformats.org/presentationml/2006/main">
  <p:tag name="DVSHAPEID" val="SRCTST4f7OuHIdFnimr8dr"/>
</p:tagLst>
</file>

<file path=ppt/tags/tag106.xml><?xml version="1.0" encoding="utf-8"?>
<p:tagLst xmlns:a="http://schemas.openxmlformats.org/drawingml/2006/main" xmlns:r="http://schemas.openxmlformats.org/officeDocument/2006/relationships" xmlns:p="http://schemas.openxmlformats.org/presentationml/2006/main">
  <p:tag name="DVSHAPEID" val="wTsdQnN1LaJ1YixPwzRkpE"/>
</p:tagLst>
</file>

<file path=ppt/tags/tag107.xml><?xml version="1.0" encoding="utf-8"?>
<p:tagLst xmlns:a="http://schemas.openxmlformats.org/drawingml/2006/main" xmlns:r="http://schemas.openxmlformats.org/officeDocument/2006/relationships" xmlns:p="http://schemas.openxmlformats.org/presentationml/2006/main">
  <p:tag name="DVSHAPEID" val="5BqdGE2vPLJqkIrE2Gs52k"/>
</p:tagLst>
</file>

<file path=ppt/tags/tag108.xml><?xml version="1.0" encoding="utf-8"?>
<p:tagLst xmlns:a="http://schemas.openxmlformats.org/drawingml/2006/main" xmlns:r="http://schemas.openxmlformats.org/officeDocument/2006/relationships" xmlns:p="http://schemas.openxmlformats.org/presentationml/2006/main">
  <p:tag name="DVSECTIONID" val="Ji7ycytywB5kfx36ibkzwA"/>
</p:tagLst>
</file>

<file path=ppt/tags/tag109.xml><?xml version="1.0" encoding="utf-8"?>
<p:tagLst xmlns:a="http://schemas.openxmlformats.org/drawingml/2006/main" xmlns:r="http://schemas.openxmlformats.org/officeDocument/2006/relationships" xmlns:p="http://schemas.openxmlformats.org/presentationml/2006/main">
  <p:tag name="DVSHAPEID" val="f2c3EnjoBntr9uUM07bxdQ"/>
</p:tagLst>
</file>

<file path=ppt/tags/tag11.xml><?xml version="1.0" encoding="utf-8"?>
<p:tagLst xmlns:a="http://schemas.openxmlformats.org/drawingml/2006/main" xmlns:r="http://schemas.openxmlformats.org/officeDocument/2006/relationships" xmlns:p="http://schemas.openxmlformats.org/presentationml/2006/main">
  <p:tag name="DVSHAPEID" val="YXK1lSnyRlUZ6IrU9gaaV2"/>
</p:tagLst>
</file>

<file path=ppt/tags/tag110.xml><?xml version="1.0" encoding="utf-8"?>
<p:tagLst xmlns:a="http://schemas.openxmlformats.org/drawingml/2006/main" xmlns:r="http://schemas.openxmlformats.org/officeDocument/2006/relationships" xmlns:p="http://schemas.openxmlformats.org/presentationml/2006/main">
  <p:tag name="DVSHAPEID" val="LElhUOvHCoPGdRoOLB1HaC"/>
</p:tagLst>
</file>

<file path=ppt/tags/tag111.xml><?xml version="1.0" encoding="utf-8"?>
<p:tagLst xmlns:a="http://schemas.openxmlformats.org/drawingml/2006/main" xmlns:r="http://schemas.openxmlformats.org/officeDocument/2006/relationships" xmlns:p="http://schemas.openxmlformats.org/presentationml/2006/main">
  <p:tag name="DVSHAPEID" val="wWxU6iXdUtupgyImtvTUL4"/>
</p:tagLst>
</file>

<file path=ppt/tags/tag112.xml><?xml version="1.0" encoding="utf-8"?>
<p:tagLst xmlns:a="http://schemas.openxmlformats.org/drawingml/2006/main" xmlns:r="http://schemas.openxmlformats.org/officeDocument/2006/relationships" xmlns:p="http://schemas.openxmlformats.org/presentationml/2006/main">
  <p:tag name="DVSHAPEID" val="Csh2nblzwvF97oKZHcJoum"/>
</p:tagLst>
</file>

<file path=ppt/tags/tag113.xml><?xml version="1.0" encoding="utf-8"?>
<p:tagLst xmlns:a="http://schemas.openxmlformats.org/drawingml/2006/main" xmlns:r="http://schemas.openxmlformats.org/officeDocument/2006/relationships" xmlns:p="http://schemas.openxmlformats.org/presentationml/2006/main">
  <p:tag name="DVSHAPEID" val="cNAQ5p8vOfRsk4C3ULSkWZ"/>
</p:tagLst>
</file>

<file path=ppt/tags/tag114.xml><?xml version="1.0" encoding="utf-8"?>
<p:tagLst xmlns:a="http://schemas.openxmlformats.org/drawingml/2006/main" xmlns:r="http://schemas.openxmlformats.org/officeDocument/2006/relationships" xmlns:p="http://schemas.openxmlformats.org/presentationml/2006/main">
  <p:tag name="DVSHAPEID" val="J7rkCtNGamAfgurx6Wr0Hp"/>
</p:tagLst>
</file>

<file path=ppt/tags/tag115.xml><?xml version="1.0" encoding="utf-8"?>
<p:tagLst xmlns:a="http://schemas.openxmlformats.org/drawingml/2006/main" xmlns:r="http://schemas.openxmlformats.org/officeDocument/2006/relationships" xmlns:p="http://schemas.openxmlformats.org/presentationml/2006/main">
  <p:tag name="DVSHAPEID" val="iE3FnDiXv9pd4tpLNFI75u"/>
</p:tagLst>
</file>

<file path=ppt/tags/tag116.xml><?xml version="1.0" encoding="utf-8"?>
<p:tagLst xmlns:a="http://schemas.openxmlformats.org/drawingml/2006/main" xmlns:r="http://schemas.openxmlformats.org/officeDocument/2006/relationships" xmlns:p="http://schemas.openxmlformats.org/presentationml/2006/main">
  <p:tag name="DVSHAPEID" val="S4N8BnFVTWhjPMgW59ocRq"/>
</p:tagLst>
</file>

<file path=ppt/tags/tag117.xml><?xml version="1.0" encoding="utf-8"?>
<p:tagLst xmlns:a="http://schemas.openxmlformats.org/drawingml/2006/main" xmlns:r="http://schemas.openxmlformats.org/officeDocument/2006/relationships" xmlns:p="http://schemas.openxmlformats.org/presentationml/2006/main">
  <p:tag name="DVSHAPEID" val="VKECuQzyJSDreKIDgkM6DI"/>
</p:tagLst>
</file>

<file path=ppt/tags/tag118.xml><?xml version="1.0" encoding="utf-8"?>
<p:tagLst xmlns:a="http://schemas.openxmlformats.org/drawingml/2006/main" xmlns:r="http://schemas.openxmlformats.org/officeDocument/2006/relationships" xmlns:p="http://schemas.openxmlformats.org/presentationml/2006/main">
  <p:tag name="DVSHAPEID" val="Y00h4R7tUhan8FkuQicJQs"/>
</p:tagLst>
</file>

<file path=ppt/tags/tag119.xml><?xml version="1.0" encoding="utf-8"?>
<p:tagLst xmlns:a="http://schemas.openxmlformats.org/drawingml/2006/main" xmlns:r="http://schemas.openxmlformats.org/officeDocument/2006/relationships" xmlns:p="http://schemas.openxmlformats.org/presentationml/2006/main">
  <p:tag name="DVSHAPEID" val="bkK7wpEXN9PcLDCcMIrfXl"/>
</p:tagLst>
</file>

<file path=ppt/tags/tag12.xml><?xml version="1.0" encoding="utf-8"?>
<p:tagLst xmlns:a="http://schemas.openxmlformats.org/drawingml/2006/main" xmlns:r="http://schemas.openxmlformats.org/officeDocument/2006/relationships" xmlns:p="http://schemas.openxmlformats.org/presentationml/2006/main">
  <p:tag name="DVSHAPEID" val="tteL1Vf1KmntocOCLSeYC6"/>
</p:tagLst>
</file>

<file path=ppt/tags/tag120.xml><?xml version="1.0" encoding="utf-8"?>
<p:tagLst xmlns:a="http://schemas.openxmlformats.org/drawingml/2006/main" xmlns:r="http://schemas.openxmlformats.org/officeDocument/2006/relationships" xmlns:p="http://schemas.openxmlformats.org/presentationml/2006/main">
  <p:tag name="DVSHAPEID" val="hRB2iLuuTURwPFxWkIOWt0"/>
</p:tagLst>
</file>

<file path=ppt/tags/tag121.xml><?xml version="1.0" encoding="utf-8"?>
<p:tagLst xmlns:a="http://schemas.openxmlformats.org/drawingml/2006/main" xmlns:r="http://schemas.openxmlformats.org/officeDocument/2006/relationships" xmlns:p="http://schemas.openxmlformats.org/presentationml/2006/main">
  <p:tag name="DVSHAPEID" val="xVTGRDwuiAuP3Twt6TtjfV"/>
</p:tagLst>
</file>

<file path=ppt/tags/tag122.xml><?xml version="1.0" encoding="utf-8"?>
<p:tagLst xmlns:a="http://schemas.openxmlformats.org/drawingml/2006/main" xmlns:r="http://schemas.openxmlformats.org/officeDocument/2006/relationships" xmlns:p="http://schemas.openxmlformats.org/presentationml/2006/main">
  <p:tag name="DVSHAPEID" val="kfNXFPnJr1RgjF9BTQXpCh"/>
</p:tagLst>
</file>

<file path=ppt/tags/tag123.xml><?xml version="1.0" encoding="utf-8"?>
<p:tagLst xmlns:a="http://schemas.openxmlformats.org/drawingml/2006/main" xmlns:r="http://schemas.openxmlformats.org/officeDocument/2006/relationships" xmlns:p="http://schemas.openxmlformats.org/presentationml/2006/main">
  <p:tag name="DVSHAPEID" val="10BEqQBVsaKCAETTYG6y9t"/>
</p:tagLst>
</file>

<file path=ppt/tags/tag124.xml><?xml version="1.0" encoding="utf-8"?>
<p:tagLst xmlns:a="http://schemas.openxmlformats.org/drawingml/2006/main" xmlns:r="http://schemas.openxmlformats.org/officeDocument/2006/relationships" xmlns:p="http://schemas.openxmlformats.org/presentationml/2006/main">
  <p:tag name="DVSECTIONID" val="NmkL2rz8cs8hgSGZhYyZN5"/>
</p:tagLst>
</file>

<file path=ppt/tags/tag125.xml><?xml version="1.0" encoding="utf-8"?>
<p:tagLst xmlns:a="http://schemas.openxmlformats.org/drawingml/2006/main" xmlns:r="http://schemas.openxmlformats.org/officeDocument/2006/relationships" xmlns:p="http://schemas.openxmlformats.org/presentationml/2006/main">
  <p:tag name="DVSHAPEID" val="WEJxVO0ZzJRCox4CsUYIBt"/>
</p:tagLst>
</file>

<file path=ppt/tags/tag126.xml><?xml version="1.0" encoding="utf-8"?>
<p:tagLst xmlns:a="http://schemas.openxmlformats.org/drawingml/2006/main" xmlns:r="http://schemas.openxmlformats.org/officeDocument/2006/relationships" xmlns:p="http://schemas.openxmlformats.org/presentationml/2006/main">
  <p:tag name="DVSHAPEID" val="ENydOHlW3Kk3AMm01tzr4a"/>
</p:tagLst>
</file>

<file path=ppt/tags/tag127.xml><?xml version="1.0" encoding="utf-8"?>
<p:tagLst xmlns:a="http://schemas.openxmlformats.org/drawingml/2006/main" xmlns:r="http://schemas.openxmlformats.org/officeDocument/2006/relationships" xmlns:p="http://schemas.openxmlformats.org/presentationml/2006/main">
  <p:tag name="DVSHAPEID" val="oDtdK9xR5QEsZWYIZjEDG6"/>
</p:tagLst>
</file>

<file path=ppt/tags/tag128.xml><?xml version="1.0" encoding="utf-8"?>
<p:tagLst xmlns:a="http://schemas.openxmlformats.org/drawingml/2006/main" xmlns:r="http://schemas.openxmlformats.org/officeDocument/2006/relationships" xmlns:p="http://schemas.openxmlformats.org/presentationml/2006/main">
  <p:tag name="DVSECTIONID" val="MglrWrg5Q0M9vKdqv2YooC"/>
</p:tagLst>
</file>

<file path=ppt/tags/tag129.xml><?xml version="1.0" encoding="utf-8"?>
<p:tagLst xmlns:a="http://schemas.openxmlformats.org/drawingml/2006/main" xmlns:r="http://schemas.openxmlformats.org/officeDocument/2006/relationships" xmlns:p="http://schemas.openxmlformats.org/presentationml/2006/main">
  <p:tag name="DVSHAPEID" val="17yAktijd4MU4gTYj5SmdY"/>
</p:tagLst>
</file>

<file path=ppt/tags/tag13.xml><?xml version="1.0" encoding="utf-8"?>
<p:tagLst xmlns:a="http://schemas.openxmlformats.org/drawingml/2006/main" xmlns:r="http://schemas.openxmlformats.org/officeDocument/2006/relationships" xmlns:p="http://schemas.openxmlformats.org/presentationml/2006/main">
  <p:tag name="DVSHAPEID" val="vagbMrs4V3PWugNzQsiPBx"/>
</p:tagLst>
</file>

<file path=ppt/tags/tag130.xml><?xml version="1.0" encoding="utf-8"?>
<p:tagLst xmlns:a="http://schemas.openxmlformats.org/drawingml/2006/main" xmlns:r="http://schemas.openxmlformats.org/officeDocument/2006/relationships" xmlns:p="http://schemas.openxmlformats.org/presentationml/2006/main">
  <p:tag name="DVSHAPEID" val="QydsW5HoAO75upvo4T8Uhn"/>
</p:tagLst>
</file>

<file path=ppt/tags/tag131.xml><?xml version="1.0" encoding="utf-8"?>
<p:tagLst xmlns:a="http://schemas.openxmlformats.org/drawingml/2006/main" xmlns:r="http://schemas.openxmlformats.org/officeDocument/2006/relationships" xmlns:p="http://schemas.openxmlformats.org/presentationml/2006/main">
  <p:tag name="DVSHAPEID" val="10KfVqgU00K2hZnSxdBPtX"/>
</p:tagLst>
</file>

<file path=ppt/tags/tag132.xml><?xml version="1.0" encoding="utf-8"?>
<p:tagLst xmlns:a="http://schemas.openxmlformats.org/drawingml/2006/main" xmlns:r="http://schemas.openxmlformats.org/officeDocument/2006/relationships" xmlns:p="http://schemas.openxmlformats.org/presentationml/2006/main">
  <p:tag name="DVSHAPEID" val="MYMtsU1ZdiGsxcHG9g7FO7"/>
</p:tagLst>
</file>

<file path=ppt/tags/tag133.xml><?xml version="1.0" encoding="utf-8"?>
<p:tagLst xmlns:a="http://schemas.openxmlformats.org/drawingml/2006/main" xmlns:r="http://schemas.openxmlformats.org/officeDocument/2006/relationships" xmlns:p="http://schemas.openxmlformats.org/presentationml/2006/main">
  <p:tag name="DVSECTIONID" val="cYhaqjTl1xMHA3pBv8R6C7"/>
</p:tagLst>
</file>

<file path=ppt/tags/tag134.xml><?xml version="1.0" encoding="utf-8"?>
<p:tagLst xmlns:a="http://schemas.openxmlformats.org/drawingml/2006/main" xmlns:r="http://schemas.openxmlformats.org/officeDocument/2006/relationships" xmlns:p="http://schemas.openxmlformats.org/presentationml/2006/main">
  <p:tag name="DVSHAPEID" val="Uy8860t3nts7eXcdCl3W1l"/>
</p:tagLst>
</file>

<file path=ppt/tags/tag135.xml><?xml version="1.0" encoding="utf-8"?>
<p:tagLst xmlns:a="http://schemas.openxmlformats.org/drawingml/2006/main" xmlns:r="http://schemas.openxmlformats.org/officeDocument/2006/relationships" xmlns:p="http://schemas.openxmlformats.org/presentationml/2006/main">
  <p:tag name="DVSHAPEID" val="jJe0T2N8r2uuzpN6BhhIpR"/>
</p:tagLst>
</file>

<file path=ppt/tags/tag136.xml><?xml version="1.0" encoding="utf-8"?>
<p:tagLst xmlns:a="http://schemas.openxmlformats.org/drawingml/2006/main" xmlns:r="http://schemas.openxmlformats.org/officeDocument/2006/relationships" xmlns:p="http://schemas.openxmlformats.org/presentationml/2006/main">
  <p:tag name="DVSHAPEID" val="rY55DOSvTN3yfoT67qge1p"/>
</p:tagLst>
</file>

<file path=ppt/tags/tag137.xml><?xml version="1.0" encoding="utf-8"?>
<p:tagLst xmlns:a="http://schemas.openxmlformats.org/drawingml/2006/main" xmlns:r="http://schemas.openxmlformats.org/officeDocument/2006/relationships" xmlns:p="http://schemas.openxmlformats.org/presentationml/2006/main">
  <p:tag name="DVSHAPEID" val="CKoNqwJMFjVrhgUNoZgV9G"/>
</p:tagLst>
</file>

<file path=ppt/tags/tag138.xml><?xml version="1.0" encoding="utf-8"?>
<p:tagLst xmlns:a="http://schemas.openxmlformats.org/drawingml/2006/main" xmlns:r="http://schemas.openxmlformats.org/officeDocument/2006/relationships" xmlns:p="http://schemas.openxmlformats.org/presentationml/2006/main">
  <p:tag name="DVSHAPEID" val="r1aocu9QsbP2llHQolM68J"/>
</p:tagLst>
</file>

<file path=ppt/tags/tag139.xml><?xml version="1.0" encoding="utf-8"?>
<p:tagLst xmlns:a="http://schemas.openxmlformats.org/drawingml/2006/main" xmlns:r="http://schemas.openxmlformats.org/officeDocument/2006/relationships" xmlns:p="http://schemas.openxmlformats.org/presentationml/2006/main">
  <p:tag name="DVSHAPEID" val="CN7Ccj2hX6fWjnD1jeCOQK"/>
</p:tagLst>
</file>

<file path=ppt/tags/tag14.xml><?xml version="1.0" encoding="utf-8"?>
<p:tagLst xmlns:a="http://schemas.openxmlformats.org/drawingml/2006/main" xmlns:r="http://schemas.openxmlformats.org/officeDocument/2006/relationships" xmlns:p="http://schemas.openxmlformats.org/presentationml/2006/main">
  <p:tag name="DVSHAPEID" val="M17VX28od1QR5SCjGigXYc"/>
</p:tagLst>
</file>

<file path=ppt/tags/tag140.xml><?xml version="1.0" encoding="utf-8"?>
<p:tagLst xmlns:a="http://schemas.openxmlformats.org/drawingml/2006/main" xmlns:r="http://schemas.openxmlformats.org/officeDocument/2006/relationships" xmlns:p="http://schemas.openxmlformats.org/presentationml/2006/main">
  <p:tag name="DVSHAPEID" val="BfUz6yAV92yHomhziQOadJ"/>
</p:tagLst>
</file>

<file path=ppt/tags/tag141.xml><?xml version="1.0" encoding="utf-8"?>
<p:tagLst xmlns:a="http://schemas.openxmlformats.org/drawingml/2006/main" xmlns:r="http://schemas.openxmlformats.org/officeDocument/2006/relationships" xmlns:p="http://schemas.openxmlformats.org/presentationml/2006/main">
  <p:tag name="DVSECTIONID" val="v7nVLQsv0pG94naL0XcuZe"/>
</p:tagLst>
</file>

<file path=ppt/tags/tag142.xml><?xml version="1.0" encoding="utf-8"?>
<p:tagLst xmlns:a="http://schemas.openxmlformats.org/drawingml/2006/main" xmlns:r="http://schemas.openxmlformats.org/officeDocument/2006/relationships" xmlns:p="http://schemas.openxmlformats.org/presentationml/2006/main">
  <p:tag name="DVSHAPEID" val="ljpe5r9s9jE9Ns6jSg9Ebl"/>
</p:tagLst>
</file>

<file path=ppt/tags/tag143.xml><?xml version="1.0" encoding="utf-8"?>
<p:tagLst xmlns:a="http://schemas.openxmlformats.org/drawingml/2006/main" xmlns:r="http://schemas.openxmlformats.org/officeDocument/2006/relationships" xmlns:p="http://schemas.openxmlformats.org/presentationml/2006/main">
  <p:tag name="DVSHAPEID" val="4Ts7qoAB1QTBaQ0DAbb12t"/>
</p:tagLst>
</file>

<file path=ppt/tags/tag144.xml><?xml version="1.0" encoding="utf-8"?>
<p:tagLst xmlns:a="http://schemas.openxmlformats.org/drawingml/2006/main" xmlns:r="http://schemas.openxmlformats.org/officeDocument/2006/relationships" xmlns:p="http://schemas.openxmlformats.org/presentationml/2006/main">
  <p:tag name="DVSHAPEID" val="USCSQjpkxF10fwLX1KSxiN"/>
</p:tagLst>
</file>

<file path=ppt/tags/tag145.xml><?xml version="1.0" encoding="utf-8"?>
<p:tagLst xmlns:a="http://schemas.openxmlformats.org/drawingml/2006/main" xmlns:r="http://schemas.openxmlformats.org/officeDocument/2006/relationships" xmlns:p="http://schemas.openxmlformats.org/presentationml/2006/main">
  <p:tag name="DVSHAPEID" val="fcifjfGYtajAYzvxxgbHje"/>
</p:tagLst>
</file>

<file path=ppt/tags/tag146.xml><?xml version="1.0" encoding="utf-8"?>
<p:tagLst xmlns:a="http://schemas.openxmlformats.org/drawingml/2006/main" xmlns:r="http://schemas.openxmlformats.org/officeDocument/2006/relationships" xmlns:p="http://schemas.openxmlformats.org/presentationml/2006/main">
  <p:tag name="DVSHAPEID" val="A9BuRC9q8ub7DqzAZ9DzcQ"/>
</p:tagLst>
</file>

<file path=ppt/tags/tag147.xml><?xml version="1.0" encoding="utf-8"?>
<p:tagLst xmlns:a="http://schemas.openxmlformats.org/drawingml/2006/main" xmlns:r="http://schemas.openxmlformats.org/officeDocument/2006/relationships" xmlns:p="http://schemas.openxmlformats.org/presentationml/2006/main">
  <p:tag name="DVSHAPEID" val="HFxcstdClAu0B9EPo4P31O"/>
</p:tagLst>
</file>

<file path=ppt/tags/tag148.xml><?xml version="1.0" encoding="utf-8"?>
<p:tagLst xmlns:a="http://schemas.openxmlformats.org/drawingml/2006/main" xmlns:r="http://schemas.openxmlformats.org/officeDocument/2006/relationships" xmlns:p="http://schemas.openxmlformats.org/presentationml/2006/main">
  <p:tag name="DVSHAPEID" val="oRV4XWg14J2JsVWE9Fdw8B"/>
</p:tagLst>
</file>

<file path=ppt/tags/tag149.xml><?xml version="1.0" encoding="utf-8"?>
<p:tagLst xmlns:a="http://schemas.openxmlformats.org/drawingml/2006/main" xmlns:r="http://schemas.openxmlformats.org/officeDocument/2006/relationships" xmlns:p="http://schemas.openxmlformats.org/presentationml/2006/main">
  <p:tag name="DVSHAPEID" val="CCOqWaLyK8PSgGgnvgljwK"/>
</p:tagLst>
</file>

<file path=ppt/tags/tag15.xml><?xml version="1.0" encoding="utf-8"?>
<p:tagLst xmlns:a="http://schemas.openxmlformats.org/drawingml/2006/main" xmlns:r="http://schemas.openxmlformats.org/officeDocument/2006/relationships" xmlns:p="http://schemas.openxmlformats.org/presentationml/2006/main">
  <p:tag name="DVSHAPEID" val="wA7SXt8MLkXGhhRYWWBKGJ"/>
</p:tagLst>
</file>

<file path=ppt/tags/tag150.xml><?xml version="1.0" encoding="utf-8"?>
<p:tagLst xmlns:a="http://schemas.openxmlformats.org/drawingml/2006/main" xmlns:r="http://schemas.openxmlformats.org/officeDocument/2006/relationships" xmlns:p="http://schemas.openxmlformats.org/presentationml/2006/main">
  <p:tag name="DVSHAPEID" val="YSGITKV9PuGNejgx06gvZT"/>
</p:tagLst>
</file>

<file path=ppt/tags/tag151.xml><?xml version="1.0" encoding="utf-8"?>
<p:tagLst xmlns:a="http://schemas.openxmlformats.org/drawingml/2006/main" xmlns:r="http://schemas.openxmlformats.org/officeDocument/2006/relationships" xmlns:p="http://schemas.openxmlformats.org/presentationml/2006/main">
  <p:tag name="DVSHAPEID" val="UAEgnL9WbO5REWKdh1DAjk"/>
</p:tagLst>
</file>

<file path=ppt/tags/tag152.xml><?xml version="1.0" encoding="utf-8"?>
<p:tagLst xmlns:a="http://schemas.openxmlformats.org/drawingml/2006/main" xmlns:r="http://schemas.openxmlformats.org/officeDocument/2006/relationships" xmlns:p="http://schemas.openxmlformats.org/presentationml/2006/main">
  <p:tag name="DVSECTIONID" val="3CSLIuagdhGsux9TBrbW7g"/>
</p:tagLst>
</file>

<file path=ppt/tags/tag153.xml><?xml version="1.0" encoding="utf-8"?>
<p:tagLst xmlns:a="http://schemas.openxmlformats.org/drawingml/2006/main" xmlns:r="http://schemas.openxmlformats.org/officeDocument/2006/relationships" xmlns:p="http://schemas.openxmlformats.org/presentationml/2006/main">
  <p:tag name="DVSHAPEID" val="Lwflo151G48Di3XOD4G7Ls"/>
</p:tagLst>
</file>

<file path=ppt/tags/tag154.xml><?xml version="1.0" encoding="utf-8"?>
<p:tagLst xmlns:a="http://schemas.openxmlformats.org/drawingml/2006/main" xmlns:r="http://schemas.openxmlformats.org/officeDocument/2006/relationships" xmlns:p="http://schemas.openxmlformats.org/presentationml/2006/main">
  <p:tag name="DVSECTIONID" val="J3S4IdYzuH1FqrtivY8MmI"/>
</p:tagLst>
</file>

<file path=ppt/tags/tag155.xml><?xml version="1.0" encoding="utf-8"?>
<p:tagLst xmlns:a="http://schemas.openxmlformats.org/drawingml/2006/main" xmlns:r="http://schemas.openxmlformats.org/officeDocument/2006/relationships" xmlns:p="http://schemas.openxmlformats.org/presentationml/2006/main">
  <p:tag name="DVSHAPEID" val="HDLKopxf2Q31tuetbSdO07"/>
</p:tagLst>
</file>

<file path=ppt/tags/tag156.xml><?xml version="1.0" encoding="utf-8"?>
<p:tagLst xmlns:a="http://schemas.openxmlformats.org/drawingml/2006/main" xmlns:r="http://schemas.openxmlformats.org/officeDocument/2006/relationships" xmlns:p="http://schemas.openxmlformats.org/presentationml/2006/main">
  <p:tag name="DVSECTIONID" val="SRMWmuGxZ1Gw1t9MS41CPc"/>
</p:tagLst>
</file>

<file path=ppt/tags/tag157.xml><?xml version="1.0" encoding="utf-8"?>
<p:tagLst xmlns:a="http://schemas.openxmlformats.org/drawingml/2006/main" xmlns:r="http://schemas.openxmlformats.org/officeDocument/2006/relationships" xmlns:p="http://schemas.openxmlformats.org/presentationml/2006/main">
  <p:tag name="DVSHAPEID" val="MgyMRFLvklOk3ARSiav0gl"/>
</p:tagLst>
</file>

<file path=ppt/tags/tag158.xml><?xml version="1.0" encoding="utf-8"?>
<p:tagLst xmlns:a="http://schemas.openxmlformats.org/drawingml/2006/main" xmlns:r="http://schemas.openxmlformats.org/officeDocument/2006/relationships" xmlns:p="http://schemas.openxmlformats.org/presentationml/2006/main">
  <p:tag name="DVSHAPEID" val="2SoW6koTUG53m1MonybG4L"/>
</p:tagLst>
</file>

<file path=ppt/tags/tag159.xml><?xml version="1.0" encoding="utf-8"?>
<p:tagLst xmlns:a="http://schemas.openxmlformats.org/drawingml/2006/main" xmlns:r="http://schemas.openxmlformats.org/officeDocument/2006/relationships" xmlns:p="http://schemas.openxmlformats.org/presentationml/2006/main">
  <p:tag name="DVSECTIONID" val="52qiY0W2W5BfLHRtuGvXIU"/>
</p:tagLst>
</file>

<file path=ppt/tags/tag16.xml><?xml version="1.0" encoding="utf-8"?>
<p:tagLst xmlns:a="http://schemas.openxmlformats.org/drawingml/2006/main" xmlns:r="http://schemas.openxmlformats.org/officeDocument/2006/relationships" xmlns:p="http://schemas.openxmlformats.org/presentationml/2006/main">
  <p:tag name="DVSHAPEID" val="Iih9tcWKQjvzvwO44Ffqfv"/>
</p:tagLst>
</file>

<file path=ppt/tags/tag160.xml><?xml version="1.0" encoding="utf-8"?>
<p:tagLst xmlns:a="http://schemas.openxmlformats.org/drawingml/2006/main" xmlns:r="http://schemas.openxmlformats.org/officeDocument/2006/relationships" xmlns:p="http://schemas.openxmlformats.org/presentationml/2006/main">
  <p:tag name="DVSHAPEID" val="bWnI9F2s29o16i2YUkX40B"/>
</p:tagLst>
</file>

<file path=ppt/tags/tag161.xml><?xml version="1.0" encoding="utf-8"?>
<p:tagLst xmlns:a="http://schemas.openxmlformats.org/drawingml/2006/main" xmlns:r="http://schemas.openxmlformats.org/officeDocument/2006/relationships" xmlns:p="http://schemas.openxmlformats.org/presentationml/2006/main">
  <p:tag name="DVSHAPEID" val="XRdDUi0LsJakKRIhikI7Ca"/>
</p:tagLst>
</file>

<file path=ppt/tags/tag162.xml><?xml version="1.0" encoding="utf-8"?>
<p:tagLst xmlns:a="http://schemas.openxmlformats.org/drawingml/2006/main" xmlns:r="http://schemas.openxmlformats.org/officeDocument/2006/relationships" xmlns:p="http://schemas.openxmlformats.org/presentationml/2006/main">
  <p:tag name="DVSECTIONID" val="ZpXUX6bEmx1zeEbhrFMzgo"/>
</p:tagLst>
</file>

<file path=ppt/tags/tag163.xml><?xml version="1.0" encoding="utf-8"?>
<p:tagLst xmlns:a="http://schemas.openxmlformats.org/drawingml/2006/main" xmlns:r="http://schemas.openxmlformats.org/officeDocument/2006/relationships" xmlns:p="http://schemas.openxmlformats.org/presentationml/2006/main">
  <p:tag name="DVSHAPEID" val="nSsrtYGAIdJwjkdzpYkCYw"/>
</p:tagLst>
</file>

<file path=ppt/tags/tag164.xml><?xml version="1.0" encoding="utf-8"?>
<p:tagLst xmlns:a="http://schemas.openxmlformats.org/drawingml/2006/main" xmlns:r="http://schemas.openxmlformats.org/officeDocument/2006/relationships" xmlns:p="http://schemas.openxmlformats.org/presentationml/2006/main">
  <p:tag name="DVSHAPEID" val="GplQN64X8zlPwsLn8vz0P0"/>
</p:tagLst>
</file>

<file path=ppt/tags/tag165.xml><?xml version="1.0" encoding="utf-8"?>
<p:tagLst xmlns:a="http://schemas.openxmlformats.org/drawingml/2006/main" xmlns:r="http://schemas.openxmlformats.org/officeDocument/2006/relationships" xmlns:p="http://schemas.openxmlformats.org/presentationml/2006/main">
  <p:tag name="DVSHAPEID" val="W6iM6zeMYE9Rc25CbAvK4a"/>
</p:tagLst>
</file>

<file path=ppt/tags/tag166.xml><?xml version="1.0" encoding="utf-8"?>
<p:tagLst xmlns:a="http://schemas.openxmlformats.org/drawingml/2006/main" xmlns:r="http://schemas.openxmlformats.org/officeDocument/2006/relationships" xmlns:p="http://schemas.openxmlformats.org/presentationml/2006/main">
  <p:tag name="DVSECTIONID" val="kYWP51IJaFIFLKv3wFAX5B"/>
</p:tagLst>
</file>

<file path=ppt/tags/tag167.xml><?xml version="1.0" encoding="utf-8"?>
<p:tagLst xmlns:a="http://schemas.openxmlformats.org/drawingml/2006/main" xmlns:r="http://schemas.openxmlformats.org/officeDocument/2006/relationships" xmlns:p="http://schemas.openxmlformats.org/presentationml/2006/main">
  <p:tag name="DVSHAPEID" val="AaIJUwv6dHYG0ni4Qf4odE"/>
</p:tagLst>
</file>

<file path=ppt/tags/tag168.xml><?xml version="1.0" encoding="utf-8"?>
<p:tagLst xmlns:a="http://schemas.openxmlformats.org/drawingml/2006/main" xmlns:r="http://schemas.openxmlformats.org/officeDocument/2006/relationships" xmlns:p="http://schemas.openxmlformats.org/presentationml/2006/main">
  <p:tag name="DVSHAPEID" val="kqbl7mWZwiy6AHt3S3sz8L"/>
</p:tagLst>
</file>

<file path=ppt/tags/tag169.xml><?xml version="1.0" encoding="utf-8"?>
<p:tagLst xmlns:a="http://schemas.openxmlformats.org/drawingml/2006/main" xmlns:r="http://schemas.openxmlformats.org/officeDocument/2006/relationships" xmlns:p="http://schemas.openxmlformats.org/presentationml/2006/main">
  <p:tag name="DVSECTIONID" val="x5V7XqaPnKOJ4b7D5j9QxQ"/>
</p:tagLst>
</file>

<file path=ppt/tags/tag17.xml><?xml version="1.0" encoding="utf-8"?>
<p:tagLst xmlns:a="http://schemas.openxmlformats.org/drawingml/2006/main" xmlns:r="http://schemas.openxmlformats.org/officeDocument/2006/relationships" xmlns:p="http://schemas.openxmlformats.org/presentationml/2006/main">
  <p:tag name="DVSHAPEID" val="TpBksHlklewMSOBOZWQ0uE"/>
</p:tagLst>
</file>

<file path=ppt/tags/tag170.xml><?xml version="1.0" encoding="utf-8"?>
<p:tagLst xmlns:a="http://schemas.openxmlformats.org/drawingml/2006/main" xmlns:r="http://schemas.openxmlformats.org/officeDocument/2006/relationships" xmlns:p="http://schemas.openxmlformats.org/presentationml/2006/main">
  <p:tag name="DVSHAPEID" val="Ig44jHUMa4vpR7jjuUzVCs"/>
</p:tagLst>
</file>

<file path=ppt/tags/tag171.xml><?xml version="1.0" encoding="utf-8"?>
<p:tagLst xmlns:a="http://schemas.openxmlformats.org/drawingml/2006/main" xmlns:r="http://schemas.openxmlformats.org/officeDocument/2006/relationships" xmlns:p="http://schemas.openxmlformats.org/presentationml/2006/main">
  <p:tag name="DVSHAPEID" val="Ve0NVwc7UdPY0pMyJh3jC4"/>
</p:tagLst>
</file>

<file path=ppt/tags/tag172.xml><?xml version="1.0" encoding="utf-8"?>
<p:tagLst xmlns:a="http://schemas.openxmlformats.org/drawingml/2006/main" xmlns:r="http://schemas.openxmlformats.org/officeDocument/2006/relationships" xmlns:p="http://schemas.openxmlformats.org/presentationml/2006/main">
  <p:tag name="DVSHAPEID" val="qtfiMezgSVqDRnPAqYNcAg"/>
</p:tagLst>
</file>

<file path=ppt/tags/tag173.xml><?xml version="1.0" encoding="utf-8"?>
<p:tagLst xmlns:a="http://schemas.openxmlformats.org/drawingml/2006/main" xmlns:r="http://schemas.openxmlformats.org/officeDocument/2006/relationships" xmlns:p="http://schemas.openxmlformats.org/presentationml/2006/main">
  <p:tag name="DVSECTIONID" val="ULIrVpAk7RubIrm8VVjcVW"/>
</p:tagLst>
</file>

<file path=ppt/tags/tag174.xml><?xml version="1.0" encoding="utf-8"?>
<p:tagLst xmlns:a="http://schemas.openxmlformats.org/drawingml/2006/main" xmlns:r="http://schemas.openxmlformats.org/officeDocument/2006/relationships" xmlns:p="http://schemas.openxmlformats.org/presentationml/2006/main">
  <p:tag name="DVSHAPEID" val="2X5Nei7NVFCPmWIIzyB5m0"/>
</p:tagLst>
</file>

<file path=ppt/tags/tag175.xml><?xml version="1.0" encoding="utf-8"?>
<p:tagLst xmlns:a="http://schemas.openxmlformats.org/drawingml/2006/main" xmlns:r="http://schemas.openxmlformats.org/officeDocument/2006/relationships" xmlns:p="http://schemas.openxmlformats.org/presentationml/2006/main">
  <p:tag name="DVSHAPEID" val="OJkl0mzztHiXltK18rcJAD"/>
</p:tagLst>
</file>

<file path=ppt/tags/tag176.xml><?xml version="1.0" encoding="utf-8"?>
<p:tagLst xmlns:a="http://schemas.openxmlformats.org/drawingml/2006/main" xmlns:r="http://schemas.openxmlformats.org/officeDocument/2006/relationships" xmlns:p="http://schemas.openxmlformats.org/presentationml/2006/main">
  <p:tag name="DVSHAPEID" val="2X5Nei7NVFCPmWIIzyB5m0"/>
</p:tagLst>
</file>

<file path=ppt/tags/tag177.xml><?xml version="1.0" encoding="utf-8"?>
<p:tagLst xmlns:a="http://schemas.openxmlformats.org/drawingml/2006/main" xmlns:r="http://schemas.openxmlformats.org/officeDocument/2006/relationships" xmlns:p="http://schemas.openxmlformats.org/presentationml/2006/main">
  <p:tag name="DVSECTIONID" val="bA14HoKEDSFYdCwOs9aiuJ"/>
</p:tagLst>
</file>

<file path=ppt/tags/tag178.xml><?xml version="1.0" encoding="utf-8"?>
<p:tagLst xmlns:a="http://schemas.openxmlformats.org/drawingml/2006/main" xmlns:r="http://schemas.openxmlformats.org/officeDocument/2006/relationships" xmlns:p="http://schemas.openxmlformats.org/presentationml/2006/main">
  <p:tag name="DVSHAPEID" val="Ve5zgZW8JQVliAHbqg5sH0"/>
</p:tagLst>
</file>

<file path=ppt/tags/tag179.xml><?xml version="1.0" encoding="utf-8"?>
<p:tagLst xmlns:a="http://schemas.openxmlformats.org/drawingml/2006/main" xmlns:r="http://schemas.openxmlformats.org/officeDocument/2006/relationships" xmlns:p="http://schemas.openxmlformats.org/presentationml/2006/main">
  <p:tag name="DVSHAPEID" val="V2iTZLBwfO4ay1cdYAkKcz"/>
</p:tagLst>
</file>

<file path=ppt/tags/tag18.xml><?xml version="1.0" encoding="utf-8"?>
<p:tagLst xmlns:a="http://schemas.openxmlformats.org/drawingml/2006/main" xmlns:r="http://schemas.openxmlformats.org/officeDocument/2006/relationships" xmlns:p="http://schemas.openxmlformats.org/presentationml/2006/main">
  <p:tag name="DVSHAPEID" val="aIMkaSSWuftcpRy9JeowXh"/>
</p:tagLst>
</file>

<file path=ppt/tags/tag180.xml><?xml version="1.0" encoding="utf-8"?>
<p:tagLst xmlns:a="http://schemas.openxmlformats.org/drawingml/2006/main" xmlns:r="http://schemas.openxmlformats.org/officeDocument/2006/relationships" xmlns:p="http://schemas.openxmlformats.org/presentationml/2006/main">
  <p:tag name="DVSECTIONID" val="mZna1hP035oHUl5TIM4I7W"/>
</p:tagLst>
</file>

<file path=ppt/tags/tag181.xml><?xml version="1.0" encoding="utf-8"?>
<p:tagLst xmlns:a="http://schemas.openxmlformats.org/drawingml/2006/main" xmlns:r="http://schemas.openxmlformats.org/officeDocument/2006/relationships" xmlns:p="http://schemas.openxmlformats.org/presentationml/2006/main">
  <p:tag name="DVSHAPEID" val="7WJuygiafTpkxqWPfGWYKP"/>
</p:tagLst>
</file>

<file path=ppt/tags/tag182.xml><?xml version="1.0" encoding="utf-8"?>
<p:tagLst xmlns:a="http://schemas.openxmlformats.org/drawingml/2006/main" xmlns:r="http://schemas.openxmlformats.org/officeDocument/2006/relationships" xmlns:p="http://schemas.openxmlformats.org/presentationml/2006/main">
  <p:tag name="DVSHAPEID" val="nKxRyE6Bs5WZuMps2jQ2J5"/>
</p:tagLst>
</file>

<file path=ppt/tags/tag183.xml><?xml version="1.0" encoding="utf-8"?>
<p:tagLst xmlns:a="http://schemas.openxmlformats.org/drawingml/2006/main" xmlns:r="http://schemas.openxmlformats.org/officeDocument/2006/relationships" xmlns:p="http://schemas.openxmlformats.org/presentationml/2006/main">
  <p:tag name="DVSECTIONID" val="35Xv7hRZFelre2GwntOCPA"/>
</p:tagLst>
</file>

<file path=ppt/tags/tag184.xml><?xml version="1.0" encoding="utf-8"?>
<p:tagLst xmlns:a="http://schemas.openxmlformats.org/drawingml/2006/main" xmlns:r="http://schemas.openxmlformats.org/officeDocument/2006/relationships" xmlns:p="http://schemas.openxmlformats.org/presentationml/2006/main">
  <p:tag name="DVSHAPEID" val="dgojfVgm7wTspJWZgh1WJY"/>
</p:tagLst>
</file>

<file path=ppt/tags/tag185.xml><?xml version="1.0" encoding="utf-8"?>
<p:tagLst xmlns:a="http://schemas.openxmlformats.org/drawingml/2006/main" xmlns:r="http://schemas.openxmlformats.org/officeDocument/2006/relationships" xmlns:p="http://schemas.openxmlformats.org/presentationml/2006/main">
  <p:tag name="DVSHAPEID" val="DJ6AVhHdXo2YYX1d6FVCZ8"/>
</p:tagLst>
</file>

<file path=ppt/tags/tag186.xml><?xml version="1.0" encoding="utf-8"?>
<p:tagLst xmlns:a="http://schemas.openxmlformats.org/drawingml/2006/main" xmlns:r="http://schemas.openxmlformats.org/officeDocument/2006/relationships" xmlns:p="http://schemas.openxmlformats.org/presentationml/2006/main">
  <p:tag name="DVSECTIONID" val="IFpHslCETKUVVt5S67KmeZ"/>
</p:tagLst>
</file>

<file path=ppt/tags/tag187.xml><?xml version="1.0" encoding="utf-8"?>
<p:tagLst xmlns:a="http://schemas.openxmlformats.org/drawingml/2006/main" xmlns:r="http://schemas.openxmlformats.org/officeDocument/2006/relationships" xmlns:p="http://schemas.openxmlformats.org/presentationml/2006/main">
  <p:tag name="DVSHAPEID" val="aoITzkM8Ryb4P99OuZH6wA"/>
</p:tagLst>
</file>

<file path=ppt/tags/tag188.xml><?xml version="1.0" encoding="utf-8"?>
<p:tagLst xmlns:a="http://schemas.openxmlformats.org/drawingml/2006/main" xmlns:r="http://schemas.openxmlformats.org/officeDocument/2006/relationships" xmlns:p="http://schemas.openxmlformats.org/presentationml/2006/main">
  <p:tag name="DVSECTIONID" val="5iHuV3yKSHeTCTSpkwi8TN"/>
</p:tagLst>
</file>

<file path=ppt/tags/tag189.xml><?xml version="1.0" encoding="utf-8"?>
<p:tagLst xmlns:a="http://schemas.openxmlformats.org/drawingml/2006/main" xmlns:r="http://schemas.openxmlformats.org/officeDocument/2006/relationships" xmlns:p="http://schemas.openxmlformats.org/presentationml/2006/main">
  <p:tag name="DVSHAPEID" val="kMjDLQmZuzYkLdTfwRBCRH"/>
</p:tagLst>
</file>

<file path=ppt/tags/tag19.xml><?xml version="1.0" encoding="utf-8"?>
<p:tagLst xmlns:a="http://schemas.openxmlformats.org/drawingml/2006/main" xmlns:r="http://schemas.openxmlformats.org/officeDocument/2006/relationships" xmlns:p="http://schemas.openxmlformats.org/presentationml/2006/main">
  <p:tag name="DVSECTIONID" val="A5tXl6wVkvrcQmqXBYNzkM"/>
</p:tagLst>
</file>

<file path=ppt/tags/tag190.xml><?xml version="1.0" encoding="utf-8"?>
<p:tagLst xmlns:a="http://schemas.openxmlformats.org/drawingml/2006/main" xmlns:r="http://schemas.openxmlformats.org/officeDocument/2006/relationships" xmlns:p="http://schemas.openxmlformats.org/presentationml/2006/main">
  <p:tag name="DVSHAPEID" val="ootp1pxCQxGdCYkpG4g0Ph"/>
</p:tagLst>
</file>

<file path=ppt/tags/tag191.xml><?xml version="1.0" encoding="utf-8"?>
<p:tagLst xmlns:a="http://schemas.openxmlformats.org/drawingml/2006/main" xmlns:r="http://schemas.openxmlformats.org/officeDocument/2006/relationships" xmlns:p="http://schemas.openxmlformats.org/presentationml/2006/main">
  <p:tag name="DVSHAPEID" val="iZzoekfjyXyowMGTpzgGR3"/>
</p:tagLst>
</file>

<file path=ppt/tags/tag192.xml><?xml version="1.0" encoding="utf-8"?>
<p:tagLst xmlns:a="http://schemas.openxmlformats.org/drawingml/2006/main" xmlns:r="http://schemas.openxmlformats.org/officeDocument/2006/relationships" xmlns:p="http://schemas.openxmlformats.org/presentationml/2006/main">
  <p:tag name="DVSHAPEID" val="KhlRh5nfUj5bfClwRQg2iU"/>
</p:tagLst>
</file>

<file path=ppt/tags/tag193.xml><?xml version="1.0" encoding="utf-8"?>
<p:tagLst xmlns:a="http://schemas.openxmlformats.org/drawingml/2006/main" xmlns:r="http://schemas.openxmlformats.org/officeDocument/2006/relationships" xmlns:p="http://schemas.openxmlformats.org/presentationml/2006/main">
  <p:tag name="DVSHAPEID" val="OakhPlGrcdUCoValPXrRIq"/>
</p:tagLst>
</file>

<file path=ppt/tags/tag194.xml><?xml version="1.0" encoding="utf-8"?>
<p:tagLst xmlns:a="http://schemas.openxmlformats.org/drawingml/2006/main" xmlns:r="http://schemas.openxmlformats.org/officeDocument/2006/relationships" xmlns:p="http://schemas.openxmlformats.org/presentationml/2006/main">
  <p:tag name="DVSECTIONID" val="35pW8HwUW1LgXsQwRXQrLr"/>
</p:tagLst>
</file>

<file path=ppt/tags/tag195.xml><?xml version="1.0" encoding="utf-8"?>
<p:tagLst xmlns:a="http://schemas.openxmlformats.org/drawingml/2006/main" xmlns:r="http://schemas.openxmlformats.org/officeDocument/2006/relationships" xmlns:p="http://schemas.openxmlformats.org/presentationml/2006/main">
  <p:tag name="DVSHAPEID" val="pTvDYwpBdcdlMmQNtwhOp6"/>
</p:tagLst>
</file>

<file path=ppt/tags/tag196.xml><?xml version="1.0" encoding="utf-8"?>
<p:tagLst xmlns:a="http://schemas.openxmlformats.org/drawingml/2006/main" xmlns:r="http://schemas.openxmlformats.org/officeDocument/2006/relationships" xmlns:p="http://schemas.openxmlformats.org/presentationml/2006/main">
  <p:tag name="DVSHAPEID" val="onWTnRQg6mTb9VArsdXPoV"/>
</p:tagLst>
</file>

<file path=ppt/tags/tag197.xml><?xml version="1.0" encoding="utf-8"?>
<p:tagLst xmlns:a="http://schemas.openxmlformats.org/drawingml/2006/main" xmlns:r="http://schemas.openxmlformats.org/officeDocument/2006/relationships" xmlns:p="http://schemas.openxmlformats.org/presentationml/2006/main">
  <p:tag name="DVSHAPEID" val="A21g0rr5eaoffmvKgH0sug"/>
</p:tagLst>
</file>

<file path=ppt/tags/tag198.xml><?xml version="1.0" encoding="utf-8"?>
<p:tagLst xmlns:a="http://schemas.openxmlformats.org/drawingml/2006/main" xmlns:r="http://schemas.openxmlformats.org/officeDocument/2006/relationships" xmlns:p="http://schemas.openxmlformats.org/presentationml/2006/main">
  <p:tag name="DVSHAPEID" val="DGlPdjEbODo3fnrunCXZdF"/>
</p:tagLst>
</file>

<file path=ppt/tags/tag199.xml><?xml version="1.0" encoding="utf-8"?>
<p:tagLst xmlns:a="http://schemas.openxmlformats.org/drawingml/2006/main" xmlns:r="http://schemas.openxmlformats.org/officeDocument/2006/relationships" xmlns:p="http://schemas.openxmlformats.org/presentationml/2006/main">
  <p:tag name="DVSHAPEID" val="2OZ7ifgpPmMkplUae7r2lL"/>
</p:tagLst>
</file>

<file path=ppt/tags/tag2.xml><?xml version="1.0" encoding="utf-8"?>
<p:tagLst xmlns:a="http://schemas.openxmlformats.org/drawingml/2006/main" xmlns:r="http://schemas.openxmlformats.org/officeDocument/2006/relationships" xmlns:p="http://schemas.openxmlformats.org/presentationml/2006/main">
  <p:tag name="DVSHAPEID" val="0GjxmKvCBdRaNXFFRYuWav"/>
</p:tagLst>
</file>

<file path=ppt/tags/tag20.xml><?xml version="1.0" encoding="utf-8"?>
<p:tagLst xmlns:a="http://schemas.openxmlformats.org/drawingml/2006/main" xmlns:r="http://schemas.openxmlformats.org/officeDocument/2006/relationships" xmlns:p="http://schemas.openxmlformats.org/presentationml/2006/main">
  <p:tag name="DVSHAPEID" val="jDQJBmCvdTwG3GwYwQ2DQ4"/>
</p:tagLst>
</file>

<file path=ppt/tags/tag200.xml><?xml version="1.0" encoding="utf-8"?>
<p:tagLst xmlns:a="http://schemas.openxmlformats.org/drawingml/2006/main" xmlns:r="http://schemas.openxmlformats.org/officeDocument/2006/relationships" xmlns:p="http://schemas.openxmlformats.org/presentationml/2006/main">
  <p:tag name="DVSECTIONID" val="pYFSkO6cmzvxk04oEXVtpr"/>
</p:tagLst>
</file>

<file path=ppt/tags/tag201.xml><?xml version="1.0" encoding="utf-8"?>
<p:tagLst xmlns:a="http://schemas.openxmlformats.org/drawingml/2006/main" xmlns:r="http://schemas.openxmlformats.org/officeDocument/2006/relationships" xmlns:p="http://schemas.openxmlformats.org/presentationml/2006/main">
  <p:tag name="DVSHAPEID" val="ESyCMZeIWrNg2s6hNG8jTZ"/>
</p:tagLst>
</file>

<file path=ppt/tags/tag202.xml><?xml version="1.0" encoding="utf-8"?>
<p:tagLst xmlns:a="http://schemas.openxmlformats.org/drawingml/2006/main" xmlns:r="http://schemas.openxmlformats.org/officeDocument/2006/relationships" xmlns:p="http://schemas.openxmlformats.org/presentationml/2006/main">
  <p:tag name="DVSHAPEID" val="Rb67iMjnvv2XDxP60oVoN2"/>
</p:tagLst>
</file>

<file path=ppt/tags/tag203.xml><?xml version="1.0" encoding="utf-8"?>
<p:tagLst xmlns:a="http://schemas.openxmlformats.org/drawingml/2006/main" xmlns:r="http://schemas.openxmlformats.org/officeDocument/2006/relationships" xmlns:p="http://schemas.openxmlformats.org/presentationml/2006/main">
  <p:tag name="DVSHAPEID" val="hUY6zcoPxbkhXO0bXu6rQg"/>
</p:tagLst>
</file>

<file path=ppt/tags/tag204.xml><?xml version="1.0" encoding="utf-8"?>
<p:tagLst xmlns:a="http://schemas.openxmlformats.org/drawingml/2006/main" xmlns:r="http://schemas.openxmlformats.org/officeDocument/2006/relationships" xmlns:p="http://schemas.openxmlformats.org/presentationml/2006/main">
  <p:tag name="DVSECTIONID" val="l02rCO30Fp2CGqggnHNKFc"/>
</p:tagLst>
</file>

<file path=ppt/tags/tag205.xml><?xml version="1.0" encoding="utf-8"?>
<p:tagLst xmlns:a="http://schemas.openxmlformats.org/drawingml/2006/main" xmlns:r="http://schemas.openxmlformats.org/officeDocument/2006/relationships" xmlns:p="http://schemas.openxmlformats.org/presentationml/2006/main">
  <p:tag name="DVSHAPEID" val="HdI4pyerUnIIt2foYiKKfR"/>
</p:tagLst>
</file>

<file path=ppt/tags/tag206.xml><?xml version="1.0" encoding="utf-8"?>
<p:tagLst xmlns:a="http://schemas.openxmlformats.org/drawingml/2006/main" xmlns:r="http://schemas.openxmlformats.org/officeDocument/2006/relationships" xmlns:p="http://schemas.openxmlformats.org/presentationml/2006/main">
  <p:tag name="DVSHAPEID" val="CxikcKuUylIFakUIAFtvxq"/>
</p:tagLst>
</file>

<file path=ppt/tags/tag207.xml><?xml version="1.0" encoding="utf-8"?>
<p:tagLst xmlns:a="http://schemas.openxmlformats.org/drawingml/2006/main" xmlns:r="http://schemas.openxmlformats.org/officeDocument/2006/relationships" xmlns:p="http://schemas.openxmlformats.org/presentationml/2006/main">
  <p:tag name="DVSECTIONID" val="Lq8QrsjTwi1XCFPSch8lT5"/>
</p:tagLst>
</file>

<file path=ppt/tags/tag208.xml><?xml version="1.0" encoding="utf-8"?>
<p:tagLst xmlns:a="http://schemas.openxmlformats.org/drawingml/2006/main" xmlns:r="http://schemas.openxmlformats.org/officeDocument/2006/relationships" xmlns:p="http://schemas.openxmlformats.org/presentationml/2006/main">
  <p:tag name="DVSHAPEID" val="wpaOKdMRN7BrSybLldKibM"/>
</p:tagLst>
</file>

<file path=ppt/tags/tag209.xml><?xml version="1.0" encoding="utf-8"?>
<p:tagLst xmlns:a="http://schemas.openxmlformats.org/drawingml/2006/main" xmlns:r="http://schemas.openxmlformats.org/officeDocument/2006/relationships" xmlns:p="http://schemas.openxmlformats.org/presentationml/2006/main">
  <p:tag name="DVSHAPEID" val="BQE9WAaLAhIWMky7K5bGJt"/>
</p:tagLst>
</file>

<file path=ppt/tags/tag21.xml><?xml version="1.0" encoding="utf-8"?>
<p:tagLst xmlns:a="http://schemas.openxmlformats.org/drawingml/2006/main" xmlns:r="http://schemas.openxmlformats.org/officeDocument/2006/relationships" xmlns:p="http://schemas.openxmlformats.org/presentationml/2006/main">
  <p:tag name="DVSHAPEID" val="zA8BK7WsyojgRVjXDg6GHV"/>
</p:tagLst>
</file>

<file path=ppt/tags/tag210.xml><?xml version="1.0" encoding="utf-8"?>
<p:tagLst xmlns:a="http://schemas.openxmlformats.org/drawingml/2006/main" xmlns:r="http://schemas.openxmlformats.org/officeDocument/2006/relationships" xmlns:p="http://schemas.openxmlformats.org/presentationml/2006/main">
  <p:tag name="DVSHAPEID" val="GF2mLYxGnRNzOIjZgiQ6wm"/>
</p:tagLst>
</file>

<file path=ppt/tags/tag211.xml><?xml version="1.0" encoding="utf-8"?>
<p:tagLst xmlns:a="http://schemas.openxmlformats.org/drawingml/2006/main" xmlns:r="http://schemas.openxmlformats.org/officeDocument/2006/relationships" xmlns:p="http://schemas.openxmlformats.org/presentationml/2006/main">
  <p:tag name="DVSHAPEID" val="b5Dsqy5NcsGPmRbAoQsjj4"/>
</p:tagLst>
</file>

<file path=ppt/tags/tag212.xml><?xml version="1.0" encoding="utf-8"?>
<p:tagLst xmlns:a="http://schemas.openxmlformats.org/drawingml/2006/main" xmlns:r="http://schemas.openxmlformats.org/officeDocument/2006/relationships" xmlns:p="http://schemas.openxmlformats.org/presentationml/2006/main">
  <p:tag name="DVSHAPEID" val="pzzaMWBaelMktWJixYAAEl"/>
</p:tagLst>
</file>

<file path=ppt/tags/tag213.xml><?xml version="1.0" encoding="utf-8"?>
<p:tagLst xmlns:a="http://schemas.openxmlformats.org/drawingml/2006/main" xmlns:r="http://schemas.openxmlformats.org/officeDocument/2006/relationships" xmlns:p="http://schemas.openxmlformats.org/presentationml/2006/main">
  <p:tag name="DVSHAPEID" val="TYlrNGT0Dd27G3TgL8b2dl"/>
</p:tagLst>
</file>

<file path=ppt/tags/tag214.xml><?xml version="1.0" encoding="utf-8"?>
<p:tagLst xmlns:a="http://schemas.openxmlformats.org/drawingml/2006/main" xmlns:r="http://schemas.openxmlformats.org/officeDocument/2006/relationships" xmlns:p="http://schemas.openxmlformats.org/presentationml/2006/main">
  <p:tag name="DVSHAPEID" val="32ofQ6iuIJp4GAOl8VgeHz"/>
</p:tagLst>
</file>

<file path=ppt/tags/tag215.xml><?xml version="1.0" encoding="utf-8"?>
<p:tagLst xmlns:a="http://schemas.openxmlformats.org/drawingml/2006/main" xmlns:r="http://schemas.openxmlformats.org/officeDocument/2006/relationships" xmlns:p="http://schemas.openxmlformats.org/presentationml/2006/main">
  <p:tag name="DVSHAPEID" val="hmgFohcsoC7xUj3yPNH9vi"/>
</p:tagLst>
</file>

<file path=ppt/tags/tag216.xml><?xml version="1.0" encoding="utf-8"?>
<p:tagLst xmlns:a="http://schemas.openxmlformats.org/drawingml/2006/main" xmlns:r="http://schemas.openxmlformats.org/officeDocument/2006/relationships" xmlns:p="http://schemas.openxmlformats.org/presentationml/2006/main">
  <p:tag name="DVSHAPEID" val="ICnirqZgMZDuK2YbH0iglN"/>
</p:tagLst>
</file>

<file path=ppt/tags/tag217.xml><?xml version="1.0" encoding="utf-8"?>
<p:tagLst xmlns:a="http://schemas.openxmlformats.org/drawingml/2006/main" xmlns:r="http://schemas.openxmlformats.org/officeDocument/2006/relationships" xmlns:p="http://schemas.openxmlformats.org/presentationml/2006/main">
  <p:tag name="DVSHAPEID" val="W8FuiA6sxy4ZEEi6PLs7Q8"/>
</p:tagLst>
</file>

<file path=ppt/tags/tag218.xml><?xml version="1.0" encoding="utf-8"?>
<p:tagLst xmlns:a="http://schemas.openxmlformats.org/drawingml/2006/main" xmlns:r="http://schemas.openxmlformats.org/officeDocument/2006/relationships" xmlns:p="http://schemas.openxmlformats.org/presentationml/2006/main">
  <p:tag name="DVSHAPEID" val="Tqz0zD6GRfXUFeCX7pajs5"/>
</p:tagLst>
</file>

<file path=ppt/tags/tag219.xml><?xml version="1.0" encoding="utf-8"?>
<p:tagLst xmlns:a="http://schemas.openxmlformats.org/drawingml/2006/main" xmlns:r="http://schemas.openxmlformats.org/officeDocument/2006/relationships" xmlns:p="http://schemas.openxmlformats.org/presentationml/2006/main">
  <p:tag name="DVSECTIONID" val="lo5tkMErnls6h0UslVYvQN"/>
</p:tagLst>
</file>

<file path=ppt/tags/tag22.xml><?xml version="1.0" encoding="utf-8"?>
<p:tagLst xmlns:a="http://schemas.openxmlformats.org/drawingml/2006/main" xmlns:r="http://schemas.openxmlformats.org/officeDocument/2006/relationships" xmlns:p="http://schemas.openxmlformats.org/presentationml/2006/main">
  <p:tag name="DVSECTIONID" val="GocLGEuiwynOppX6hEMrTX"/>
</p:tagLst>
</file>

<file path=ppt/tags/tag220.xml><?xml version="1.0" encoding="utf-8"?>
<p:tagLst xmlns:a="http://schemas.openxmlformats.org/drawingml/2006/main" xmlns:r="http://schemas.openxmlformats.org/officeDocument/2006/relationships" xmlns:p="http://schemas.openxmlformats.org/presentationml/2006/main">
  <p:tag name="DVSHAPEID" val="rBk2qJ1L8rDMqFB9kFwT7R"/>
</p:tagLst>
</file>

<file path=ppt/tags/tag221.xml><?xml version="1.0" encoding="utf-8"?>
<p:tagLst xmlns:a="http://schemas.openxmlformats.org/drawingml/2006/main" xmlns:r="http://schemas.openxmlformats.org/officeDocument/2006/relationships" xmlns:p="http://schemas.openxmlformats.org/presentationml/2006/main">
  <p:tag name="DVSHAPEID" val="U5xTOlxfluwPPCUp5RHqJN"/>
</p:tagLst>
</file>

<file path=ppt/tags/tag222.xml><?xml version="1.0" encoding="utf-8"?>
<p:tagLst xmlns:a="http://schemas.openxmlformats.org/drawingml/2006/main" xmlns:r="http://schemas.openxmlformats.org/officeDocument/2006/relationships" xmlns:p="http://schemas.openxmlformats.org/presentationml/2006/main">
  <p:tag name="DVSHAPEID" val="szO65qJnqB7uSB2z01Hbvg"/>
</p:tagLst>
</file>

<file path=ppt/tags/tag223.xml><?xml version="1.0" encoding="utf-8"?>
<p:tagLst xmlns:a="http://schemas.openxmlformats.org/drawingml/2006/main" xmlns:r="http://schemas.openxmlformats.org/officeDocument/2006/relationships" xmlns:p="http://schemas.openxmlformats.org/presentationml/2006/main">
  <p:tag name="DVSECTIONID" val="p2wsGt80awjhXxXQu6ELid"/>
</p:tagLst>
</file>

<file path=ppt/tags/tag224.xml><?xml version="1.0" encoding="utf-8"?>
<p:tagLst xmlns:a="http://schemas.openxmlformats.org/drawingml/2006/main" xmlns:r="http://schemas.openxmlformats.org/officeDocument/2006/relationships" xmlns:p="http://schemas.openxmlformats.org/presentationml/2006/main">
  <p:tag name="DVSECTIONID" val="pUeUIuXhs5imgB0UZmsPfS"/>
</p:tagLst>
</file>

<file path=ppt/tags/tag225.xml><?xml version="1.0" encoding="utf-8"?>
<p:tagLst xmlns:a="http://schemas.openxmlformats.org/drawingml/2006/main" xmlns:r="http://schemas.openxmlformats.org/officeDocument/2006/relationships" xmlns:p="http://schemas.openxmlformats.org/presentationml/2006/main">
  <p:tag name="DVSHAPEID" val="us8TIjLmVvfcFrzcG8IhHa"/>
</p:tagLst>
</file>

<file path=ppt/tags/tag226.xml><?xml version="1.0" encoding="utf-8"?>
<p:tagLst xmlns:a="http://schemas.openxmlformats.org/drawingml/2006/main" xmlns:r="http://schemas.openxmlformats.org/officeDocument/2006/relationships" xmlns:p="http://schemas.openxmlformats.org/presentationml/2006/main">
  <p:tag name="DVSECTIONID" val="pnR58d4Fm20ongIJec0nDJ"/>
</p:tagLst>
</file>

<file path=ppt/tags/tag227.xml><?xml version="1.0" encoding="utf-8"?>
<p:tagLst xmlns:a="http://schemas.openxmlformats.org/drawingml/2006/main" xmlns:r="http://schemas.openxmlformats.org/officeDocument/2006/relationships" xmlns:p="http://schemas.openxmlformats.org/presentationml/2006/main">
  <p:tag name="DVSHAPEID" val="d9wi9X7HsKRvXguR3qXGtC"/>
</p:tagLst>
</file>

<file path=ppt/tags/tag228.xml><?xml version="1.0" encoding="utf-8"?>
<p:tagLst xmlns:a="http://schemas.openxmlformats.org/drawingml/2006/main" xmlns:r="http://schemas.openxmlformats.org/officeDocument/2006/relationships" xmlns:p="http://schemas.openxmlformats.org/presentationml/2006/main">
  <p:tag name="DVSHAPEID" val="1AHxKaKQAkGxuXKab23J7t"/>
</p:tagLst>
</file>

<file path=ppt/tags/tag229.xml><?xml version="1.0" encoding="utf-8"?>
<p:tagLst xmlns:a="http://schemas.openxmlformats.org/drawingml/2006/main" xmlns:r="http://schemas.openxmlformats.org/officeDocument/2006/relationships" xmlns:p="http://schemas.openxmlformats.org/presentationml/2006/main">
  <p:tag name="DVSECTIONID" val="NTdAJsXS8erab6ZwNMeWvV"/>
</p:tagLst>
</file>

<file path=ppt/tags/tag23.xml><?xml version="1.0" encoding="utf-8"?>
<p:tagLst xmlns:a="http://schemas.openxmlformats.org/drawingml/2006/main" xmlns:r="http://schemas.openxmlformats.org/officeDocument/2006/relationships" xmlns:p="http://schemas.openxmlformats.org/presentationml/2006/main">
  <p:tag name="DVSHAPEID" val="yVvipiSqOMUKooVhxX4onT"/>
</p:tagLst>
</file>

<file path=ppt/tags/tag230.xml><?xml version="1.0" encoding="utf-8"?>
<p:tagLst xmlns:a="http://schemas.openxmlformats.org/drawingml/2006/main" xmlns:r="http://schemas.openxmlformats.org/officeDocument/2006/relationships" xmlns:p="http://schemas.openxmlformats.org/presentationml/2006/main">
  <p:tag name="DVSHAPEID" val="G7Gswq4QMM4SEzBLMqyZVd"/>
</p:tagLst>
</file>

<file path=ppt/tags/tag231.xml><?xml version="1.0" encoding="utf-8"?>
<p:tagLst xmlns:a="http://schemas.openxmlformats.org/drawingml/2006/main" xmlns:r="http://schemas.openxmlformats.org/officeDocument/2006/relationships" xmlns:p="http://schemas.openxmlformats.org/presentationml/2006/main">
  <p:tag name="DVSHAPEID" val="knQjVIYy2UIBXQhc0S4sr3"/>
</p:tagLst>
</file>

<file path=ppt/tags/tag232.xml><?xml version="1.0" encoding="utf-8"?>
<p:tagLst xmlns:a="http://schemas.openxmlformats.org/drawingml/2006/main" xmlns:r="http://schemas.openxmlformats.org/officeDocument/2006/relationships" xmlns:p="http://schemas.openxmlformats.org/presentationml/2006/main">
  <p:tag name="DVSECTIONID" val="fEYXFxj8iePOfFB4NGUBcD"/>
</p:tagLst>
</file>

<file path=ppt/tags/tag233.xml><?xml version="1.0" encoding="utf-8"?>
<p:tagLst xmlns:a="http://schemas.openxmlformats.org/drawingml/2006/main" xmlns:r="http://schemas.openxmlformats.org/officeDocument/2006/relationships" xmlns:p="http://schemas.openxmlformats.org/presentationml/2006/main">
  <p:tag name="DVSHAPEID" val="HvG8TC6VzaiE97HwZBidTz"/>
</p:tagLst>
</file>

<file path=ppt/tags/tag234.xml><?xml version="1.0" encoding="utf-8"?>
<p:tagLst xmlns:a="http://schemas.openxmlformats.org/drawingml/2006/main" xmlns:r="http://schemas.openxmlformats.org/officeDocument/2006/relationships" xmlns:p="http://schemas.openxmlformats.org/presentationml/2006/main">
  <p:tag name="DVSHAPEID" val="X3hltyolvufFMyhrVLCFD9"/>
</p:tagLst>
</file>

<file path=ppt/tags/tag235.xml><?xml version="1.0" encoding="utf-8"?>
<p:tagLst xmlns:a="http://schemas.openxmlformats.org/drawingml/2006/main" xmlns:r="http://schemas.openxmlformats.org/officeDocument/2006/relationships" xmlns:p="http://schemas.openxmlformats.org/presentationml/2006/main">
  <p:tag name="DVSECTIONID" val="p8YngmPf8LtG2EINvOtqvA"/>
</p:tagLst>
</file>

<file path=ppt/tags/tag236.xml><?xml version="1.0" encoding="utf-8"?>
<p:tagLst xmlns:a="http://schemas.openxmlformats.org/drawingml/2006/main" xmlns:r="http://schemas.openxmlformats.org/officeDocument/2006/relationships" xmlns:p="http://schemas.openxmlformats.org/presentationml/2006/main">
  <p:tag name="DVSHAPEID" val="eRsTW3xYiJXHhAmsRpyWD5"/>
</p:tagLst>
</file>

<file path=ppt/tags/tag237.xml><?xml version="1.0" encoding="utf-8"?>
<p:tagLst xmlns:a="http://schemas.openxmlformats.org/drawingml/2006/main" xmlns:r="http://schemas.openxmlformats.org/officeDocument/2006/relationships" xmlns:p="http://schemas.openxmlformats.org/presentationml/2006/main">
  <p:tag name="DVSECTIONID" val="zwHaIzroeMBpWhdv9y93p9"/>
</p:tagLst>
</file>

<file path=ppt/tags/tag238.xml><?xml version="1.0" encoding="utf-8"?>
<p:tagLst xmlns:a="http://schemas.openxmlformats.org/drawingml/2006/main" xmlns:r="http://schemas.openxmlformats.org/officeDocument/2006/relationships" xmlns:p="http://schemas.openxmlformats.org/presentationml/2006/main">
  <p:tag name="DVSHAPEID" val="e7R8wbQYIf6jUZEA2KG3aU"/>
</p:tagLst>
</file>

<file path=ppt/tags/tag239.xml><?xml version="1.0" encoding="utf-8"?>
<p:tagLst xmlns:a="http://schemas.openxmlformats.org/drawingml/2006/main" xmlns:r="http://schemas.openxmlformats.org/officeDocument/2006/relationships" xmlns:p="http://schemas.openxmlformats.org/presentationml/2006/main">
  <p:tag name="DVSHAPEID" val="Wlq7qWEdQKbdvcuSUu6Ynj"/>
</p:tagLst>
</file>

<file path=ppt/tags/tag24.xml><?xml version="1.0" encoding="utf-8"?>
<p:tagLst xmlns:a="http://schemas.openxmlformats.org/drawingml/2006/main" xmlns:r="http://schemas.openxmlformats.org/officeDocument/2006/relationships" xmlns:p="http://schemas.openxmlformats.org/presentationml/2006/main">
  <p:tag name="DVSHAPEID" val="3w2IX3kok1ZAF78t7JvYfY"/>
</p:tagLst>
</file>

<file path=ppt/tags/tag240.xml><?xml version="1.0" encoding="utf-8"?>
<p:tagLst xmlns:a="http://schemas.openxmlformats.org/drawingml/2006/main" xmlns:r="http://schemas.openxmlformats.org/officeDocument/2006/relationships" xmlns:p="http://schemas.openxmlformats.org/presentationml/2006/main">
  <p:tag name="DVSHAPEID" val="NywAnHv5cgzOBiq70lsKwE"/>
</p:tagLst>
</file>

<file path=ppt/tags/tag241.xml><?xml version="1.0" encoding="utf-8"?>
<p:tagLst xmlns:a="http://schemas.openxmlformats.org/drawingml/2006/main" xmlns:r="http://schemas.openxmlformats.org/officeDocument/2006/relationships" xmlns:p="http://schemas.openxmlformats.org/presentationml/2006/main">
  <p:tag name="DVSHAPEID" val="J2WBajSxh1p6ossz72GzGD"/>
</p:tagLst>
</file>

<file path=ppt/tags/tag242.xml><?xml version="1.0" encoding="utf-8"?>
<p:tagLst xmlns:a="http://schemas.openxmlformats.org/drawingml/2006/main" xmlns:r="http://schemas.openxmlformats.org/officeDocument/2006/relationships" xmlns:p="http://schemas.openxmlformats.org/presentationml/2006/main">
  <p:tag name="DVSECTIONID" val="ULIrVpAk7RubIrm8VVjcVW"/>
</p:tagLst>
</file>

<file path=ppt/tags/tag243.xml><?xml version="1.0" encoding="utf-8"?>
<p:tagLst xmlns:a="http://schemas.openxmlformats.org/drawingml/2006/main" xmlns:r="http://schemas.openxmlformats.org/officeDocument/2006/relationships" xmlns:p="http://schemas.openxmlformats.org/presentationml/2006/main">
  <p:tag name="DVSHAPEID" val="2X5Nei7NVFCPmWIIzyB5m0"/>
</p:tagLst>
</file>

<file path=ppt/tags/tag244.xml><?xml version="1.0" encoding="utf-8"?>
<p:tagLst xmlns:a="http://schemas.openxmlformats.org/drawingml/2006/main" xmlns:r="http://schemas.openxmlformats.org/officeDocument/2006/relationships" xmlns:p="http://schemas.openxmlformats.org/presentationml/2006/main">
  <p:tag name="DVSHAPEID" val="MsVcs2bKGj7cgzEEzCdHLl"/>
</p:tagLst>
</file>

<file path=ppt/tags/tag245.xml><?xml version="1.0" encoding="utf-8"?>
<p:tagLst xmlns:a="http://schemas.openxmlformats.org/drawingml/2006/main" xmlns:r="http://schemas.openxmlformats.org/officeDocument/2006/relationships" xmlns:p="http://schemas.openxmlformats.org/presentationml/2006/main">
  <p:tag name="DVSECTIONID" val="ZWNqXeUKp6RMSPSEMWhEMY"/>
</p:tagLst>
</file>

<file path=ppt/tags/tag246.xml><?xml version="1.0" encoding="utf-8"?>
<p:tagLst xmlns:a="http://schemas.openxmlformats.org/drawingml/2006/main" xmlns:r="http://schemas.openxmlformats.org/officeDocument/2006/relationships" xmlns:p="http://schemas.openxmlformats.org/presentationml/2006/main">
  <p:tag name="DVSHAPEID" val="XJfyFuE4p2B7vaOturJetG"/>
</p:tagLst>
</file>

<file path=ppt/tags/tag247.xml><?xml version="1.0" encoding="utf-8"?>
<p:tagLst xmlns:a="http://schemas.openxmlformats.org/drawingml/2006/main" xmlns:r="http://schemas.openxmlformats.org/officeDocument/2006/relationships" xmlns:p="http://schemas.openxmlformats.org/presentationml/2006/main">
  <p:tag name="DVSHAPEID" val="cTrZkRda4ZNV8r0CyEM9jk"/>
</p:tagLst>
</file>

<file path=ppt/tags/tag248.xml><?xml version="1.0" encoding="utf-8"?>
<p:tagLst xmlns:a="http://schemas.openxmlformats.org/drawingml/2006/main" xmlns:r="http://schemas.openxmlformats.org/officeDocument/2006/relationships" xmlns:p="http://schemas.openxmlformats.org/presentationml/2006/main">
  <p:tag name="DVSHAPEID" val="TFFQvymqh6l5Q9rOm1Bs1i"/>
</p:tagLst>
</file>

<file path=ppt/tags/tag249.xml><?xml version="1.0" encoding="utf-8"?>
<p:tagLst xmlns:a="http://schemas.openxmlformats.org/drawingml/2006/main" xmlns:r="http://schemas.openxmlformats.org/officeDocument/2006/relationships" xmlns:p="http://schemas.openxmlformats.org/presentationml/2006/main">
  <p:tag name="DVSHAPEID" val="u3pXVj5ByB8QZfZFnVCRMg"/>
</p:tagLst>
</file>

<file path=ppt/tags/tag25.xml><?xml version="1.0" encoding="utf-8"?>
<p:tagLst xmlns:a="http://schemas.openxmlformats.org/drawingml/2006/main" xmlns:r="http://schemas.openxmlformats.org/officeDocument/2006/relationships" xmlns:p="http://schemas.openxmlformats.org/presentationml/2006/main">
  <p:tag name="DVSECTIONID" val="Eu3m4dti3AZGohY67wbB3Y"/>
</p:tagLst>
</file>

<file path=ppt/tags/tag250.xml><?xml version="1.0" encoding="utf-8"?>
<p:tagLst xmlns:a="http://schemas.openxmlformats.org/drawingml/2006/main" xmlns:r="http://schemas.openxmlformats.org/officeDocument/2006/relationships" xmlns:p="http://schemas.openxmlformats.org/presentationml/2006/main">
  <p:tag name="DVSHAPEID" val="d3elytW1JPzGcUH9x8SWji"/>
</p:tagLst>
</file>

<file path=ppt/tags/tag251.xml><?xml version="1.0" encoding="utf-8"?>
<p:tagLst xmlns:a="http://schemas.openxmlformats.org/drawingml/2006/main" xmlns:r="http://schemas.openxmlformats.org/officeDocument/2006/relationships" xmlns:p="http://schemas.openxmlformats.org/presentationml/2006/main">
  <p:tag name="DVSECTIONID" val="qO7IqiVdOkU13WhhgKEKiU"/>
</p:tagLst>
</file>

<file path=ppt/tags/tag252.xml><?xml version="1.0" encoding="utf-8"?>
<p:tagLst xmlns:a="http://schemas.openxmlformats.org/drawingml/2006/main" xmlns:r="http://schemas.openxmlformats.org/officeDocument/2006/relationships" xmlns:p="http://schemas.openxmlformats.org/presentationml/2006/main">
  <p:tag name="DVSHAPEID" val="W09bPHDFQaveLDzoFzCgyv"/>
</p:tagLst>
</file>

<file path=ppt/tags/tag253.xml><?xml version="1.0" encoding="utf-8"?>
<p:tagLst xmlns:a="http://schemas.openxmlformats.org/drawingml/2006/main" xmlns:r="http://schemas.openxmlformats.org/officeDocument/2006/relationships" xmlns:p="http://schemas.openxmlformats.org/presentationml/2006/main">
  <p:tag name="DVSHAPEID" val="momCldOO0w2GpCYLeaSID1"/>
</p:tagLst>
</file>

<file path=ppt/tags/tag254.xml><?xml version="1.0" encoding="utf-8"?>
<p:tagLst xmlns:a="http://schemas.openxmlformats.org/drawingml/2006/main" xmlns:r="http://schemas.openxmlformats.org/officeDocument/2006/relationships" xmlns:p="http://schemas.openxmlformats.org/presentationml/2006/main">
  <p:tag name="DVSECTIONID" val="NDyDqRbbuHW0vYjfNBOcix"/>
</p:tagLst>
</file>

<file path=ppt/tags/tag255.xml><?xml version="1.0" encoding="utf-8"?>
<p:tagLst xmlns:a="http://schemas.openxmlformats.org/drawingml/2006/main" xmlns:r="http://schemas.openxmlformats.org/officeDocument/2006/relationships" xmlns:p="http://schemas.openxmlformats.org/presentationml/2006/main">
  <p:tag name="DVSHAPEID" val="IGrXW2Yk4Tk5RqPoRGvO9b"/>
</p:tagLst>
</file>

<file path=ppt/tags/tag256.xml><?xml version="1.0" encoding="utf-8"?>
<p:tagLst xmlns:a="http://schemas.openxmlformats.org/drawingml/2006/main" xmlns:r="http://schemas.openxmlformats.org/officeDocument/2006/relationships" xmlns:p="http://schemas.openxmlformats.org/presentationml/2006/main">
  <p:tag name="DVSHAPEID" val="s9hlafdXbo6o2dNNBPMtSp"/>
</p:tagLst>
</file>

<file path=ppt/tags/tag257.xml><?xml version="1.0" encoding="utf-8"?>
<p:tagLst xmlns:a="http://schemas.openxmlformats.org/drawingml/2006/main" xmlns:r="http://schemas.openxmlformats.org/officeDocument/2006/relationships" xmlns:p="http://schemas.openxmlformats.org/presentationml/2006/main">
  <p:tag name="DVSECTIONID" val="mNaa1UxPwi04taNvx2Tvxn"/>
</p:tagLst>
</file>

<file path=ppt/tags/tag258.xml><?xml version="1.0" encoding="utf-8"?>
<p:tagLst xmlns:a="http://schemas.openxmlformats.org/drawingml/2006/main" xmlns:r="http://schemas.openxmlformats.org/officeDocument/2006/relationships" xmlns:p="http://schemas.openxmlformats.org/presentationml/2006/main">
  <p:tag name="DVSHAPEID" val="uoHSOWvObm6Df5m9CazpO9"/>
</p:tagLst>
</file>

<file path=ppt/tags/tag259.xml><?xml version="1.0" encoding="utf-8"?>
<p:tagLst xmlns:a="http://schemas.openxmlformats.org/drawingml/2006/main" xmlns:r="http://schemas.openxmlformats.org/officeDocument/2006/relationships" xmlns:p="http://schemas.openxmlformats.org/presentationml/2006/main">
  <p:tag name="DVSHAPEID" val="y4qI7RZdwWXK4AWhPIYLeE"/>
</p:tagLst>
</file>

<file path=ppt/tags/tag26.xml><?xml version="1.0" encoding="utf-8"?>
<p:tagLst xmlns:a="http://schemas.openxmlformats.org/drawingml/2006/main" xmlns:r="http://schemas.openxmlformats.org/officeDocument/2006/relationships" xmlns:p="http://schemas.openxmlformats.org/presentationml/2006/main">
  <p:tag name="DVSHAPEID" val="KsNnRzwKD5CVkkWzz3kGXL"/>
</p:tagLst>
</file>

<file path=ppt/tags/tag260.xml><?xml version="1.0" encoding="utf-8"?>
<p:tagLst xmlns:a="http://schemas.openxmlformats.org/drawingml/2006/main" xmlns:r="http://schemas.openxmlformats.org/officeDocument/2006/relationships" xmlns:p="http://schemas.openxmlformats.org/presentationml/2006/main">
  <p:tag name="DVSECTIONID" val="lt63cbpATu6swqNWzhyg0z"/>
</p:tagLst>
</file>

<file path=ppt/tags/tag261.xml><?xml version="1.0" encoding="utf-8"?>
<p:tagLst xmlns:a="http://schemas.openxmlformats.org/drawingml/2006/main" xmlns:r="http://schemas.openxmlformats.org/officeDocument/2006/relationships" xmlns:p="http://schemas.openxmlformats.org/presentationml/2006/main">
  <p:tag name="DVSHAPEID" val="omOAEdKvj9r8PtELxccFYy"/>
</p:tagLst>
</file>

<file path=ppt/tags/tag262.xml><?xml version="1.0" encoding="utf-8"?>
<p:tagLst xmlns:a="http://schemas.openxmlformats.org/drawingml/2006/main" xmlns:r="http://schemas.openxmlformats.org/officeDocument/2006/relationships" xmlns:p="http://schemas.openxmlformats.org/presentationml/2006/main">
  <p:tag name="DVSHAPEID" val="ouUYFrep4WY5EzNzEFMMIf"/>
</p:tagLst>
</file>

<file path=ppt/tags/tag263.xml><?xml version="1.0" encoding="utf-8"?>
<p:tagLst xmlns:a="http://schemas.openxmlformats.org/drawingml/2006/main" xmlns:r="http://schemas.openxmlformats.org/officeDocument/2006/relationships" xmlns:p="http://schemas.openxmlformats.org/presentationml/2006/main">
  <p:tag name="DVSECTIONID" val="PO6pjRkgtMbpae4FnfZDS6"/>
</p:tagLst>
</file>

<file path=ppt/tags/tag264.xml><?xml version="1.0" encoding="utf-8"?>
<p:tagLst xmlns:a="http://schemas.openxmlformats.org/drawingml/2006/main" xmlns:r="http://schemas.openxmlformats.org/officeDocument/2006/relationships" xmlns:p="http://schemas.openxmlformats.org/presentationml/2006/main">
  <p:tag name="DVSHAPEID" val="ZOv2lQMpYtVdk1uv5AqpH0"/>
</p:tagLst>
</file>

<file path=ppt/tags/tag265.xml><?xml version="1.0" encoding="utf-8"?>
<p:tagLst xmlns:a="http://schemas.openxmlformats.org/drawingml/2006/main" xmlns:r="http://schemas.openxmlformats.org/officeDocument/2006/relationships" xmlns:p="http://schemas.openxmlformats.org/presentationml/2006/main">
  <p:tag name="DVSHAPEID" val="ZEysyHvnGJOWOMXPCgG5RG"/>
</p:tagLst>
</file>

<file path=ppt/tags/tag266.xml><?xml version="1.0" encoding="utf-8"?>
<p:tagLst xmlns:a="http://schemas.openxmlformats.org/drawingml/2006/main" xmlns:r="http://schemas.openxmlformats.org/officeDocument/2006/relationships" xmlns:p="http://schemas.openxmlformats.org/presentationml/2006/main">
  <p:tag name="DVSECTIONID" val="0xACMvb5pU66M6GPepJVUS"/>
</p:tagLst>
</file>

<file path=ppt/tags/tag267.xml><?xml version="1.0" encoding="utf-8"?>
<p:tagLst xmlns:a="http://schemas.openxmlformats.org/drawingml/2006/main" xmlns:r="http://schemas.openxmlformats.org/officeDocument/2006/relationships" xmlns:p="http://schemas.openxmlformats.org/presentationml/2006/main">
  <p:tag name="DVSECTIONID" val="jtKMIcZRv89MDhWMSxgD1k"/>
</p:tagLst>
</file>

<file path=ppt/tags/tag268.xml><?xml version="1.0" encoding="utf-8"?>
<p:tagLst xmlns:a="http://schemas.openxmlformats.org/drawingml/2006/main" xmlns:r="http://schemas.openxmlformats.org/officeDocument/2006/relationships" xmlns:p="http://schemas.openxmlformats.org/presentationml/2006/main">
  <p:tag name="DVSHAPEID" val="PwqNZRJfEqQjdoJqTgb7qT"/>
</p:tagLst>
</file>

<file path=ppt/tags/tag269.xml><?xml version="1.0" encoding="utf-8"?>
<p:tagLst xmlns:a="http://schemas.openxmlformats.org/drawingml/2006/main" xmlns:r="http://schemas.openxmlformats.org/officeDocument/2006/relationships" xmlns:p="http://schemas.openxmlformats.org/presentationml/2006/main">
  <p:tag name="DVSHAPEID" val="pmcJwIkK1551ZrGyJ6RVCs"/>
</p:tagLst>
</file>

<file path=ppt/tags/tag27.xml><?xml version="1.0" encoding="utf-8"?>
<p:tagLst xmlns:a="http://schemas.openxmlformats.org/drawingml/2006/main" xmlns:r="http://schemas.openxmlformats.org/officeDocument/2006/relationships" xmlns:p="http://schemas.openxmlformats.org/presentationml/2006/main">
  <p:tag name="DVSHAPEID" val="zIJopzNSHonT8qqMITf4we"/>
</p:tagLst>
</file>

<file path=ppt/tags/tag270.xml><?xml version="1.0" encoding="utf-8"?>
<p:tagLst xmlns:a="http://schemas.openxmlformats.org/drawingml/2006/main" xmlns:r="http://schemas.openxmlformats.org/officeDocument/2006/relationships" xmlns:p="http://schemas.openxmlformats.org/presentationml/2006/main">
  <p:tag name="DVSHAPEID" val="c9WvUSi44SJV64Afk1VToL"/>
</p:tagLst>
</file>

<file path=ppt/tags/tag271.xml><?xml version="1.0" encoding="utf-8"?>
<p:tagLst xmlns:a="http://schemas.openxmlformats.org/drawingml/2006/main" xmlns:r="http://schemas.openxmlformats.org/officeDocument/2006/relationships" xmlns:p="http://schemas.openxmlformats.org/presentationml/2006/main">
  <p:tag name="DVSECTIONID" val="h6gzSTUihnHIuCEw97hBg2"/>
</p:tagLst>
</file>

<file path=ppt/tags/tag272.xml><?xml version="1.0" encoding="utf-8"?>
<p:tagLst xmlns:a="http://schemas.openxmlformats.org/drawingml/2006/main" xmlns:r="http://schemas.openxmlformats.org/officeDocument/2006/relationships" xmlns:p="http://schemas.openxmlformats.org/presentationml/2006/main">
  <p:tag name="DVSHAPEID" val="SK73Ucjvq0B3ocIq1sCwhD"/>
</p:tagLst>
</file>

<file path=ppt/tags/tag273.xml><?xml version="1.0" encoding="utf-8"?>
<p:tagLst xmlns:a="http://schemas.openxmlformats.org/drawingml/2006/main" xmlns:r="http://schemas.openxmlformats.org/officeDocument/2006/relationships" xmlns:p="http://schemas.openxmlformats.org/presentationml/2006/main">
  <p:tag name="DVSHAPEID" val="FUPME0ztIbK6g9qoo1aW0K"/>
</p:tagLst>
</file>

<file path=ppt/tags/tag274.xml><?xml version="1.0" encoding="utf-8"?>
<p:tagLst xmlns:a="http://schemas.openxmlformats.org/drawingml/2006/main" xmlns:r="http://schemas.openxmlformats.org/officeDocument/2006/relationships" xmlns:p="http://schemas.openxmlformats.org/presentationml/2006/main">
  <p:tag name="DVSECTIONID" val="goBMIAmrmf5ZcEw8j5WdRM"/>
</p:tagLst>
</file>

<file path=ppt/tags/tag275.xml><?xml version="1.0" encoding="utf-8"?>
<p:tagLst xmlns:a="http://schemas.openxmlformats.org/drawingml/2006/main" xmlns:r="http://schemas.openxmlformats.org/officeDocument/2006/relationships" xmlns:p="http://schemas.openxmlformats.org/presentationml/2006/main">
  <p:tag name="DVSHAPEID" val="ssqd5LE17acTqWtVZRaFz2"/>
</p:tagLst>
</file>

<file path=ppt/tags/tag276.xml><?xml version="1.0" encoding="utf-8"?>
<p:tagLst xmlns:a="http://schemas.openxmlformats.org/drawingml/2006/main" xmlns:r="http://schemas.openxmlformats.org/officeDocument/2006/relationships" xmlns:p="http://schemas.openxmlformats.org/presentationml/2006/main">
  <p:tag name="DVSHAPEID" val="B9JfgDHkvp2vsTtNrN7vly"/>
</p:tagLst>
</file>

<file path=ppt/tags/tag277.xml><?xml version="1.0" encoding="utf-8"?>
<p:tagLst xmlns:a="http://schemas.openxmlformats.org/drawingml/2006/main" xmlns:r="http://schemas.openxmlformats.org/officeDocument/2006/relationships" xmlns:p="http://schemas.openxmlformats.org/presentationml/2006/main">
  <p:tag name="DVSHAPEID" val="Y1bVmaXY55A3GgO3xWFtiR"/>
</p:tagLst>
</file>

<file path=ppt/tags/tag278.xml><?xml version="1.0" encoding="utf-8"?>
<p:tagLst xmlns:a="http://schemas.openxmlformats.org/drawingml/2006/main" xmlns:r="http://schemas.openxmlformats.org/officeDocument/2006/relationships" xmlns:p="http://schemas.openxmlformats.org/presentationml/2006/main">
  <p:tag name="DVSECTIONID" val="5UNk7mo8lp3ePRY6akVQ0r"/>
</p:tagLst>
</file>

<file path=ppt/tags/tag279.xml><?xml version="1.0" encoding="utf-8"?>
<p:tagLst xmlns:a="http://schemas.openxmlformats.org/drawingml/2006/main" xmlns:r="http://schemas.openxmlformats.org/officeDocument/2006/relationships" xmlns:p="http://schemas.openxmlformats.org/presentationml/2006/main">
  <p:tag name="DVSHAPEID" val="GmGpHAECYgmmj0qGVUGPFA"/>
</p:tagLst>
</file>

<file path=ppt/tags/tag28.xml><?xml version="1.0" encoding="utf-8"?>
<p:tagLst xmlns:a="http://schemas.openxmlformats.org/drawingml/2006/main" xmlns:r="http://schemas.openxmlformats.org/officeDocument/2006/relationships" xmlns:p="http://schemas.openxmlformats.org/presentationml/2006/main">
  <p:tag name="DVSHAPEID" val="zIJopzNSHonT8qqMITf4we"/>
</p:tagLst>
</file>

<file path=ppt/tags/tag280.xml><?xml version="1.0" encoding="utf-8"?>
<p:tagLst xmlns:a="http://schemas.openxmlformats.org/drawingml/2006/main" xmlns:r="http://schemas.openxmlformats.org/officeDocument/2006/relationships" xmlns:p="http://schemas.openxmlformats.org/presentationml/2006/main">
  <p:tag name="DVSHAPEID" val="lvnmwJ1jSEh9zpJBHWwNav"/>
</p:tagLst>
</file>

<file path=ppt/tags/tag281.xml><?xml version="1.0" encoding="utf-8"?>
<p:tagLst xmlns:a="http://schemas.openxmlformats.org/drawingml/2006/main" xmlns:r="http://schemas.openxmlformats.org/officeDocument/2006/relationships" xmlns:p="http://schemas.openxmlformats.org/presentationml/2006/main">
  <p:tag name="DVSHAPEID" val="QSLhGJV2qOf51a2k4VBEoI"/>
</p:tagLst>
</file>

<file path=ppt/tags/tag282.xml><?xml version="1.0" encoding="utf-8"?>
<p:tagLst xmlns:a="http://schemas.openxmlformats.org/drawingml/2006/main" xmlns:r="http://schemas.openxmlformats.org/officeDocument/2006/relationships" xmlns:p="http://schemas.openxmlformats.org/presentationml/2006/main">
  <p:tag name="DVSHAPEID" val="5aq0XjdKjRqQFuAf2ioPet"/>
</p:tagLst>
</file>

<file path=ppt/tags/tag283.xml><?xml version="1.0" encoding="utf-8"?>
<p:tagLst xmlns:a="http://schemas.openxmlformats.org/drawingml/2006/main" xmlns:r="http://schemas.openxmlformats.org/officeDocument/2006/relationships" xmlns:p="http://schemas.openxmlformats.org/presentationml/2006/main">
  <p:tag name="DVSECTIONID" val="Dvp0Z0ObF3buiGZns03dTF"/>
</p:tagLst>
</file>

<file path=ppt/tags/tag284.xml><?xml version="1.0" encoding="utf-8"?>
<p:tagLst xmlns:a="http://schemas.openxmlformats.org/drawingml/2006/main" xmlns:r="http://schemas.openxmlformats.org/officeDocument/2006/relationships" xmlns:p="http://schemas.openxmlformats.org/presentationml/2006/main">
  <p:tag name="DVSHAPEID" val="EbkV3nSXONILqXQJqwMuwV"/>
</p:tagLst>
</file>

<file path=ppt/tags/tag285.xml><?xml version="1.0" encoding="utf-8"?>
<p:tagLst xmlns:a="http://schemas.openxmlformats.org/drawingml/2006/main" xmlns:r="http://schemas.openxmlformats.org/officeDocument/2006/relationships" xmlns:p="http://schemas.openxmlformats.org/presentationml/2006/main">
  <p:tag name="DVSHAPEID" val="9aX3DF3HlJnPVx1QNEZu8z"/>
</p:tagLst>
</file>

<file path=ppt/tags/tag286.xml><?xml version="1.0" encoding="utf-8"?>
<p:tagLst xmlns:a="http://schemas.openxmlformats.org/drawingml/2006/main" xmlns:r="http://schemas.openxmlformats.org/officeDocument/2006/relationships" xmlns:p="http://schemas.openxmlformats.org/presentationml/2006/main">
  <p:tag name="DVSECTIONID" val="VYOEadUCh1LDhhV7nok9K0"/>
</p:tagLst>
</file>

<file path=ppt/tags/tag287.xml><?xml version="1.0" encoding="utf-8"?>
<p:tagLst xmlns:a="http://schemas.openxmlformats.org/drawingml/2006/main" xmlns:r="http://schemas.openxmlformats.org/officeDocument/2006/relationships" xmlns:p="http://schemas.openxmlformats.org/presentationml/2006/main">
  <p:tag name="DVSHAPEID" val="w5FM1SFoP1kf5Un1kxzV7s"/>
</p:tagLst>
</file>

<file path=ppt/tags/tag288.xml><?xml version="1.0" encoding="utf-8"?>
<p:tagLst xmlns:a="http://schemas.openxmlformats.org/drawingml/2006/main" xmlns:r="http://schemas.openxmlformats.org/officeDocument/2006/relationships" xmlns:p="http://schemas.openxmlformats.org/presentationml/2006/main">
  <p:tag name="DVSHAPEID" val="4565aFxwN8JADSoQEb1XUm"/>
</p:tagLst>
</file>

<file path=ppt/tags/tag289.xml><?xml version="1.0" encoding="utf-8"?>
<p:tagLst xmlns:a="http://schemas.openxmlformats.org/drawingml/2006/main" xmlns:r="http://schemas.openxmlformats.org/officeDocument/2006/relationships" xmlns:p="http://schemas.openxmlformats.org/presentationml/2006/main">
  <p:tag name="DVSECTIONID" val="3lyh7MRVMMyYzrbkPAh2La"/>
</p:tagLst>
</file>

<file path=ppt/tags/tag29.xml><?xml version="1.0" encoding="utf-8"?>
<p:tagLst xmlns:a="http://schemas.openxmlformats.org/drawingml/2006/main" xmlns:r="http://schemas.openxmlformats.org/officeDocument/2006/relationships" xmlns:p="http://schemas.openxmlformats.org/presentationml/2006/main">
  <p:tag name="DVSECTIONID" val="YjDyBQfObSrnwXjpoFjGz0"/>
</p:tagLst>
</file>

<file path=ppt/tags/tag290.xml><?xml version="1.0" encoding="utf-8"?>
<p:tagLst xmlns:a="http://schemas.openxmlformats.org/drawingml/2006/main" xmlns:r="http://schemas.openxmlformats.org/officeDocument/2006/relationships" xmlns:p="http://schemas.openxmlformats.org/presentationml/2006/main">
  <p:tag name="DVSHAPEID" val="vhYgiEP55RY0lHCPjbUS4W"/>
</p:tagLst>
</file>

<file path=ppt/tags/tag291.xml><?xml version="1.0" encoding="utf-8"?>
<p:tagLst xmlns:a="http://schemas.openxmlformats.org/drawingml/2006/main" xmlns:r="http://schemas.openxmlformats.org/officeDocument/2006/relationships" xmlns:p="http://schemas.openxmlformats.org/presentationml/2006/main">
  <p:tag name="DVSHAPEID" val="AigFdcDnPHbR3AQUpOc0wh"/>
</p:tagLst>
</file>

<file path=ppt/tags/tag292.xml><?xml version="1.0" encoding="utf-8"?>
<p:tagLst xmlns:a="http://schemas.openxmlformats.org/drawingml/2006/main" xmlns:r="http://schemas.openxmlformats.org/officeDocument/2006/relationships" xmlns:p="http://schemas.openxmlformats.org/presentationml/2006/main">
  <p:tag name="DVSECTIONID" val="3EwIeWu9ipWJA6ZYpz68Rc"/>
</p:tagLst>
</file>

<file path=ppt/tags/tag293.xml><?xml version="1.0" encoding="utf-8"?>
<p:tagLst xmlns:a="http://schemas.openxmlformats.org/drawingml/2006/main" xmlns:r="http://schemas.openxmlformats.org/officeDocument/2006/relationships" xmlns:p="http://schemas.openxmlformats.org/presentationml/2006/main">
  <p:tag name="DVSHAPEID" val="toyTi38fQv2QKyGuqdDkIL"/>
</p:tagLst>
</file>

<file path=ppt/tags/tag294.xml><?xml version="1.0" encoding="utf-8"?>
<p:tagLst xmlns:a="http://schemas.openxmlformats.org/drawingml/2006/main" xmlns:r="http://schemas.openxmlformats.org/officeDocument/2006/relationships" xmlns:p="http://schemas.openxmlformats.org/presentationml/2006/main">
  <p:tag name="DVSHAPEID" val="WsOaV6esWhPwINqzLcrpGq"/>
</p:tagLst>
</file>

<file path=ppt/tags/tag295.xml><?xml version="1.0" encoding="utf-8"?>
<p:tagLst xmlns:a="http://schemas.openxmlformats.org/drawingml/2006/main" xmlns:r="http://schemas.openxmlformats.org/officeDocument/2006/relationships" xmlns:p="http://schemas.openxmlformats.org/presentationml/2006/main">
  <p:tag name="DVSHAPEID" val="JNzoXwVPbRGHpK9CFDr8vc"/>
</p:tagLst>
</file>

<file path=ppt/tags/tag296.xml><?xml version="1.0" encoding="utf-8"?>
<p:tagLst xmlns:a="http://schemas.openxmlformats.org/drawingml/2006/main" xmlns:r="http://schemas.openxmlformats.org/officeDocument/2006/relationships" xmlns:p="http://schemas.openxmlformats.org/presentationml/2006/main">
  <p:tag name="DVSHAPEID" val="5MXoKIoLbg8hce7ATvZyGK"/>
</p:tagLst>
</file>

<file path=ppt/tags/tag297.xml><?xml version="1.0" encoding="utf-8"?>
<p:tagLst xmlns:a="http://schemas.openxmlformats.org/drawingml/2006/main" xmlns:r="http://schemas.openxmlformats.org/officeDocument/2006/relationships" xmlns:p="http://schemas.openxmlformats.org/presentationml/2006/main">
  <p:tag name="DVSECTIONID" val="G1Qc0GNe366hf3YdOBfJpO"/>
</p:tagLst>
</file>

<file path=ppt/tags/tag298.xml><?xml version="1.0" encoding="utf-8"?>
<p:tagLst xmlns:a="http://schemas.openxmlformats.org/drawingml/2006/main" xmlns:r="http://schemas.openxmlformats.org/officeDocument/2006/relationships" xmlns:p="http://schemas.openxmlformats.org/presentationml/2006/main">
  <p:tag name="DVSHAPEID" val="y8yUv5KV9XwkPuzzNixJjQ"/>
</p:tagLst>
</file>

<file path=ppt/tags/tag299.xml><?xml version="1.0" encoding="utf-8"?>
<p:tagLst xmlns:a="http://schemas.openxmlformats.org/drawingml/2006/main" xmlns:r="http://schemas.openxmlformats.org/officeDocument/2006/relationships" xmlns:p="http://schemas.openxmlformats.org/presentationml/2006/main">
  <p:tag name="DVSHAPEID" val="pbZKBpciPM2J8Fk5eBrtVO"/>
</p:tagLst>
</file>

<file path=ppt/tags/tag3.xml><?xml version="1.0" encoding="utf-8"?>
<p:tagLst xmlns:a="http://schemas.openxmlformats.org/drawingml/2006/main" xmlns:r="http://schemas.openxmlformats.org/officeDocument/2006/relationships" xmlns:p="http://schemas.openxmlformats.org/presentationml/2006/main">
  <p:tag name="DVSHAPEID" val="NG7RVYr5NuArR3c3By9HZS"/>
</p:tagLst>
</file>

<file path=ppt/tags/tag30.xml><?xml version="1.0" encoding="utf-8"?>
<p:tagLst xmlns:a="http://schemas.openxmlformats.org/drawingml/2006/main" xmlns:r="http://schemas.openxmlformats.org/officeDocument/2006/relationships" xmlns:p="http://schemas.openxmlformats.org/presentationml/2006/main">
  <p:tag name="DVSECTIONID" val="GpRblY9c6LivMe1f53m5DH"/>
</p:tagLst>
</file>

<file path=ppt/tags/tag300.xml><?xml version="1.0" encoding="utf-8"?>
<p:tagLst xmlns:a="http://schemas.openxmlformats.org/drawingml/2006/main" xmlns:r="http://schemas.openxmlformats.org/officeDocument/2006/relationships" xmlns:p="http://schemas.openxmlformats.org/presentationml/2006/main">
  <p:tag name="DVSHAPEID" val="Z6bhQI5DXSR7TpTdchcJtV"/>
</p:tagLst>
</file>

<file path=ppt/tags/tag301.xml><?xml version="1.0" encoding="utf-8"?>
<p:tagLst xmlns:a="http://schemas.openxmlformats.org/drawingml/2006/main" xmlns:r="http://schemas.openxmlformats.org/officeDocument/2006/relationships" xmlns:p="http://schemas.openxmlformats.org/presentationml/2006/main">
  <p:tag name="DVSHAPEID" val="xWZFTekNwVcAbTykyucbO9"/>
</p:tagLst>
</file>

<file path=ppt/tags/tag302.xml><?xml version="1.0" encoding="utf-8"?>
<p:tagLst xmlns:a="http://schemas.openxmlformats.org/drawingml/2006/main" xmlns:r="http://schemas.openxmlformats.org/officeDocument/2006/relationships" xmlns:p="http://schemas.openxmlformats.org/presentationml/2006/main">
  <p:tag name="DVSHAPEID" val="S0LUc0p9hcl4zfhbOQjalW"/>
</p:tagLst>
</file>

<file path=ppt/tags/tag303.xml><?xml version="1.0" encoding="utf-8"?>
<p:tagLst xmlns:a="http://schemas.openxmlformats.org/drawingml/2006/main" xmlns:r="http://schemas.openxmlformats.org/officeDocument/2006/relationships" xmlns:p="http://schemas.openxmlformats.org/presentationml/2006/main">
  <p:tag name="DVSHAPEID" val="Vjd0ESJIwi6n3ZUY2jnnD0"/>
</p:tagLst>
</file>

<file path=ppt/tags/tag304.xml><?xml version="1.0" encoding="utf-8"?>
<p:tagLst xmlns:a="http://schemas.openxmlformats.org/drawingml/2006/main" xmlns:r="http://schemas.openxmlformats.org/officeDocument/2006/relationships" xmlns:p="http://schemas.openxmlformats.org/presentationml/2006/main">
  <p:tag name="DVSHAPEID" val="f7ji2mFlREOW5rHbmwpzF3"/>
</p:tagLst>
</file>

<file path=ppt/tags/tag305.xml><?xml version="1.0" encoding="utf-8"?>
<p:tagLst xmlns:a="http://schemas.openxmlformats.org/drawingml/2006/main" xmlns:r="http://schemas.openxmlformats.org/officeDocument/2006/relationships" xmlns:p="http://schemas.openxmlformats.org/presentationml/2006/main">
  <p:tag name="DVSHAPEID" val="XcbihQO0MYiV46GmPm3aqs"/>
</p:tagLst>
</file>

<file path=ppt/tags/tag306.xml><?xml version="1.0" encoding="utf-8"?>
<p:tagLst xmlns:a="http://schemas.openxmlformats.org/drawingml/2006/main" xmlns:r="http://schemas.openxmlformats.org/officeDocument/2006/relationships" xmlns:p="http://schemas.openxmlformats.org/presentationml/2006/main">
  <p:tag name="DVSECTIONID" val="WTjLpl7I1KWQXuS1WNl3mP"/>
</p:tagLst>
</file>

<file path=ppt/tags/tag307.xml><?xml version="1.0" encoding="utf-8"?>
<p:tagLst xmlns:a="http://schemas.openxmlformats.org/drawingml/2006/main" xmlns:r="http://schemas.openxmlformats.org/officeDocument/2006/relationships" xmlns:p="http://schemas.openxmlformats.org/presentationml/2006/main">
  <p:tag name="DVSHAPEID" val="y7UshQWRX4kb976K5OxQRQ"/>
</p:tagLst>
</file>

<file path=ppt/tags/tag308.xml><?xml version="1.0" encoding="utf-8"?>
<p:tagLst xmlns:a="http://schemas.openxmlformats.org/drawingml/2006/main" xmlns:r="http://schemas.openxmlformats.org/officeDocument/2006/relationships" xmlns:p="http://schemas.openxmlformats.org/presentationml/2006/main">
  <p:tag name="DVSHAPEID" val="E9nAu0H3wuCuD4nPzX3V1d"/>
</p:tagLst>
</file>

<file path=ppt/tags/tag309.xml><?xml version="1.0" encoding="utf-8"?>
<p:tagLst xmlns:a="http://schemas.openxmlformats.org/drawingml/2006/main" xmlns:r="http://schemas.openxmlformats.org/officeDocument/2006/relationships" xmlns:p="http://schemas.openxmlformats.org/presentationml/2006/main">
  <p:tag name="DVSHAPEID" val="T1bz2qcx8gYxKzqJwnXFaI"/>
</p:tagLst>
</file>

<file path=ppt/tags/tag31.xml><?xml version="1.0" encoding="utf-8"?>
<p:tagLst xmlns:a="http://schemas.openxmlformats.org/drawingml/2006/main" xmlns:r="http://schemas.openxmlformats.org/officeDocument/2006/relationships" xmlns:p="http://schemas.openxmlformats.org/presentationml/2006/main">
  <p:tag name="DVSHAPEID" val="3keNViZseT6kuJhynaUaYP"/>
</p:tagLst>
</file>

<file path=ppt/tags/tag310.xml><?xml version="1.0" encoding="utf-8"?>
<p:tagLst xmlns:a="http://schemas.openxmlformats.org/drawingml/2006/main" xmlns:r="http://schemas.openxmlformats.org/officeDocument/2006/relationships" xmlns:p="http://schemas.openxmlformats.org/presentationml/2006/main">
  <p:tag name="DVSHAPEID" val="MObmQxTLiMee1AsaQbUeYo"/>
</p:tagLst>
</file>

<file path=ppt/tags/tag311.xml><?xml version="1.0" encoding="utf-8"?>
<p:tagLst xmlns:a="http://schemas.openxmlformats.org/drawingml/2006/main" xmlns:r="http://schemas.openxmlformats.org/officeDocument/2006/relationships" xmlns:p="http://schemas.openxmlformats.org/presentationml/2006/main">
  <p:tag name="DVSECTIONID" val="CiRW0bKvT8NR5WTehr7k4m"/>
</p:tagLst>
</file>

<file path=ppt/tags/tag312.xml><?xml version="1.0" encoding="utf-8"?>
<p:tagLst xmlns:a="http://schemas.openxmlformats.org/drawingml/2006/main" xmlns:r="http://schemas.openxmlformats.org/officeDocument/2006/relationships" xmlns:p="http://schemas.openxmlformats.org/presentationml/2006/main">
  <p:tag name="DVSHAPEID" val="LLwvNZuB77vbfmnFzEDnXc"/>
</p:tagLst>
</file>

<file path=ppt/tags/tag313.xml><?xml version="1.0" encoding="utf-8"?>
<p:tagLst xmlns:a="http://schemas.openxmlformats.org/drawingml/2006/main" xmlns:r="http://schemas.openxmlformats.org/officeDocument/2006/relationships" xmlns:p="http://schemas.openxmlformats.org/presentationml/2006/main">
  <p:tag name="DVSHAPEID" val="ivyPglwLKVJn2qQlKUgHF6"/>
</p:tagLst>
</file>

<file path=ppt/tags/tag314.xml><?xml version="1.0" encoding="utf-8"?>
<p:tagLst xmlns:a="http://schemas.openxmlformats.org/drawingml/2006/main" xmlns:r="http://schemas.openxmlformats.org/officeDocument/2006/relationships" xmlns:p="http://schemas.openxmlformats.org/presentationml/2006/main">
  <p:tag name="DVSHAPEID" val="2heeswAIcSfjVR0ZQ7wZEd"/>
</p:tagLst>
</file>

<file path=ppt/tags/tag315.xml><?xml version="1.0" encoding="utf-8"?>
<p:tagLst xmlns:a="http://schemas.openxmlformats.org/drawingml/2006/main" xmlns:r="http://schemas.openxmlformats.org/officeDocument/2006/relationships" xmlns:p="http://schemas.openxmlformats.org/presentationml/2006/main">
  <p:tag name="DVSECTIONID" val="uHjE7ozdFFM9eCjLnBHMTK"/>
</p:tagLst>
</file>

<file path=ppt/tags/tag316.xml><?xml version="1.0" encoding="utf-8"?>
<p:tagLst xmlns:a="http://schemas.openxmlformats.org/drawingml/2006/main" xmlns:r="http://schemas.openxmlformats.org/officeDocument/2006/relationships" xmlns:p="http://schemas.openxmlformats.org/presentationml/2006/main">
  <p:tag name="DVSHAPEID" val="qKokTAbwNdWOefUh0smQHO"/>
</p:tagLst>
</file>

<file path=ppt/tags/tag317.xml><?xml version="1.0" encoding="utf-8"?>
<p:tagLst xmlns:a="http://schemas.openxmlformats.org/drawingml/2006/main" xmlns:r="http://schemas.openxmlformats.org/officeDocument/2006/relationships" xmlns:p="http://schemas.openxmlformats.org/presentationml/2006/main">
  <p:tag name="DVSHAPEID" val="2JY3tSE2XwGO0OCeKvvkrJ"/>
</p:tagLst>
</file>

<file path=ppt/tags/tag318.xml><?xml version="1.0" encoding="utf-8"?>
<p:tagLst xmlns:a="http://schemas.openxmlformats.org/drawingml/2006/main" xmlns:r="http://schemas.openxmlformats.org/officeDocument/2006/relationships" xmlns:p="http://schemas.openxmlformats.org/presentationml/2006/main">
  <p:tag name="DVSECTIONID" val="BIOBqvvvBjiFVqxNkVjiCl"/>
</p:tagLst>
</file>

<file path=ppt/tags/tag319.xml><?xml version="1.0" encoding="utf-8"?>
<p:tagLst xmlns:a="http://schemas.openxmlformats.org/drawingml/2006/main" xmlns:r="http://schemas.openxmlformats.org/officeDocument/2006/relationships" xmlns:p="http://schemas.openxmlformats.org/presentationml/2006/main">
  <p:tag name="DVSHAPEID" val="pf96qnEiRFvyk1beoOMjxE"/>
</p:tagLst>
</file>

<file path=ppt/tags/tag32.xml><?xml version="1.0" encoding="utf-8"?>
<p:tagLst xmlns:a="http://schemas.openxmlformats.org/drawingml/2006/main" xmlns:r="http://schemas.openxmlformats.org/officeDocument/2006/relationships" xmlns:p="http://schemas.openxmlformats.org/presentationml/2006/main">
  <p:tag name="DVSHAPEID" val="Xo5pHKumBsAANn9OKUxq4F"/>
</p:tagLst>
</file>

<file path=ppt/tags/tag320.xml><?xml version="1.0" encoding="utf-8"?>
<p:tagLst xmlns:a="http://schemas.openxmlformats.org/drawingml/2006/main" xmlns:r="http://schemas.openxmlformats.org/officeDocument/2006/relationships" xmlns:p="http://schemas.openxmlformats.org/presentationml/2006/main">
  <p:tag name="DVSHAPEID" val="dpTeM1t47ZQ3ZQZHSMs9TG"/>
</p:tagLst>
</file>

<file path=ppt/tags/tag321.xml><?xml version="1.0" encoding="utf-8"?>
<p:tagLst xmlns:a="http://schemas.openxmlformats.org/drawingml/2006/main" xmlns:r="http://schemas.openxmlformats.org/officeDocument/2006/relationships" xmlns:p="http://schemas.openxmlformats.org/presentationml/2006/main">
  <p:tag name="DVSHAPEID" val="PdotXTC0gtOobH4E8mIozu"/>
</p:tagLst>
</file>

<file path=ppt/tags/tag322.xml><?xml version="1.0" encoding="utf-8"?>
<p:tagLst xmlns:a="http://schemas.openxmlformats.org/drawingml/2006/main" xmlns:r="http://schemas.openxmlformats.org/officeDocument/2006/relationships" xmlns:p="http://schemas.openxmlformats.org/presentationml/2006/main">
  <p:tag name="DVSECTIONID" val="RyGSezgLsA7fwlbcW4A5Ea"/>
</p:tagLst>
</file>

<file path=ppt/tags/tag323.xml><?xml version="1.0" encoding="utf-8"?>
<p:tagLst xmlns:a="http://schemas.openxmlformats.org/drawingml/2006/main" xmlns:r="http://schemas.openxmlformats.org/officeDocument/2006/relationships" xmlns:p="http://schemas.openxmlformats.org/presentationml/2006/main">
  <p:tag name="DVSHAPEID" val="AL6jCH37nGbiOZGABKAhPr"/>
</p:tagLst>
</file>

<file path=ppt/tags/tag324.xml><?xml version="1.0" encoding="utf-8"?>
<p:tagLst xmlns:a="http://schemas.openxmlformats.org/drawingml/2006/main" xmlns:r="http://schemas.openxmlformats.org/officeDocument/2006/relationships" xmlns:p="http://schemas.openxmlformats.org/presentationml/2006/main">
  <p:tag name="DVSHAPEID" val="0wJxZRHPEMZ2BOeXePit4V"/>
</p:tagLst>
</file>

<file path=ppt/tags/tag325.xml><?xml version="1.0" encoding="utf-8"?>
<p:tagLst xmlns:a="http://schemas.openxmlformats.org/drawingml/2006/main" xmlns:r="http://schemas.openxmlformats.org/officeDocument/2006/relationships" xmlns:p="http://schemas.openxmlformats.org/presentationml/2006/main">
  <p:tag name="DVSECTIONID" val="tbkWYOXfAsiJBRxGdlgTFC"/>
</p:tagLst>
</file>

<file path=ppt/tags/tag326.xml><?xml version="1.0" encoding="utf-8"?>
<p:tagLst xmlns:a="http://schemas.openxmlformats.org/drawingml/2006/main" xmlns:r="http://schemas.openxmlformats.org/officeDocument/2006/relationships" xmlns:p="http://schemas.openxmlformats.org/presentationml/2006/main">
  <p:tag name="DVSHAPEID" val="MGHJ2SpSCRKhyVNHgmDRhP"/>
</p:tagLst>
</file>

<file path=ppt/tags/tag327.xml><?xml version="1.0" encoding="utf-8"?>
<p:tagLst xmlns:a="http://schemas.openxmlformats.org/drawingml/2006/main" xmlns:r="http://schemas.openxmlformats.org/officeDocument/2006/relationships" xmlns:p="http://schemas.openxmlformats.org/presentationml/2006/main">
  <p:tag name="DVSHAPEID" val="aCgl4AJEbf2JGnXE6eHbU2"/>
</p:tagLst>
</file>

<file path=ppt/tags/tag328.xml><?xml version="1.0" encoding="utf-8"?>
<p:tagLst xmlns:a="http://schemas.openxmlformats.org/drawingml/2006/main" xmlns:r="http://schemas.openxmlformats.org/officeDocument/2006/relationships" xmlns:p="http://schemas.openxmlformats.org/presentationml/2006/main">
  <p:tag name="DVSHAPEID" val="vi9Pp6ZDK7cWv4tHOP9XGu"/>
</p:tagLst>
</file>

<file path=ppt/tags/tag329.xml><?xml version="1.0" encoding="utf-8"?>
<p:tagLst xmlns:a="http://schemas.openxmlformats.org/drawingml/2006/main" xmlns:r="http://schemas.openxmlformats.org/officeDocument/2006/relationships" xmlns:p="http://schemas.openxmlformats.org/presentationml/2006/main">
  <p:tag name="DVSHAPEID" val="fPfpKBfoa6V87XbeaDExvV"/>
</p:tagLst>
</file>

<file path=ppt/tags/tag33.xml><?xml version="1.0" encoding="utf-8"?>
<p:tagLst xmlns:a="http://schemas.openxmlformats.org/drawingml/2006/main" xmlns:r="http://schemas.openxmlformats.org/officeDocument/2006/relationships" xmlns:p="http://schemas.openxmlformats.org/presentationml/2006/main">
  <p:tag name="DVSHAPEID" val="R3QtbxlwCIPdnPIwAfXSiD"/>
</p:tagLst>
</file>

<file path=ppt/tags/tag330.xml><?xml version="1.0" encoding="utf-8"?>
<p:tagLst xmlns:a="http://schemas.openxmlformats.org/drawingml/2006/main" xmlns:r="http://schemas.openxmlformats.org/officeDocument/2006/relationships" xmlns:p="http://schemas.openxmlformats.org/presentationml/2006/main">
  <p:tag name="DVSHAPEID" val="xJSSboqR1Wm02kA0monmW5"/>
</p:tagLst>
</file>

<file path=ppt/tags/tag331.xml><?xml version="1.0" encoding="utf-8"?>
<p:tagLst xmlns:a="http://schemas.openxmlformats.org/drawingml/2006/main" xmlns:r="http://schemas.openxmlformats.org/officeDocument/2006/relationships" xmlns:p="http://schemas.openxmlformats.org/presentationml/2006/main">
  <p:tag name="DVSHAPEID" val="1mXvvzEvj8ZkhvwRqRXj4Z"/>
</p:tagLst>
</file>

<file path=ppt/tags/tag332.xml><?xml version="1.0" encoding="utf-8"?>
<p:tagLst xmlns:a="http://schemas.openxmlformats.org/drawingml/2006/main" xmlns:r="http://schemas.openxmlformats.org/officeDocument/2006/relationships" xmlns:p="http://schemas.openxmlformats.org/presentationml/2006/main">
  <p:tag name="DVSECTIONID" val="CR4tlK7DzYOH5uyhBsNcZF"/>
</p:tagLst>
</file>

<file path=ppt/tags/tag333.xml><?xml version="1.0" encoding="utf-8"?>
<p:tagLst xmlns:a="http://schemas.openxmlformats.org/drawingml/2006/main" xmlns:r="http://schemas.openxmlformats.org/officeDocument/2006/relationships" xmlns:p="http://schemas.openxmlformats.org/presentationml/2006/main">
  <p:tag name="DVSHAPEID" val="pGV44eUIhAgbncitxcwhwt"/>
</p:tagLst>
</file>

<file path=ppt/tags/tag334.xml><?xml version="1.0" encoding="utf-8"?>
<p:tagLst xmlns:a="http://schemas.openxmlformats.org/drawingml/2006/main" xmlns:r="http://schemas.openxmlformats.org/officeDocument/2006/relationships" xmlns:p="http://schemas.openxmlformats.org/presentationml/2006/main">
  <p:tag name="DVSHAPEID" val="F1KoOoNrJi5Yq64SGKcngL"/>
</p:tagLst>
</file>

<file path=ppt/tags/tag335.xml><?xml version="1.0" encoding="utf-8"?>
<p:tagLst xmlns:a="http://schemas.openxmlformats.org/drawingml/2006/main" xmlns:r="http://schemas.openxmlformats.org/officeDocument/2006/relationships" xmlns:p="http://schemas.openxmlformats.org/presentationml/2006/main">
  <p:tag name="DVSECTIONID" val="XNKjFgRfPLuRztSutc7XSj"/>
</p:tagLst>
</file>

<file path=ppt/tags/tag336.xml><?xml version="1.0" encoding="utf-8"?>
<p:tagLst xmlns:a="http://schemas.openxmlformats.org/drawingml/2006/main" xmlns:r="http://schemas.openxmlformats.org/officeDocument/2006/relationships" xmlns:p="http://schemas.openxmlformats.org/presentationml/2006/main">
  <p:tag name="DVSHAPEID" val="K7av5clmEeOugj6d7wpnFM"/>
</p:tagLst>
</file>

<file path=ppt/tags/tag337.xml><?xml version="1.0" encoding="utf-8"?>
<p:tagLst xmlns:a="http://schemas.openxmlformats.org/drawingml/2006/main" xmlns:r="http://schemas.openxmlformats.org/officeDocument/2006/relationships" xmlns:p="http://schemas.openxmlformats.org/presentationml/2006/main">
  <p:tag name="DVSHAPEID" val="Yo0cl6JB2MdrJY02U8l6LG"/>
</p:tagLst>
</file>

<file path=ppt/tags/tag338.xml><?xml version="1.0" encoding="utf-8"?>
<p:tagLst xmlns:a="http://schemas.openxmlformats.org/drawingml/2006/main" xmlns:r="http://schemas.openxmlformats.org/officeDocument/2006/relationships" xmlns:p="http://schemas.openxmlformats.org/presentationml/2006/main">
  <p:tag name="DVSHAPEID" val="wk8xWBt3X01X8LuTRfC3c1"/>
</p:tagLst>
</file>

<file path=ppt/tags/tag339.xml><?xml version="1.0" encoding="utf-8"?>
<p:tagLst xmlns:a="http://schemas.openxmlformats.org/drawingml/2006/main" xmlns:r="http://schemas.openxmlformats.org/officeDocument/2006/relationships" xmlns:p="http://schemas.openxmlformats.org/presentationml/2006/main">
  <p:tag name="DVSECTIONID" val="UTM27VJN5sCWTgI14RMk92"/>
</p:tagLst>
</file>

<file path=ppt/tags/tag34.xml><?xml version="1.0" encoding="utf-8"?>
<p:tagLst xmlns:a="http://schemas.openxmlformats.org/drawingml/2006/main" xmlns:r="http://schemas.openxmlformats.org/officeDocument/2006/relationships" xmlns:p="http://schemas.openxmlformats.org/presentationml/2006/main">
  <p:tag name="DVSHAPEID" val="KTVTozpZCyLiw1zeyX14PS"/>
</p:tagLst>
</file>

<file path=ppt/tags/tag340.xml><?xml version="1.0" encoding="utf-8"?>
<p:tagLst xmlns:a="http://schemas.openxmlformats.org/drawingml/2006/main" xmlns:r="http://schemas.openxmlformats.org/officeDocument/2006/relationships" xmlns:p="http://schemas.openxmlformats.org/presentationml/2006/main">
  <p:tag name="DVSHAPEID" val="PmDIQlKJw7eXN0kJbf00Mf"/>
</p:tagLst>
</file>

<file path=ppt/tags/tag341.xml><?xml version="1.0" encoding="utf-8"?>
<p:tagLst xmlns:a="http://schemas.openxmlformats.org/drawingml/2006/main" xmlns:r="http://schemas.openxmlformats.org/officeDocument/2006/relationships" xmlns:p="http://schemas.openxmlformats.org/presentationml/2006/main">
  <p:tag name="DVSHAPEID" val="hXW9woRRH1oF0xa7bKJcH6"/>
</p:tagLst>
</file>

<file path=ppt/tags/tag342.xml><?xml version="1.0" encoding="utf-8"?>
<p:tagLst xmlns:a="http://schemas.openxmlformats.org/drawingml/2006/main" xmlns:r="http://schemas.openxmlformats.org/officeDocument/2006/relationships" xmlns:p="http://schemas.openxmlformats.org/presentationml/2006/main">
  <p:tag name="DVSECTIONID" val="ceV5p6YB52MDSRwD8Wv1G2"/>
</p:tagLst>
</file>

<file path=ppt/tags/tag343.xml><?xml version="1.0" encoding="utf-8"?>
<p:tagLst xmlns:a="http://schemas.openxmlformats.org/drawingml/2006/main" xmlns:r="http://schemas.openxmlformats.org/officeDocument/2006/relationships" xmlns:p="http://schemas.openxmlformats.org/presentationml/2006/main">
  <p:tag name="DVSHAPEID" val="1UzhzBBMds7eXyk5JzlSfv"/>
</p:tagLst>
</file>

<file path=ppt/tags/tag344.xml><?xml version="1.0" encoding="utf-8"?>
<p:tagLst xmlns:a="http://schemas.openxmlformats.org/drawingml/2006/main" xmlns:r="http://schemas.openxmlformats.org/officeDocument/2006/relationships" xmlns:p="http://schemas.openxmlformats.org/presentationml/2006/main">
  <p:tag name="DVSHAPEID" val="usDfVRR6gpxepxV2UjNyOd"/>
</p:tagLst>
</file>

<file path=ppt/tags/tag345.xml><?xml version="1.0" encoding="utf-8"?>
<p:tagLst xmlns:a="http://schemas.openxmlformats.org/drawingml/2006/main" xmlns:r="http://schemas.openxmlformats.org/officeDocument/2006/relationships" xmlns:p="http://schemas.openxmlformats.org/presentationml/2006/main">
  <p:tag name="DVSECTIONID" val="eCzBLr7gayaSHy72vDPunz"/>
</p:tagLst>
</file>

<file path=ppt/tags/tag346.xml><?xml version="1.0" encoding="utf-8"?>
<p:tagLst xmlns:a="http://schemas.openxmlformats.org/drawingml/2006/main" xmlns:r="http://schemas.openxmlformats.org/officeDocument/2006/relationships" xmlns:p="http://schemas.openxmlformats.org/presentationml/2006/main">
  <p:tag name="DVSHAPEID" val="P8bDYvpbC3C3afElh2o23Y"/>
</p:tagLst>
</file>

<file path=ppt/tags/tag347.xml><?xml version="1.0" encoding="utf-8"?>
<p:tagLst xmlns:a="http://schemas.openxmlformats.org/drawingml/2006/main" xmlns:r="http://schemas.openxmlformats.org/officeDocument/2006/relationships" xmlns:p="http://schemas.openxmlformats.org/presentationml/2006/main">
  <p:tag name="DVSHAPEID" val="f659zALyFMPz30DLD7Es4Y"/>
</p:tagLst>
</file>

<file path=ppt/tags/tag348.xml><?xml version="1.0" encoding="utf-8"?>
<p:tagLst xmlns:a="http://schemas.openxmlformats.org/drawingml/2006/main" xmlns:r="http://schemas.openxmlformats.org/officeDocument/2006/relationships" xmlns:p="http://schemas.openxmlformats.org/presentationml/2006/main">
  <p:tag name="DVSECTIONID" val="9gnRvrJQP8m9ZivOlwtOSe"/>
</p:tagLst>
</file>

<file path=ppt/tags/tag349.xml><?xml version="1.0" encoding="utf-8"?>
<p:tagLst xmlns:a="http://schemas.openxmlformats.org/drawingml/2006/main" xmlns:r="http://schemas.openxmlformats.org/officeDocument/2006/relationships" xmlns:p="http://schemas.openxmlformats.org/presentationml/2006/main">
  <p:tag name="DVSHAPEID" val="HvyG55fMffFhgwmS7uwMRs"/>
</p:tagLst>
</file>

<file path=ppt/tags/tag35.xml><?xml version="1.0" encoding="utf-8"?>
<p:tagLst xmlns:a="http://schemas.openxmlformats.org/drawingml/2006/main" xmlns:r="http://schemas.openxmlformats.org/officeDocument/2006/relationships" xmlns:p="http://schemas.openxmlformats.org/presentationml/2006/main">
  <p:tag name="DVSHAPEID" val="Lz0j6ekhsbnejWxi9L6D6h"/>
</p:tagLst>
</file>

<file path=ppt/tags/tag350.xml><?xml version="1.0" encoding="utf-8"?>
<p:tagLst xmlns:a="http://schemas.openxmlformats.org/drawingml/2006/main" xmlns:r="http://schemas.openxmlformats.org/officeDocument/2006/relationships" xmlns:p="http://schemas.openxmlformats.org/presentationml/2006/main">
  <p:tag name="DVSHAPEID" val="WAclHHif97XaXYwahA5xyT"/>
</p:tagLst>
</file>

<file path=ppt/tags/tag351.xml><?xml version="1.0" encoding="utf-8"?>
<p:tagLst xmlns:a="http://schemas.openxmlformats.org/drawingml/2006/main" xmlns:r="http://schemas.openxmlformats.org/officeDocument/2006/relationships" xmlns:p="http://schemas.openxmlformats.org/presentationml/2006/main">
  <p:tag name="DVSECTIONID" val="s09Xw5qScbEEtidUWGxkJ2"/>
</p:tagLst>
</file>

<file path=ppt/tags/tag352.xml><?xml version="1.0" encoding="utf-8"?>
<p:tagLst xmlns:a="http://schemas.openxmlformats.org/drawingml/2006/main" xmlns:r="http://schemas.openxmlformats.org/officeDocument/2006/relationships" xmlns:p="http://schemas.openxmlformats.org/presentationml/2006/main">
  <p:tag name="DVSHAPEID" val="1FzIPH1tq30Gbum7jnIHZw"/>
</p:tagLst>
</file>

<file path=ppt/tags/tag353.xml><?xml version="1.0" encoding="utf-8"?>
<p:tagLst xmlns:a="http://schemas.openxmlformats.org/drawingml/2006/main" xmlns:r="http://schemas.openxmlformats.org/officeDocument/2006/relationships" xmlns:p="http://schemas.openxmlformats.org/presentationml/2006/main">
  <p:tag name="DVSHAPEID" val="Ep5psiAuSLZtcX6mgbhi4w"/>
</p:tagLst>
</file>

<file path=ppt/tags/tag354.xml><?xml version="1.0" encoding="utf-8"?>
<p:tagLst xmlns:a="http://schemas.openxmlformats.org/drawingml/2006/main" xmlns:r="http://schemas.openxmlformats.org/officeDocument/2006/relationships" xmlns:p="http://schemas.openxmlformats.org/presentationml/2006/main">
  <p:tag name="DVSECTIONID" val="vxzOwGhi1yHVNnHxVDpXWb"/>
</p:tagLst>
</file>

<file path=ppt/tags/tag355.xml><?xml version="1.0" encoding="utf-8"?>
<p:tagLst xmlns:a="http://schemas.openxmlformats.org/drawingml/2006/main" xmlns:r="http://schemas.openxmlformats.org/officeDocument/2006/relationships" xmlns:p="http://schemas.openxmlformats.org/presentationml/2006/main">
  <p:tag name="DVSHAPEID" val="2SrRCJX6xRHOfys4egASgi"/>
</p:tagLst>
</file>

<file path=ppt/tags/tag356.xml><?xml version="1.0" encoding="utf-8"?>
<p:tagLst xmlns:a="http://schemas.openxmlformats.org/drawingml/2006/main" xmlns:r="http://schemas.openxmlformats.org/officeDocument/2006/relationships" xmlns:p="http://schemas.openxmlformats.org/presentationml/2006/main">
  <p:tag name="DVSHAPEID" val="Ng9SNEZdSRb6G3uQddAiBt"/>
</p:tagLst>
</file>

<file path=ppt/tags/tag357.xml><?xml version="1.0" encoding="utf-8"?>
<p:tagLst xmlns:a="http://schemas.openxmlformats.org/drawingml/2006/main" xmlns:r="http://schemas.openxmlformats.org/officeDocument/2006/relationships" xmlns:p="http://schemas.openxmlformats.org/presentationml/2006/main">
  <p:tag name="DVSHAPEID" val="KOF8EIVa5O5J5bIKVi7kYQ"/>
</p:tagLst>
</file>

<file path=ppt/tags/tag358.xml><?xml version="1.0" encoding="utf-8"?>
<p:tagLst xmlns:a="http://schemas.openxmlformats.org/drawingml/2006/main" xmlns:r="http://schemas.openxmlformats.org/officeDocument/2006/relationships" xmlns:p="http://schemas.openxmlformats.org/presentationml/2006/main">
  <p:tag name="DVSHAPEID" val="C8Spzn3niXGjvlcF0ghILn"/>
</p:tagLst>
</file>

<file path=ppt/tags/tag359.xml><?xml version="1.0" encoding="utf-8"?>
<p:tagLst xmlns:a="http://schemas.openxmlformats.org/drawingml/2006/main" xmlns:r="http://schemas.openxmlformats.org/officeDocument/2006/relationships" xmlns:p="http://schemas.openxmlformats.org/presentationml/2006/main">
  <p:tag name="DVSHAPEID" val="1WXj8shhbguUbwfe8y7Iv7"/>
</p:tagLst>
</file>

<file path=ppt/tags/tag36.xml><?xml version="1.0" encoding="utf-8"?>
<p:tagLst xmlns:a="http://schemas.openxmlformats.org/drawingml/2006/main" xmlns:r="http://schemas.openxmlformats.org/officeDocument/2006/relationships" xmlns:p="http://schemas.openxmlformats.org/presentationml/2006/main">
  <p:tag name="DVSHAPEID" val="s4jGWlH0RdNS8lS4tbFl5z"/>
</p:tagLst>
</file>

<file path=ppt/tags/tag360.xml><?xml version="1.0" encoding="utf-8"?>
<p:tagLst xmlns:a="http://schemas.openxmlformats.org/drawingml/2006/main" xmlns:r="http://schemas.openxmlformats.org/officeDocument/2006/relationships" xmlns:p="http://schemas.openxmlformats.org/presentationml/2006/main">
  <p:tag name="DVSHAPEID" val="2LFnyghR3g4f7VrgfA60Mq"/>
</p:tagLst>
</file>

<file path=ppt/tags/tag361.xml><?xml version="1.0" encoding="utf-8"?>
<p:tagLst xmlns:a="http://schemas.openxmlformats.org/drawingml/2006/main" xmlns:r="http://schemas.openxmlformats.org/officeDocument/2006/relationships" xmlns:p="http://schemas.openxmlformats.org/presentationml/2006/main">
  <p:tag name="DVSHAPEID" val="PB9FpL7JA3RTTcDLU0Zkdd"/>
</p:tagLst>
</file>

<file path=ppt/tags/tag362.xml><?xml version="1.0" encoding="utf-8"?>
<p:tagLst xmlns:a="http://schemas.openxmlformats.org/drawingml/2006/main" xmlns:r="http://schemas.openxmlformats.org/officeDocument/2006/relationships" xmlns:p="http://schemas.openxmlformats.org/presentationml/2006/main">
  <p:tag name="DVSHAPEID" val="PWpjNSixBulCW4dSQwJkF0"/>
</p:tagLst>
</file>

<file path=ppt/tags/tag363.xml><?xml version="1.0" encoding="utf-8"?>
<p:tagLst xmlns:a="http://schemas.openxmlformats.org/drawingml/2006/main" xmlns:r="http://schemas.openxmlformats.org/officeDocument/2006/relationships" xmlns:p="http://schemas.openxmlformats.org/presentationml/2006/main">
  <p:tag name="DVSECTIONID" val="vkOdAqAMhxvqvCoHyJATa6"/>
</p:tagLst>
</file>

<file path=ppt/tags/tag364.xml><?xml version="1.0" encoding="utf-8"?>
<p:tagLst xmlns:a="http://schemas.openxmlformats.org/drawingml/2006/main" xmlns:r="http://schemas.openxmlformats.org/officeDocument/2006/relationships" xmlns:p="http://schemas.openxmlformats.org/presentationml/2006/main">
  <p:tag name="DVSHAPEID" val="3WE2OpZBbVTFRVhxopW6YW"/>
</p:tagLst>
</file>

<file path=ppt/tags/tag365.xml><?xml version="1.0" encoding="utf-8"?>
<p:tagLst xmlns:a="http://schemas.openxmlformats.org/drawingml/2006/main" xmlns:r="http://schemas.openxmlformats.org/officeDocument/2006/relationships" xmlns:p="http://schemas.openxmlformats.org/presentationml/2006/main">
  <p:tag name="DVSHAPEID" val="K9Gf5EgJBskam7qQcq2MbF"/>
</p:tagLst>
</file>

<file path=ppt/tags/tag366.xml><?xml version="1.0" encoding="utf-8"?>
<p:tagLst xmlns:a="http://schemas.openxmlformats.org/drawingml/2006/main" xmlns:r="http://schemas.openxmlformats.org/officeDocument/2006/relationships" xmlns:p="http://schemas.openxmlformats.org/presentationml/2006/main">
  <p:tag name="DVSECTIONID" val="WyuQcoLTUM6k2e0j6RHeh9"/>
</p:tagLst>
</file>

<file path=ppt/tags/tag367.xml><?xml version="1.0" encoding="utf-8"?>
<p:tagLst xmlns:a="http://schemas.openxmlformats.org/drawingml/2006/main" xmlns:r="http://schemas.openxmlformats.org/officeDocument/2006/relationships" xmlns:p="http://schemas.openxmlformats.org/presentationml/2006/main">
  <p:tag name="DVSHAPEID" val="B3FWFmjbYdAn2ueWIPxQ42"/>
</p:tagLst>
</file>

<file path=ppt/tags/tag368.xml><?xml version="1.0" encoding="utf-8"?>
<p:tagLst xmlns:a="http://schemas.openxmlformats.org/drawingml/2006/main" xmlns:r="http://schemas.openxmlformats.org/officeDocument/2006/relationships" xmlns:p="http://schemas.openxmlformats.org/presentationml/2006/main">
  <p:tag name="DVSHAPEID" val="hgcv4Biy3z44xCA8YTppu7"/>
</p:tagLst>
</file>

<file path=ppt/tags/tag369.xml><?xml version="1.0" encoding="utf-8"?>
<p:tagLst xmlns:a="http://schemas.openxmlformats.org/drawingml/2006/main" xmlns:r="http://schemas.openxmlformats.org/officeDocument/2006/relationships" xmlns:p="http://schemas.openxmlformats.org/presentationml/2006/main">
  <p:tag name="DVSHAPEID" val="1AHxKaKQAkGxuXKab23J7t"/>
</p:tagLst>
</file>

<file path=ppt/tags/tag37.xml><?xml version="1.0" encoding="utf-8"?>
<p:tagLst xmlns:a="http://schemas.openxmlformats.org/drawingml/2006/main" xmlns:r="http://schemas.openxmlformats.org/officeDocument/2006/relationships" xmlns:p="http://schemas.openxmlformats.org/presentationml/2006/main">
  <p:tag name="DVSHAPEID" val="ViIDHgNfXcLt7W0phYzrk9"/>
</p:tagLst>
</file>

<file path=ppt/tags/tag370.xml><?xml version="1.0" encoding="utf-8"?>
<p:tagLst xmlns:a="http://schemas.openxmlformats.org/drawingml/2006/main" xmlns:r="http://schemas.openxmlformats.org/officeDocument/2006/relationships" xmlns:p="http://schemas.openxmlformats.org/presentationml/2006/main">
  <p:tag name="DVSECTIONID" val="eLMmTwQLrjDyxh3NvjvlqU"/>
</p:tagLst>
</file>

<file path=ppt/tags/tag371.xml><?xml version="1.0" encoding="utf-8"?>
<p:tagLst xmlns:a="http://schemas.openxmlformats.org/drawingml/2006/main" xmlns:r="http://schemas.openxmlformats.org/officeDocument/2006/relationships" xmlns:p="http://schemas.openxmlformats.org/presentationml/2006/main">
  <p:tag name="DVSHAPEID" val="n6cXOSjcrsfxFs7lArqHEY"/>
</p:tagLst>
</file>

<file path=ppt/tags/tag372.xml><?xml version="1.0" encoding="utf-8"?>
<p:tagLst xmlns:a="http://schemas.openxmlformats.org/drawingml/2006/main" xmlns:r="http://schemas.openxmlformats.org/officeDocument/2006/relationships" xmlns:p="http://schemas.openxmlformats.org/presentationml/2006/main">
  <p:tag name="DVSHAPEID" val="iQ5QWNBCSSnmj6awC6xVvw"/>
</p:tagLst>
</file>

<file path=ppt/tags/tag38.xml><?xml version="1.0" encoding="utf-8"?>
<p:tagLst xmlns:a="http://schemas.openxmlformats.org/drawingml/2006/main" xmlns:r="http://schemas.openxmlformats.org/officeDocument/2006/relationships" xmlns:p="http://schemas.openxmlformats.org/presentationml/2006/main">
  <p:tag name="DVSHAPEID" val="qrNbp4iVXKbT91YjErdBgB"/>
</p:tagLst>
</file>

<file path=ppt/tags/tag39.xml><?xml version="1.0" encoding="utf-8"?>
<p:tagLst xmlns:a="http://schemas.openxmlformats.org/drawingml/2006/main" xmlns:r="http://schemas.openxmlformats.org/officeDocument/2006/relationships" xmlns:p="http://schemas.openxmlformats.org/presentationml/2006/main">
  <p:tag name="DVSHAPEID" val="6EeW43UHLDeLRgPvRIX2e1"/>
</p:tagLst>
</file>

<file path=ppt/tags/tag4.xml><?xml version="1.0" encoding="utf-8"?>
<p:tagLst xmlns:a="http://schemas.openxmlformats.org/drawingml/2006/main" xmlns:r="http://schemas.openxmlformats.org/officeDocument/2006/relationships" xmlns:p="http://schemas.openxmlformats.org/presentationml/2006/main">
  <p:tag name="DVSHAPEID" val="MJIZPPqI10dvSDpuOxavqn"/>
</p:tagLst>
</file>

<file path=ppt/tags/tag40.xml><?xml version="1.0" encoding="utf-8"?>
<p:tagLst xmlns:a="http://schemas.openxmlformats.org/drawingml/2006/main" xmlns:r="http://schemas.openxmlformats.org/officeDocument/2006/relationships" xmlns:p="http://schemas.openxmlformats.org/presentationml/2006/main">
  <p:tag name="DVSHAPEID" val="heMYrXk8eITOl8Xs0e0gZy"/>
</p:tagLst>
</file>

<file path=ppt/tags/tag41.xml><?xml version="1.0" encoding="utf-8"?>
<p:tagLst xmlns:a="http://schemas.openxmlformats.org/drawingml/2006/main" xmlns:r="http://schemas.openxmlformats.org/officeDocument/2006/relationships" xmlns:p="http://schemas.openxmlformats.org/presentationml/2006/main">
  <p:tag name="DVSHAPEID" val="xDI7nPLzd2V4dzfAjComAF"/>
</p:tagLst>
</file>

<file path=ppt/tags/tag42.xml><?xml version="1.0" encoding="utf-8"?>
<p:tagLst xmlns:a="http://schemas.openxmlformats.org/drawingml/2006/main" xmlns:r="http://schemas.openxmlformats.org/officeDocument/2006/relationships" xmlns:p="http://schemas.openxmlformats.org/presentationml/2006/main">
  <p:tag name="DVSECTIONID" val="CHZi6qfxtRfYDdGqugFYLF"/>
</p:tagLst>
</file>

<file path=ppt/tags/tag43.xml><?xml version="1.0" encoding="utf-8"?>
<p:tagLst xmlns:a="http://schemas.openxmlformats.org/drawingml/2006/main" xmlns:r="http://schemas.openxmlformats.org/officeDocument/2006/relationships" xmlns:p="http://schemas.openxmlformats.org/presentationml/2006/main">
  <p:tag name="DVSHAPEID" val="3DqMgRtb4DrcBEVA6N4X4D"/>
</p:tagLst>
</file>

<file path=ppt/tags/tag44.xml><?xml version="1.0" encoding="utf-8"?>
<p:tagLst xmlns:a="http://schemas.openxmlformats.org/drawingml/2006/main" xmlns:r="http://schemas.openxmlformats.org/officeDocument/2006/relationships" xmlns:p="http://schemas.openxmlformats.org/presentationml/2006/main">
  <p:tag name="DVSHAPEID" val="zqSIWFBmY7s3c7wvELAIiw"/>
</p:tagLst>
</file>

<file path=ppt/tags/tag45.xml><?xml version="1.0" encoding="utf-8"?>
<p:tagLst xmlns:a="http://schemas.openxmlformats.org/drawingml/2006/main" xmlns:r="http://schemas.openxmlformats.org/officeDocument/2006/relationships" xmlns:p="http://schemas.openxmlformats.org/presentationml/2006/main">
  <p:tag name="DVSECTIONID" val="41a4n8zfjunYMac2RIXzir"/>
</p:tagLst>
</file>

<file path=ppt/tags/tag46.xml><?xml version="1.0" encoding="utf-8"?>
<p:tagLst xmlns:a="http://schemas.openxmlformats.org/drawingml/2006/main" xmlns:r="http://schemas.openxmlformats.org/officeDocument/2006/relationships" xmlns:p="http://schemas.openxmlformats.org/presentationml/2006/main">
  <p:tag name="DVSHAPEID" val="41gkk61YqF3yOGJxZ1tBdK"/>
</p:tagLst>
</file>

<file path=ppt/tags/tag47.xml><?xml version="1.0" encoding="utf-8"?>
<p:tagLst xmlns:a="http://schemas.openxmlformats.org/drawingml/2006/main" xmlns:r="http://schemas.openxmlformats.org/officeDocument/2006/relationships" xmlns:p="http://schemas.openxmlformats.org/presentationml/2006/main">
  <p:tag name="DVSHAPEID" val="bm0f8HFNaIjMH1ggMJKa9b"/>
</p:tagLst>
</file>

<file path=ppt/tags/tag48.xml><?xml version="1.0" encoding="utf-8"?>
<p:tagLst xmlns:a="http://schemas.openxmlformats.org/drawingml/2006/main" xmlns:r="http://schemas.openxmlformats.org/officeDocument/2006/relationships" xmlns:p="http://schemas.openxmlformats.org/presentationml/2006/main">
  <p:tag name="DVSHAPEID" val="k09ZlouN4hJjPUj4XjjDuk"/>
</p:tagLst>
</file>

<file path=ppt/tags/tag49.xml><?xml version="1.0" encoding="utf-8"?>
<p:tagLst xmlns:a="http://schemas.openxmlformats.org/drawingml/2006/main" xmlns:r="http://schemas.openxmlformats.org/officeDocument/2006/relationships" xmlns:p="http://schemas.openxmlformats.org/presentationml/2006/main">
  <p:tag name="DVSHAPEID" val="3nbmXHMqRwGZM80D7LykrF"/>
</p:tagLst>
</file>

<file path=ppt/tags/tag5.xml><?xml version="1.0" encoding="utf-8"?>
<p:tagLst xmlns:a="http://schemas.openxmlformats.org/drawingml/2006/main" xmlns:r="http://schemas.openxmlformats.org/officeDocument/2006/relationships" xmlns:p="http://schemas.openxmlformats.org/presentationml/2006/main">
  <p:tag name="DVSHAPEID" val="DrIxPb1LFNvXxDRxlVzD7S"/>
</p:tagLst>
</file>

<file path=ppt/tags/tag50.xml><?xml version="1.0" encoding="utf-8"?>
<p:tagLst xmlns:a="http://schemas.openxmlformats.org/drawingml/2006/main" xmlns:r="http://schemas.openxmlformats.org/officeDocument/2006/relationships" xmlns:p="http://schemas.openxmlformats.org/presentationml/2006/main">
  <p:tag name="DVSHAPEID" val="IPSjYOX2k8FbXBvULxXpc4"/>
</p:tagLst>
</file>

<file path=ppt/tags/tag51.xml><?xml version="1.0" encoding="utf-8"?>
<p:tagLst xmlns:a="http://schemas.openxmlformats.org/drawingml/2006/main" xmlns:r="http://schemas.openxmlformats.org/officeDocument/2006/relationships" xmlns:p="http://schemas.openxmlformats.org/presentationml/2006/main">
  <p:tag name="DVSHAPEID" val="j2eY8I9xNkAnEmtDJYtPcy"/>
</p:tagLst>
</file>

<file path=ppt/tags/tag52.xml><?xml version="1.0" encoding="utf-8"?>
<p:tagLst xmlns:a="http://schemas.openxmlformats.org/drawingml/2006/main" xmlns:r="http://schemas.openxmlformats.org/officeDocument/2006/relationships" xmlns:p="http://schemas.openxmlformats.org/presentationml/2006/main">
  <p:tag name="DVSHAPEID" val="jAap7c00m1tDwQ5ZFfSMkl"/>
</p:tagLst>
</file>

<file path=ppt/tags/tag53.xml><?xml version="1.0" encoding="utf-8"?>
<p:tagLst xmlns:a="http://schemas.openxmlformats.org/drawingml/2006/main" xmlns:r="http://schemas.openxmlformats.org/officeDocument/2006/relationships" xmlns:p="http://schemas.openxmlformats.org/presentationml/2006/main">
  <p:tag name="DVSHAPEID" val="AAW9r7OZWnSLIEOIAWxNXz"/>
</p:tagLst>
</file>

<file path=ppt/tags/tag54.xml><?xml version="1.0" encoding="utf-8"?>
<p:tagLst xmlns:a="http://schemas.openxmlformats.org/drawingml/2006/main" xmlns:r="http://schemas.openxmlformats.org/officeDocument/2006/relationships" xmlns:p="http://schemas.openxmlformats.org/presentationml/2006/main">
  <p:tag name="DVSHAPEID" val="U0PDyKidWpdYZztYLScn56"/>
</p:tagLst>
</file>

<file path=ppt/tags/tag55.xml><?xml version="1.0" encoding="utf-8"?>
<p:tagLst xmlns:a="http://schemas.openxmlformats.org/drawingml/2006/main" xmlns:r="http://schemas.openxmlformats.org/officeDocument/2006/relationships" xmlns:p="http://schemas.openxmlformats.org/presentationml/2006/main">
  <p:tag name="DVSHAPEID" val="LL7qbWFWfxn1GVjNz3GIqt"/>
</p:tagLst>
</file>

<file path=ppt/tags/tag56.xml><?xml version="1.0" encoding="utf-8"?>
<p:tagLst xmlns:a="http://schemas.openxmlformats.org/drawingml/2006/main" xmlns:r="http://schemas.openxmlformats.org/officeDocument/2006/relationships" xmlns:p="http://schemas.openxmlformats.org/presentationml/2006/main">
  <p:tag name="DVSHAPEID" val="yJEefCbEAAuNf4w7yly0aF"/>
</p:tagLst>
</file>

<file path=ppt/tags/tag57.xml><?xml version="1.0" encoding="utf-8"?>
<p:tagLst xmlns:a="http://schemas.openxmlformats.org/drawingml/2006/main" xmlns:r="http://schemas.openxmlformats.org/officeDocument/2006/relationships" xmlns:p="http://schemas.openxmlformats.org/presentationml/2006/main">
  <p:tag name="DVSHAPEID" val="e1YHhIfJQ3B01069lgjmE2"/>
</p:tagLst>
</file>

<file path=ppt/tags/tag58.xml><?xml version="1.0" encoding="utf-8"?>
<p:tagLst xmlns:a="http://schemas.openxmlformats.org/drawingml/2006/main" xmlns:r="http://schemas.openxmlformats.org/officeDocument/2006/relationships" xmlns:p="http://schemas.openxmlformats.org/presentationml/2006/main">
  <p:tag name="DVSECTIONID" val="fOAOyFz6pEVXCX8236XdxL"/>
</p:tagLst>
</file>

<file path=ppt/tags/tag59.xml><?xml version="1.0" encoding="utf-8"?>
<p:tagLst xmlns:a="http://schemas.openxmlformats.org/drawingml/2006/main" xmlns:r="http://schemas.openxmlformats.org/officeDocument/2006/relationships" xmlns:p="http://schemas.openxmlformats.org/presentationml/2006/main">
  <p:tag name="DVSHAPEID" val="Ykf4CZ4yfuTpKIo95THEcJ"/>
</p:tagLst>
</file>

<file path=ppt/tags/tag6.xml><?xml version="1.0" encoding="utf-8"?>
<p:tagLst xmlns:a="http://schemas.openxmlformats.org/drawingml/2006/main" xmlns:r="http://schemas.openxmlformats.org/officeDocument/2006/relationships" xmlns:p="http://schemas.openxmlformats.org/presentationml/2006/main">
  <p:tag name="DVSHAPEID" val="v7iI40jugV6i0SwxHjg9hD"/>
</p:tagLst>
</file>

<file path=ppt/tags/tag60.xml><?xml version="1.0" encoding="utf-8"?>
<p:tagLst xmlns:a="http://schemas.openxmlformats.org/drawingml/2006/main" xmlns:r="http://schemas.openxmlformats.org/officeDocument/2006/relationships" xmlns:p="http://schemas.openxmlformats.org/presentationml/2006/main">
  <p:tag name="DVSHAPEID" val="akhjQzvtOyVTYwShZErGkd"/>
</p:tagLst>
</file>

<file path=ppt/tags/tag61.xml><?xml version="1.0" encoding="utf-8"?>
<p:tagLst xmlns:a="http://schemas.openxmlformats.org/drawingml/2006/main" xmlns:r="http://schemas.openxmlformats.org/officeDocument/2006/relationships" xmlns:p="http://schemas.openxmlformats.org/presentationml/2006/main">
  <p:tag name="DVSHAPEID" val="U0g9ZxLKEy2eaVNi9u2LFl"/>
</p:tagLst>
</file>

<file path=ppt/tags/tag62.xml><?xml version="1.0" encoding="utf-8"?>
<p:tagLst xmlns:a="http://schemas.openxmlformats.org/drawingml/2006/main" xmlns:r="http://schemas.openxmlformats.org/officeDocument/2006/relationships" xmlns:p="http://schemas.openxmlformats.org/presentationml/2006/main">
  <p:tag name="DVSHAPEID" val="uQJSgOT2cvpWpg3HAXH4Tn"/>
</p:tagLst>
</file>

<file path=ppt/tags/tag63.xml><?xml version="1.0" encoding="utf-8"?>
<p:tagLst xmlns:a="http://schemas.openxmlformats.org/drawingml/2006/main" xmlns:r="http://schemas.openxmlformats.org/officeDocument/2006/relationships" xmlns:p="http://schemas.openxmlformats.org/presentationml/2006/main">
  <p:tag name="DVSHAPEID" val="RKlXtHuXDyxzvpp7hXQBlx"/>
</p:tagLst>
</file>

<file path=ppt/tags/tag64.xml><?xml version="1.0" encoding="utf-8"?>
<p:tagLst xmlns:a="http://schemas.openxmlformats.org/drawingml/2006/main" xmlns:r="http://schemas.openxmlformats.org/officeDocument/2006/relationships" xmlns:p="http://schemas.openxmlformats.org/presentationml/2006/main">
  <p:tag name="DVSHAPEID" val="OdvwfsU43Br7ZZwjkbxfRQ"/>
</p:tagLst>
</file>

<file path=ppt/tags/tag65.xml><?xml version="1.0" encoding="utf-8"?>
<p:tagLst xmlns:a="http://schemas.openxmlformats.org/drawingml/2006/main" xmlns:r="http://schemas.openxmlformats.org/officeDocument/2006/relationships" xmlns:p="http://schemas.openxmlformats.org/presentationml/2006/main">
  <p:tag name="DVSHAPEID" val="oPLDhsGKdh1jV7rXs22zvW"/>
</p:tagLst>
</file>

<file path=ppt/tags/tag66.xml><?xml version="1.0" encoding="utf-8"?>
<p:tagLst xmlns:a="http://schemas.openxmlformats.org/drawingml/2006/main" xmlns:r="http://schemas.openxmlformats.org/officeDocument/2006/relationships" xmlns:p="http://schemas.openxmlformats.org/presentationml/2006/main">
  <p:tag name="DVSHAPEID" val="8opqAXCE36FYPGLBaroin9"/>
</p:tagLst>
</file>

<file path=ppt/tags/tag67.xml><?xml version="1.0" encoding="utf-8"?>
<p:tagLst xmlns:a="http://schemas.openxmlformats.org/drawingml/2006/main" xmlns:r="http://schemas.openxmlformats.org/officeDocument/2006/relationships" xmlns:p="http://schemas.openxmlformats.org/presentationml/2006/main">
  <p:tag name="DVSHAPEID" val="5G4oSnJvcilsHmeRRJ8ydU"/>
</p:tagLst>
</file>

<file path=ppt/tags/tag68.xml><?xml version="1.0" encoding="utf-8"?>
<p:tagLst xmlns:a="http://schemas.openxmlformats.org/drawingml/2006/main" xmlns:r="http://schemas.openxmlformats.org/officeDocument/2006/relationships" xmlns:p="http://schemas.openxmlformats.org/presentationml/2006/main">
  <p:tag name="DVSHAPEID" val="EXiLbQSBaczYjJmb5eVyUn"/>
</p:tagLst>
</file>

<file path=ppt/tags/tag69.xml><?xml version="1.0" encoding="utf-8"?>
<p:tagLst xmlns:a="http://schemas.openxmlformats.org/drawingml/2006/main" xmlns:r="http://schemas.openxmlformats.org/officeDocument/2006/relationships" xmlns:p="http://schemas.openxmlformats.org/presentationml/2006/main">
  <p:tag name="DVSHAPEID" val="CmZpnjAFaOVa1666bSDB78"/>
</p:tagLst>
</file>

<file path=ppt/tags/tag7.xml><?xml version="1.0" encoding="utf-8"?>
<p:tagLst xmlns:a="http://schemas.openxmlformats.org/drawingml/2006/main" xmlns:r="http://schemas.openxmlformats.org/officeDocument/2006/relationships" xmlns:p="http://schemas.openxmlformats.org/presentationml/2006/main">
  <p:tag name="DVSHAPEID" val="Q0wSYBsD5OcKWAf660sawA"/>
</p:tagLst>
</file>

<file path=ppt/tags/tag70.xml><?xml version="1.0" encoding="utf-8"?>
<p:tagLst xmlns:a="http://schemas.openxmlformats.org/drawingml/2006/main" xmlns:r="http://schemas.openxmlformats.org/officeDocument/2006/relationships" xmlns:p="http://schemas.openxmlformats.org/presentationml/2006/main">
  <p:tag name="DVSHAPEID" val="TI2uuFDTDF0gkVMMty0v2K"/>
</p:tagLst>
</file>

<file path=ppt/tags/tag71.xml><?xml version="1.0" encoding="utf-8"?>
<p:tagLst xmlns:a="http://schemas.openxmlformats.org/drawingml/2006/main" xmlns:r="http://schemas.openxmlformats.org/officeDocument/2006/relationships" xmlns:p="http://schemas.openxmlformats.org/presentationml/2006/main">
  <p:tag name="DVSHAPEID" val="38Hf5Y32VjfutgmSOU1hag"/>
</p:tagLst>
</file>

<file path=ppt/tags/tag72.xml><?xml version="1.0" encoding="utf-8"?>
<p:tagLst xmlns:a="http://schemas.openxmlformats.org/drawingml/2006/main" xmlns:r="http://schemas.openxmlformats.org/officeDocument/2006/relationships" xmlns:p="http://schemas.openxmlformats.org/presentationml/2006/main">
  <p:tag name="DVSHAPEID" val="aLMakpo4AC68EUMfzFPAKH"/>
</p:tagLst>
</file>

<file path=ppt/tags/tag73.xml><?xml version="1.0" encoding="utf-8"?>
<p:tagLst xmlns:a="http://schemas.openxmlformats.org/drawingml/2006/main" xmlns:r="http://schemas.openxmlformats.org/officeDocument/2006/relationships" xmlns:p="http://schemas.openxmlformats.org/presentationml/2006/main">
  <p:tag name="DVSHAPEID" val="0PrvqAJ6tKANYWsVDEDQID"/>
</p:tagLst>
</file>

<file path=ppt/tags/tag74.xml><?xml version="1.0" encoding="utf-8"?>
<p:tagLst xmlns:a="http://schemas.openxmlformats.org/drawingml/2006/main" xmlns:r="http://schemas.openxmlformats.org/officeDocument/2006/relationships" xmlns:p="http://schemas.openxmlformats.org/presentationml/2006/main">
  <p:tag name="DVSHAPEID" val="olCr5zkmrAwtKWIPYOkt8l"/>
</p:tagLst>
</file>

<file path=ppt/tags/tag75.xml><?xml version="1.0" encoding="utf-8"?>
<p:tagLst xmlns:a="http://schemas.openxmlformats.org/drawingml/2006/main" xmlns:r="http://schemas.openxmlformats.org/officeDocument/2006/relationships" xmlns:p="http://schemas.openxmlformats.org/presentationml/2006/main">
  <p:tag name="DVSHAPEID" val="xRWQME1bWTYnr5TYuaM7j0"/>
</p:tagLst>
</file>

<file path=ppt/tags/tag76.xml><?xml version="1.0" encoding="utf-8"?>
<p:tagLst xmlns:a="http://schemas.openxmlformats.org/drawingml/2006/main" xmlns:r="http://schemas.openxmlformats.org/officeDocument/2006/relationships" xmlns:p="http://schemas.openxmlformats.org/presentationml/2006/main">
  <p:tag name="DVSHAPEID" val="gvcwcOFPvfv3NKvfMFkfDC"/>
</p:tagLst>
</file>

<file path=ppt/tags/tag77.xml><?xml version="1.0" encoding="utf-8"?>
<p:tagLst xmlns:a="http://schemas.openxmlformats.org/drawingml/2006/main" xmlns:r="http://schemas.openxmlformats.org/officeDocument/2006/relationships" xmlns:p="http://schemas.openxmlformats.org/presentationml/2006/main">
  <p:tag name="DVSHAPEID" val="umuCV0jaH01xArEgsdw6nJ"/>
</p:tagLst>
</file>

<file path=ppt/tags/tag78.xml><?xml version="1.0" encoding="utf-8"?>
<p:tagLst xmlns:a="http://schemas.openxmlformats.org/drawingml/2006/main" xmlns:r="http://schemas.openxmlformats.org/officeDocument/2006/relationships" xmlns:p="http://schemas.openxmlformats.org/presentationml/2006/main">
  <p:tag name="DVSHAPEID" val="Roi9tfn6N4mE0P1zSFwlxu"/>
</p:tagLst>
</file>

<file path=ppt/tags/tag79.xml><?xml version="1.0" encoding="utf-8"?>
<p:tagLst xmlns:a="http://schemas.openxmlformats.org/drawingml/2006/main" xmlns:r="http://schemas.openxmlformats.org/officeDocument/2006/relationships" xmlns:p="http://schemas.openxmlformats.org/presentationml/2006/main">
  <p:tag name="DVSHAPEID" val="1g93Bwd7IweLv6kMw4MBdX"/>
</p:tagLst>
</file>

<file path=ppt/tags/tag8.xml><?xml version="1.0" encoding="utf-8"?>
<p:tagLst xmlns:a="http://schemas.openxmlformats.org/drawingml/2006/main" xmlns:r="http://schemas.openxmlformats.org/officeDocument/2006/relationships" xmlns:p="http://schemas.openxmlformats.org/presentationml/2006/main">
  <p:tag name="DVSHAPEID" val="RfCY1NdgmXAShhcc2I2CQi"/>
</p:tagLst>
</file>

<file path=ppt/tags/tag80.xml><?xml version="1.0" encoding="utf-8"?>
<p:tagLst xmlns:a="http://schemas.openxmlformats.org/drawingml/2006/main" xmlns:r="http://schemas.openxmlformats.org/officeDocument/2006/relationships" xmlns:p="http://schemas.openxmlformats.org/presentationml/2006/main">
  <p:tag name="DVSHAPEID" val="aWqOeSlRA2bmm1ZpERTGlQ"/>
</p:tagLst>
</file>

<file path=ppt/tags/tag81.xml><?xml version="1.0" encoding="utf-8"?>
<p:tagLst xmlns:a="http://schemas.openxmlformats.org/drawingml/2006/main" xmlns:r="http://schemas.openxmlformats.org/officeDocument/2006/relationships" xmlns:p="http://schemas.openxmlformats.org/presentationml/2006/main">
  <p:tag name="DVSECTIONID" val="AErweroW1cnDMluzAUGd4I"/>
</p:tagLst>
</file>

<file path=ppt/tags/tag82.xml><?xml version="1.0" encoding="utf-8"?>
<p:tagLst xmlns:a="http://schemas.openxmlformats.org/drawingml/2006/main" xmlns:r="http://schemas.openxmlformats.org/officeDocument/2006/relationships" xmlns:p="http://schemas.openxmlformats.org/presentationml/2006/main">
  <p:tag name="DVSHAPEID" val="sLGrhXGw8OJj2sm0lyl8C7"/>
</p:tagLst>
</file>

<file path=ppt/tags/tag83.xml><?xml version="1.0" encoding="utf-8"?>
<p:tagLst xmlns:a="http://schemas.openxmlformats.org/drawingml/2006/main" xmlns:r="http://schemas.openxmlformats.org/officeDocument/2006/relationships" xmlns:p="http://schemas.openxmlformats.org/presentationml/2006/main">
  <p:tag name="DVSHAPEID" val="pjvi9HXI5P0kPb6kzCSnl6"/>
</p:tagLst>
</file>

<file path=ppt/tags/tag84.xml><?xml version="1.0" encoding="utf-8"?>
<p:tagLst xmlns:a="http://schemas.openxmlformats.org/drawingml/2006/main" xmlns:r="http://schemas.openxmlformats.org/officeDocument/2006/relationships" xmlns:p="http://schemas.openxmlformats.org/presentationml/2006/main">
  <p:tag name="DVSHAPEID" val="tm9IzhFui57klmWZNYypIU"/>
</p:tagLst>
</file>

<file path=ppt/tags/tag85.xml><?xml version="1.0" encoding="utf-8"?>
<p:tagLst xmlns:a="http://schemas.openxmlformats.org/drawingml/2006/main" xmlns:r="http://schemas.openxmlformats.org/officeDocument/2006/relationships" xmlns:p="http://schemas.openxmlformats.org/presentationml/2006/main">
  <p:tag name="DVSHAPEID" val="iIDbT1YJgeLjP98r8F3BwV"/>
</p:tagLst>
</file>

<file path=ppt/tags/tag86.xml><?xml version="1.0" encoding="utf-8"?>
<p:tagLst xmlns:a="http://schemas.openxmlformats.org/drawingml/2006/main" xmlns:r="http://schemas.openxmlformats.org/officeDocument/2006/relationships" xmlns:p="http://schemas.openxmlformats.org/presentationml/2006/main">
  <p:tag name="DVSECTIONID" val="3PxeUPFQC4TteVm1q7HtDI"/>
</p:tagLst>
</file>

<file path=ppt/tags/tag87.xml><?xml version="1.0" encoding="utf-8"?>
<p:tagLst xmlns:a="http://schemas.openxmlformats.org/drawingml/2006/main" xmlns:r="http://schemas.openxmlformats.org/officeDocument/2006/relationships" xmlns:p="http://schemas.openxmlformats.org/presentationml/2006/main">
  <p:tag name="DVSHAPEID" val="bFVW3d17EttJ6gH805AX2q"/>
</p:tagLst>
</file>

<file path=ppt/tags/tag88.xml><?xml version="1.0" encoding="utf-8"?>
<p:tagLst xmlns:a="http://schemas.openxmlformats.org/drawingml/2006/main" xmlns:r="http://schemas.openxmlformats.org/officeDocument/2006/relationships" xmlns:p="http://schemas.openxmlformats.org/presentationml/2006/main">
  <p:tag name="DVSHAPEID" val="iccxW2DshtfF4qMpG4nXhB"/>
</p:tagLst>
</file>

<file path=ppt/tags/tag89.xml><?xml version="1.0" encoding="utf-8"?>
<p:tagLst xmlns:a="http://schemas.openxmlformats.org/drawingml/2006/main" xmlns:r="http://schemas.openxmlformats.org/officeDocument/2006/relationships" xmlns:p="http://schemas.openxmlformats.org/presentationml/2006/main">
  <p:tag name="DVSHAPEID" val="QcGXTBrYlCeKnIJvhYtcbZ"/>
</p:tagLst>
</file>

<file path=ppt/tags/tag9.xml><?xml version="1.0" encoding="utf-8"?>
<p:tagLst xmlns:a="http://schemas.openxmlformats.org/drawingml/2006/main" xmlns:r="http://schemas.openxmlformats.org/officeDocument/2006/relationships" xmlns:p="http://schemas.openxmlformats.org/presentationml/2006/main">
  <p:tag name="DVSHAPEID" val="93jYUTYK8TKy9m26vC36gt"/>
</p:tagLst>
</file>

<file path=ppt/tags/tag90.xml><?xml version="1.0" encoding="utf-8"?>
<p:tagLst xmlns:a="http://schemas.openxmlformats.org/drawingml/2006/main" xmlns:r="http://schemas.openxmlformats.org/officeDocument/2006/relationships" xmlns:p="http://schemas.openxmlformats.org/presentationml/2006/main">
  <p:tag name="DVSHAPEID" val="urcglAowz48Gm0QY820j8C"/>
</p:tagLst>
</file>

<file path=ppt/tags/tag91.xml><?xml version="1.0" encoding="utf-8"?>
<p:tagLst xmlns:a="http://schemas.openxmlformats.org/drawingml/2006/main" xmlns:r="http://schemas.openxmlformats.org/officeDocument/2006/relationships" xmlns:p="http://schemas.openxmlformats.org/presentationml/2006/main">
  <p:tag name="DVSHAPEID" val="rj33GbMpt5qQIeKCfRzP39"/>
</p:tagLst>
</file>

<file path=ppt/tags/tag92.xml><?xml version="1.0" encoding="utf-8"?>
<p:tagLst xmlns:a="http://schemas.openxmlformats.org/drawingml/2006/main" xmlns:r="http://schemas.openxmlformats.org/officeDocument/2006/relationships" xmlns:p="http://schemas.openxmlformats.org/presentationml/2006/main">
  <p:tag name="DVSHAPEID" val="BGmIEjPrbRRR0TdiTdJ9A3"/>
</p:tagLst>
</file>

<file path=ppt/tags/tag93.xml><?xml version="1.0" encoding="utf-8"?>
<p:tagLst xmlns:a="http://schemas.openxmlformats.org/drawingml/2006/main" xmlns:r="http://schemas.openxmlformats.org/officeDocument/2006/relationships" xmlns:p="http://schemas.openxmlformats.org/presentationml/2006/main">
  <p:tag name="DVSHAPEID" val="gwiBdwM8KiyhHmHXwtz2Uy"/>
</p:tagLst>
</file>

<file path=ppt/tags/tag94.xml><?xml version="1.0" encoding="utf-8"?>
<p:tagLst xmlns:a="http://schemas.openxmlformats.org/drawingml/2006/main" xmlns:r="http://schemas.openxmlformats.org/officeDocument/2006/relationships" xmlns:p="http://schemas.openxmlformats.org/presentationml/2006/main">
  <p:tag name="DVSHAPEID" val="YQeRpXYm5TyyqQq35jE27z"/>
</p:tagLst>
</file>

<file path=ppt/tags/tag95.xml><?xml version="1.0" encoding="utf-8"?>
<p:tagLst xmlns:a="http://schemas.openxmlformats.org/drawingml/2006/main" xmlns:r="http://schemas.openxmlformats.org/officeDocument/2006/relationships" xmlns:p="http://schemas.openxmlformats.org/presentationml/2006/main">
  <p:tag name="DVSHAPEID" val="jJbQAVHgAy8Ixrnm7PandF"/>
</p:tagLst>
</file>

<file path=ppt/tags/tag96.xml><?xml version="1.0" encoding="utf-8"?>
<p:tagLst xmlns:a="http://schemas.openxmlformats.org/drawingml/2006/main" xmlns:r="http://schemas.openxmlformats.org/officeDocument/2006/relationships" xmlns:p="http://schemas.openxmlformats.org/presentationml/2006/main">
  <p:tag name="DVSHAPEID" val="I8WQwtognRqpxvFym2EPj0"/>
</p:tagLst>
</file>

<file path=ppt/tags/tag97.xml><?xml version="1.0" encoding="utf-8"?>
<p:tagLst xmlns:a="http://schemas.openxmlformats.org/drawingml/2006/main" xmlns:r="http://schemas.openxmlformats.org/officeDocument/2006/relationships" xmlns:p="http://schemas.openxmlformats.org/presentationml/2006/main">
  <p:tag name="DVSHAPEID" val="pHiZFIbPRKlE03TKpdRjbh"/>
</p:tagLst>
</file>

<file path=ppt/tags/tag98.xml><?xml version="1.0" encoding="utf-8"?>
<p:tagLst xmlns:a="http://schemas.openxmlformats.org/drawingml/2006/main" xmlns:r="http://schemas.openxmlformats.org/officeDocument/2006/relationships" xmlns:p="http://schemas.openxmlformats.org/presentationml/2006/main">
  <p:tag name="DVSHAPEID" val="h8USGzs8JnlIIfxxOF4xZG"/>
</p:tagLst>
</file>

<file path=ppt/tags/tag99.xml><?xml version="1.0" encoding="utf-8"?>
<p:tagLst xmlns:a="http://schemas.openxmlformats.org/drawingml/2006/main" xmlns:r="http://schemas.openxmlformats.org/officeDocument/2006/relationships" xmlns:p="http://schemas.openxmlformats.org/presentationml/2006/main">
  <p:tag name="DVSHAPEID" val="3TuCECDrYZP8pa5M2CmJ1Y"/>
</p:tagLst>
</file>

<file path=ppt/theme/theme1.xml><?xml version="1.0" encoding="utf-8"?>
<a:theme xmlns:a="http://schemas.openxmlformats.org/drawingml/2006/main" name="Høyskolen Kristiania Rød">
  <a:themeElements>
    <a:clrScheme name="Kristiania 2016">
      <a:dk1>
        <a:srgbClr val="000000"/>
      </a:dk1>
      <a:lt1>
        <a:srgbClr val="FFFFFF"/>
      </a:lt1>
      <a:dk2>
        <a:srgbClr val="487B78"/>
      </a:dk2>
      <a:lt2>
        <a:srgbClr val="DEF1EF"/>
      </a:lt2>
      <a:accent1>
        <a:srgbClr val="CC2F3A"/>
      </a:accent1>
      <a:accent2>
        <a:srgbClr val="902F5B"/>
      </a:accent2>
      <a:accent3>
        <a:srgbClr val="4F3178"/>
      </a:accent3>
      <a:accent4>
        <a:srgbClr val="65799A"/>
      </a:accent4>
      <a:accent5>
        <a:srgbClr val="65A4A1"/>
      </a:accent5>
      <a:accent6>
        <a:srgbClr val="A0DAD4"/>
      </a:accent6>
      <a:hlink>
        <a:srgbClr val="38455D"/>
      </a:hlink>
      <a:folHlink>
        <a:srgbClr val="65799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_mal_3" id="{4DBD136A-84AC-A640-A072-954D947B8ECA}" vid="{EAC1B7C0-2294-6C4A-BF3B-2268DAA770A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PP_mal_3</Template>
  <TotalTime>17613</TotalTime>
  <Words>6405</Words>
  <Application>Microsoft Macintosh PowerPoint</Application>
  <PresentationFormat>Widescreen</PresentationFormat>
  <Paragraphs>730</Paragraphs>
  <Slides>91</Slides>
  <Notes>45</Notes>
  <HiddenSlides>0</HiddenSlides>
  <MMClips>1</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106" baseType="lpstr">
      <vt:lpstr>Arial</vt:lpstr>
      <vt:lpstr>Arial</vt:lpstr>
      <vt:lpstr>Arial Black</vt:lpstr>
      <vt:lpstr>Calibri</vt:lpstr>
      <vt:lpstr>Comic Sans MS</vt:lpstr>
      <vt:lpstr>Courier</vt:lpstr>
      <vt:lpstr>Courier New</vt:lpstr>
      <vt:lpstr>Gadugi</vt:lpstr>
      <vt:lpstr>Georgia</vt:lpstr>
      <vt:lpstr>gt-regular</vt:lpstr>
      <vt:lpstr>Helvetica</vt:lpstr>
      <vt:lpstr>system-ui</vt:lpstr>
      <vt:lpstr>Times New Roman</vt:lpstr>
      <vt:lpstr>Høyskolen Kristiania Rød</vt:lpstr>
      <vt:lpstr>Utklipp</vt:lpstr>
      <vt:lpstr>PowerPoint Presentation</vt:lpstr>
      <vt:lpstr>TK1100 Digital Technology </vt:lpstr>
      <vt:lpstr>Learning objectives covered so far (1)</vt:lpstr>
      <vt:lpstr>Today: Computer Architecture</vt:lpstr>
      <vt:lpstr>Boolean algebra</vt:lpstr>
      <vt:lpstr>PowerPoint Presentation</vt:lpstr>
      <vt:lpstr>Bit and George Boole</vt:lpstr>
      <vt:lpstr>Boolean algebra</vt:lpstr>
      <vt:lpstr>NOT</vt:lpstr>
      <vt:lpstr>AND and NAND</vt:lpstr>
      <vt:lpstr>Example: AND</vt:lpstr>
      <vt:lpstr>OR and NOR</vt:lpstr>
      <vt:lpstr>Example: OR</vt:lpstr>
      <vt:lpstr>XOR and XNOR</vt:lpstr>
      <vt:lpstr>Example: XOR</vt:lpstr>
      <vt:lpstr>Examples of Boolean algebra using binary system computer arithmatics</vt:lpstr>
      <vt:lpstr>Binary Operations</vt:lpstr>
      <vt:lpstr>Examples</vt:lpstr>
      <vt:lpstr>Binary Addition - (to remember)</vt:lpstr>
      <vt:lpstr>Binary Addition Continued</vt:lpstr>
      <vt:lpstr>Addition Using AND, OR, XOR</vt:lpstr>
      <vt:lpstr>Practical example: Half adder</vt:lpstr>
      <vt:lpstr>Practical example: Full adder</vt:lpstr>
      <vt:lpstr>Practical example: 8 bit full adder</vt:lpstr>
      <vt:lpstr>Computer  architecture</vt:lpstr>
      <vt:lpstr>Von Neumann model</vt:lpstr>
      <vt:lpstr>Central Processing Unit</vt:lpstr>
      <vt:lpstr>Processor Classification</vt:lpstr>
      <vt:lpstr>Different Processor (CPU) Design Methodologies</vt:lpstr>
      <vt:lpstr>Binary number representation (recall)</vt:lpstr>
      <vt:lpstr>Manufacturers-Instruction Set Architecture (ISA) </vt:lpstr>
      <vt:lpstr>Area of use  </vt:lpstr>
      <vt:lpstr>Embedded and IoT  systems</vt:lpstr>
      <vt:lpstr>Supercomputers</vt:lpstr>
      <vt:lpstr>Mobile phones</vt:lpstr>
      <vt:lpstr>Desktop ≈ x86</vt:lpstr>
      <vt:lpstr>Area of use  </vt:lpstr>
      <vt:lpstr>x86 instruction set (CISC)</vt:lpstr>
      <vt:lpstr>Techniques and concepts</vt:lpstr>
      <vt:lpstr>System clocks (Hz)</vt:lpstr>
      <vt:lpstr>CPU vs RAM (DRAM)</vt:lpstr>
      <vt:lpstr>Memory-hierarchy</vt:lpstr>
      <vt:lpstr>Cache</vt:lpstr>
      <vt:lpstr>Cache</vt:lpstr>
      <vt:lpstr>More "cores"</vt:lpstr>
      <vt:lpstr>Units and sizes</vt:lpstr>
      <vt:lpstr>Differences on x86 16, 32 and 64 bit?</vt:lpstr>
      <vt:lpstr>End</vt:lpstr>
      <vt:lpstr>Point</vt:lpstr>
      <vt:lpstr>More points</vt:lpstr>
      <vt:lpstr>More points</vt:lpstr>
      <vt:lpstr>What should we know?</vt:lpstr>
      <vt:lpstr>For optional self-study</vt:lpstr>
      <vt:lpstr>Graphics Processing Unit</vt:lpstr>
      <vt:lpstr>Heavy rain</vt:lpstr>
      <vt:lpstr>Software vs Hardware</vt:lpstr>
      <vt:lpstr>Motherboard approx 2004 (?)</vt:lpstr>
      <vt:lpstr>Motherboard 2012</vt:lpstr>
      <vt:lpstr>Sequential vs. Combinatorial</vt:lpstr>
      <vt:lpstr>Boolean as data type</vt:lpstr>
      <vt:lpstr>Programmering</vt:lpstr>
      <vt:lpstr>LET US DESIGN A SIMPLE COMPUTER!</vt:lpstr>
      <vt:lpstr>What was architecture again?</vt:lpstr>
      <vt:lpstr>Register</vt:lpstr>
      <vt:lpstr>PrimRisc v. 0.1 layout </vt:lpstr>
      <vt:lpstr>Register-«file»</vt:lpstr>
      <vt:lpstr>Instructions</vt:lpstr>
      <vt:lpstr>Example of a program in memory</vt:lpstr>
      <vt:lpstr>Test</vt:lpstr>
      <vt:lpstr>Analysis / Criticism of PrimRISC 1</vt:lpstr>
      <vt:lpstr>Criticism 2</vt:lpstr>
      <vt:lpstr>Fetch Execute Cycle</vt:lpstr>
      <vt:lpstr>Ex: MIPS</vt:lpstr>
      <vt:lpstr>Pipelining</vt:lpstr>
      <vt:lpstr>Super scale</vt:lpstr>
      <vt:lpstr>Pentium (IA32) layout (simplified)</vt:lpstr>
      <vt:lpstr>Sandy Bridge</vt:lpstr>
      <vt:lpstr>JVM ISA: Format</vt:lpstr>
      <vt:lpstr>JVM: 226 instructions</vt:lpstr>
      <vt:lpstr>Example: JVM (Java RunTime Enviroment)</vt:lpstr>
      <vt:lpstr>Example: Code and class</vt:lpstr>
      <vt:lpstr>Class file (1)</vt:lpstr>
      <vt:lpstr>Class file (2)</vt:lpstr>
      <vt:lpstr>Byte code</vt:lpstr>
      <vt:lpstr>Java byte code vs x86 instructions</vt:lpstr>
      <vt:lpstr>X86 – Basic Encoding Room</vt:lpstr>
      <vt:lpstr>MOV (386-&gt;) – mod-reg-r/m</vt:lpstr>
      <vt:lpstr>386 Registers (IA32) User Programs</vt:lpstr>
      <vt:lpstr>X86-64 register</vt:lpstr>
      <vt:lpstr>Abstraction</vt:lpstr>
      <vt:lpstr>What is abstraction?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Brita Andrea Jerijærvi</dc:creator>
  <cp:lastModifiedBy>T R</cp:lastModifiedBy>
  <cp:revision>249</cp:revision>
  <dcterms:created xsi:type="dcterms:W3CDTF">2018-01-16T11:40:08Z</dcterms:created>
  <dcterms:modified xsi:type="dcterms:W3CDTF">2022-09-26T21:26:34Z</dcterms:modified>
</cp:coreProperties>
</file>